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 id="2147484018" r:id="rId7"/>
  </p:sldMasterIdLst>
  <p:notesMasterIdLst>
    <p:notesMasterId r:id="rId35"/>
  </p:notesMasterIdLst>
  <p:handoutMasterIdLst>
    <p:handoutMasterId r:id="rId36"/>
  </p:handoutMasterIdLst>
  <p:sldIdLst>
    <p:sldId id="608" r:id="rId8"/>
    <p:sldId id="602" r:id="rId9"/>
    <p:sldId id="638" r:id="rId10"/>
    <p:sldId id="637" r:id="rId11"/>
    <p:sldId id="616" r:id="rId12"/>
    <p:sldId id="561" r:id="rId13"/>
    <p:sldId id="551" r:id="rId14"/>
    <p:sldId id="615" r:id="rId15"/>
    <p:sldId id="582" r:id="rId16"/>
    <p:sldId id="617" r:id="rId17"/>
    <p:sldId id="624" r:id="rId18"/>
    <p:sldId id="594" r:id="rId19"/>
    <p:sldId id="621" r:id="rId20"/>
    <p:sldId id="632" r:id="rId21"/>
    <p:sldId id="564" r:id="rId22"/>
    <p:sldId id="618" r:id="rId23"/>
    <p:sldId id="627" r:id="rId24"/>
    <p:sldId id="628" r:id="rId25"/>
    <p:sldId id="645" r:id="rId26"/>
    <p:sldId id="631" r:id="rId27"/>
    <p:sldId id="554" r:id="rId28"/>
    <p:sldId id="646" r:id="rId29"/>
    <p:sldId id="613" r:id="rId30"/>
    <p:sldId id="639" r:id="rId31"/>
    <p:sldId id="647" r:id="rId32"/>
    <p:sldId id="643" r:id="rId33"/>
    <p:sldId id="64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orient="horz" pos="3477" userDrawn="1">
          <p15:clr>
            <a:srgbClr val="A4A3A4"/>
          </p15:clr>
        </p15:guide>
        <p15:guide id="3" orient="horz" pos="4032" userDrawn="1">
          <p15:clr>
            <a:srgbClr val="A4A3A4"/>
          </p15:clr>
        </p15:guide>
        <p15:guide id="4" orient="horz" pos="2112" userDrawn="1">
          <p15:clr>
            <a:srgbClr val="A4A3A4"/>
          </p15:clr>
        </p15:guide>
        <p15:guide id="5" orient="horz" pos="663" userDrawn="1">
          <p15:clr>
            <a:srgbClr val="A4A3A4"/>
          </p15:clr>
        </p15:guide>
        <p15:guide id="6" orient="horz" pos="1471" userDrawn="1">
          <p15:clr>
            <a:srgbClr val="A4A3A4"/>
          </p15:clr>
        </p15:guide>
        <p15:guide id="7" orient="horz" pos="960" userDrawn="1">
          <p15:clr>
            <a:srgbClr val="A4A3A4"/>
          </p15:clr>
        </p15:guide>
        <p15:guide id="8" orient="horz" pos="3938" userDrawn="1">
          <p15:clr>
            <a:srgbClr val="A4A3A4"/>
          </p15:clr>
        </p15:guide>
        <p15:guide id="9" orient="horz" pos="549" userDrawn="1">
          <p15:clr>
            <a:srgbClr val="A4A3A4"/>
          </p15:clr>
        </p15:guide>
        <p15:guide id="10" pos="312" userDrawn="1">
          <p15:clr>
            <a:srgbClr val="A4A3A4"/>
          </p15:clr>
        </p15:guide>
        <p15:guide id="11" pos="7373" userDrawn="1">
          <p15:clr>
            <a:srgbClr val="A4A3A4"/>
          </p15:clr>
        </p15:guide>
        <p15:guide id="12" pos="3840" userDrawn="1">
          <p15:clr>
            <a:srgbClr val="A4A3A4"/>
          </p15:clr>
        </p15:guide>
        <p15:guide id="13" pos="1035" userDrawn="1">
          <p15:clr>
            <a:srgbClr val="A4A3A4"/>
          </p15:clr>
        </p15:guide>
        <p15:guide id="14" pos="1872" userDrawn="1">
          <p15:clr>
            <a:srgbClr val="A4A3A4"/>
          </p15:clr>
        </p15:guide>
        <p15:guide id="15" pos="7049" userDrawn="1">
          <p15:clr>
            <a:srgbClr val="A4A3A4"/>
          </p15:clr>
        </p15:guide>
        <p15:guide id="16" pos="581" userDrawn="1">
          <p15:clr>
            <a:srgbClr val="A4A3A4"/>
          </p15:clr>
        </p15:guide>
        <p15:guide id="17" pos="6068" userDrawn="1">
          <p15:clr>
            <a:srgbClr val="A4A3A4"/>
          </p15:clr>
        </p15:guide>
        <p15:guide id="18" pos="3048" userDrawn="1">
          <p15:clr>
            <a:srgbClr val="A4A3A4"/>
          </p15:clr>
        </p15:guide>
      </p15:sldGuideLst>
    </p:ext>
    <p:ext uri="{2D200454-40CA-4A62-9FC3-DE9A4176ACB9}">
      <p15:notesGuideLst xmlns:p15="http://schemas.microsoft.com/office/powerpoint/2012/main">
        <p15:guide id="1" orient="horz" pos="2550" userDrawn="1">
          <p15:clr>
            <a:srgbClr val="A4A3A4"/>
          </p15:clr>
        </p15:guide>
        <p15:guide id="2" orient="horz" pos="5452" userDrawn="1">
          <p15:clr>
            <a:srgbClr val="A4A3A4"/>
          </p15:clr>
        </p15:guide>
        <p15:guide id="3" orient="horz" pos="5682"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8F4F7"/>
    <a:srgbClr val="CCFF99"/>
    <a:srgbClr val="000000"/>
    <a:srgbClr val="F48024"/>
    <a:srgbClr val="90BD31"/>
    <a:srgbClr val="18A3AC"/>
    <a:srgbClr val="178CCB"/>
    <a:srgbClr val="EC1848"/>
    <a:srgbClr val="052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8927" autoAdjust="0"/>
  </p:normalViewPr>
  <p:slideViewPr>
    <p:cSldViewPr snapToGrid="0" showGuides="1">
      <p:cViewPr varScale="1">
        <p:scale>
          <a:sx n="87" d="100"/>
          <a:sy n="87" d="100"/>
        </p:scale>
        <p:origin x="588" y="78"/>
      </p:cViewPr>
      <p:guideLst>
        <p:guide orient="horz" pos="1152"/>
        <p:guide orient="horz" pos="3477"/>
        <p:guide orient="horz" pos="4032"/>
        <p:guide orient="horz" pos="2112"/>
        <p:guide orient="horz" pos="663"/>
        <p:guide orient="horz" pos="1471"/>
        <p:guide orient="horz" pos="960"/>
        <p:guide orient="horz" pos="3938"/>
        <p:guide orient="horz" pos="549"/>
        <p:guide pos="312"/>
        <p:guide pos="7373"/>
        <p:guide pos="3840"/>
        <p:guide pos="1035"/>
        <p:guide pos="1872"/>
        <p:guide pos="7049"/>
        <p:guide pos="581"/>
        <p:guide pos="6068"/>
        <p:guide pos="3048"/>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0" d="100"/>
          <a:sy n="50" d="100"/>
        </p:scale>
        <p:origin x="2640" y="32"/>
      </p:cViewPr>
      <p:guideLst>
        <p:guide orient="horz" pos="2550"/>
        <p:guide orient="horz" pos="5452"/>
        <p:guide orient="horz" pos="5682"/>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8156962069813"/>
          <c:y val="4.3456847980843226E-2"/>
          <c:w val="0.83612485750072962"/>
          <c:h val="0.81369035262640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3C7-4A17-8BCB-DA8E6E17ABFA}"/>
              </c:ext>
            </c:extLst>
          </c:dPt>
          <c:dPt>
            <c:idx val="1"/>
            <c:invertIfNegative val="0"/>
            <c:bubble3D val="0"/>
            <c:spPr>
              <a:solidFill>
                <a:srgbClr val="002060"/>
              </a:solidFill>
              <a:ln>
                <a:noFill/>
              </a:ln>
              <a:effectLst/>
            </c:spPr>
            <c:extLst>
              <c:ext xmlns:c16="http://schemas.microsoft.com/office/drawing/2014/chart" uri="{C3380CC4-5D6E-409C-BE32-E72D297353CC}">
                <c16:uniqueId val="{00000003-73C7-4A17-8BCB-DA8E6E17ABFA}"/>
              </c:ext>
            </c:extLst>
          </c:dPt>
          <c:cat>
            <c:strRef>
              <c:f>Sheet1!$A$1:$B$1</c:f>
              <c:strCache>
                <c:ptCount val="2"/>
                <c:pt idx="0">
                  <c:v>Female</c:v>
                </c:pt>
                <c:pt idx="1">
                  <c:v>Male</c:v>
                </c:pt>
              </c:strCache>
            </c:strRef>
          </c:cat>
          <c:val>
            <c:numRef>
              <c:f>Sheet1!$A$2:$B$2</c:f>
              <c:numCache>
                <c:formatCode>0%</c:formatCode>
                <c:ptCount val="2"/>
                <c:pt idx="0">
                  <c:v>0.14000000000000001</c:v>
                </c:pt>
                <c:pt idx="1">
                  <c:v>0.09</c:v>
                </c:pt>
              </c:numCache>
            </c:numRef>
          </c:val>
          <c:extLst>
            <c:ext xmlns:c16="http://schemas.microsoft.com/office/drawing/2014/chart" uri="{C3380CC4-5D6E-409C-BE32-E72D297353CC}">
              <c16:uniqueId val="{00000004-73C7-4A17-8BCB-DA8E6E17ABFA}"/>
            </c:ext>
          </c:extLst>
        </c:ser>
        <c:dLbls>
          <c:showLegendKey val="0"/>
          <c:showVal val="0"/>
          <c:showCatName val="0"/>
          <c:showSerName val="0"/>
          <c:showPercent val="0"/>
          <c:showBubbleSize val="0"/>
        </c:dLbls>
        <c:gapWidth val="219"/>
        <c:overlap val="-27"/>
        <c:axId val="629978184"/>
        <c:axId val="629974904"/>
      </c:barChart>
      <c:catAx>
        <c:axId val="62997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j-lt"/>
                <a:ea typeface="+mn-ea"/>
                <a:cs typeface="+mn-cs"/>
              </a:defRPr>
            </a:pPr>
            <a:endParaRPr lang="en-US"/>
          </a:p>
        </c:txPr>
        <c:crossAx val="629974904"/>
        <c:crosses val="autoZero"/>
        <c:auto val="1"/>
        <c:lblAlgn val="ctr"/>
        <c:lblOffset val="100"/>
        <c:noMultiLvlLbl val="0"/>
      </c:catAx>
      <c:valAx>
        <c:axId val="629974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j-lt"/>
                <a:ea typeface="+mn-ea"/>
                <a:cs typeface="+mn-cs"/>
              </a:defRPr>
            </a:pPr>
            <a:endParaRPr lang="en-US"/>
          </a:p>
        </c:txPr>
        <c:crossAx val="62997818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2"/>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Food Insecure</c:v>
                </c:pt>
              </c:strCache>
            </c:strRef>
          </c:tx>
          <c:spPr>
            <a:solidFill>
              <a:schemeClr val="tx2">
                <a:lumMod val="90000"/>
                <a:lumOff val="10000"/>
              </a:schemeClr>
            </a:solidFill>
            <a:ln>
              <a:noFill/>
            </a:ln>
            <a:effectLst/>
          </c:spPr>
          <c:invertIfNegative val="0"/>
          <c:cat>
            <c:strRef>
              <c:f>Sheet2!$A$2:$A$6</c:f>
              <c:strCache>
                <c:ptCount val="5"/>
                <c:pt idx="0">
                  <c:v>Diabetes</c:v>
                </c:pt>
                <c:pt idx="1">
                  <c:v>Hypertension</c:v>
                </c:pt>
                <c:pt idx="2">
                  <c:v>Obesity</c:v>
                </c:pt>
                <c:pt idx="3">
                  <c:v>Migraine</c:v>
                </c:pt>
                <c:pt idx="4">
                  <c:v>Depression</c:v>
                </c:pt>
              </c:strCache>
            </c:strRef>
          </c:cat>
          <c:val>
            <c:numRef>
              <c:f>Sheet2!$B$2:$B$6</c:f>
              <c:numCache>
                <c:formatCode>0%</c:formatCode>
                <c:ptCount val="5"/>
                <c:pt idx="0">
                  <c:v>5.0999999999999997E-2</c:v>
                </c:pt>
                <c:pt idx="1">
                  <c:v>0.157</c:v>
                </c:pt>
                <c:pt idx="2">
                  <c:v>0.433</c:v>
                </c:pt>
                <c:pt idx="3">
                  <c:v>0.23899999999999999</c:v>
                </c:pt>
                <c:pt idx="4">
                  <c:v>0.28699999999999998</c:v>
                </c:pt>
              </c:numCache>
            </c:numRef>
          </c:val>
          <c:extLst>
            <c:ext xmlns:c16="http://schemas.microsoft.com/office/drawing/2014/chart" uri="{C3380CC4-5D6E-409C-BE32-E72D297353CC}">
              <c16:uniqueId val="{00000000-B4DA-4A5B-B186-D68C64CEA17F}"/>
            </c:ext>
          </c:extLst>
        </c:ser>
        <c:ser>
          <c:idx val="1"/>
          <c:order val="1"/>
          <c:tx>
            <c:strRef>
              <c:f>Sheet2!$C$1</c:f>
              <c:strCache>
                <c:ptCount val="1"/>
                <c:pt idx="0">
                  <c:v>Food Secure</c:v>
                </c:pt>
              </c:strCache>
            </c:strRef>
          </c:tx>
          <c:spPr>
            <a:solidFill>
              <a:schemeClr val="accent2">
                <a:lumMod val="40000"/>
                <a:lumOff val="60000"/>
              </a:schemeClr>
            </a:solidFill>
            <a:ln>
              <a:noFill/>
            </a:ln>
            <a:effectLst/>
          </c:spPr>
          <c:invertIfNegative val="0"/>
          <c:cat>
            <c:strRef>
              <c:f>Sheet2!$A$2:$A$6</c:f>
              <c:strCache>
                <c:ptCount val="5"/>
                <c:pt idx="0">
                  <c:v>Diabetes</c:v>
                </c:pt>
                <c:pt idx="1">
                  <c:v>Hypertension</c:v>
                </c:pt>
                <c:pt idx="2">
                  <c:v>Obesity</c:v>
                </c:pt>
                <c:pt idx="3">
                  <c:v>Migraine</c:v>
                </c:pt>
                <c:pt idx="4">
                  <c:v>Depression</c:v>
                </c:pt>
              </c:strCache>
            </c:strRef>
          </c:cat>
          <c:val>
            <c:numRef>
              <c:f>Sheet2!$C$2:$C$6</c:f>
              <c:numCache>
                <c:formatCode>0%</c:formatCode>
                <c:ptCount val="5"/>
                <c:pt idx="0">
                  <c:v>2.1999999999999999E-2</c:v>
                </c:pt>
                <c:pt idx="1">
                  <c:v>0.105</c:v>
                </c:pt>
                <c:pt idx="2">
                  <c:v>0.36099999999999999</c:v>
                </c:pt>
                <c:pt idx="3">
                  <c:v>0.13600000000000001</c:v>
                </c:pt>
                <c:pt idx="4">
                  <c:v>0.14699999999999999</c:v>
                </c:pt>
              </c:numCache>
            </c:numRef>
          </c:val>
          <c:extLst>
            <c:ext xmlns:c16="http://schemas.microsoft.com/office/drawing/2014/chart" uri="{C3380CC4-5D6E-409C-BE32-E72D297353CC}">
              <c16:uniqueId val="{00000001-B4DA-4A5B-B186-D68C64CEA17F}"/>
            </c:ext>
          </c:extLst>
        </c:ser>
        <c:dLbls>
          <c:showLegendKey val="0"/>
          <c:showVal val="0"/>
          <c:showCatName val="0"/>
          <c:showSerName val="0"/>
          <c:showPercent val="0"/>
          <c:showBubbleSize val="0"/>
        </c:dLbls>
        <c:gapWidth val="219"/>
        <c:overlap val="-27"/>
        <c:axId val="622391464"/>
        <c:axId val="622394416"/>
      </c:barChart>
      <c:catAx>
        <c:axId val="62239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mj-lt"/>
                <a:ea typeface="+mn-ea"/>
                <a:cs typeface="+mn-cs"/>
              </a:defRPr>
            </a:pPr>
            <a:endParaRPr lang="en-US"/>
          </a:p>
        </c:txPr>
        <c:crossAx val="622394416"/>
        <c:crosses val="autoZero"/>
        <c:auto val="1"/>
        <c:lblAlgn val="ctr"/>
        <c:lblOffset val="100"/>
        <c:noMultiLvlLbl val="0"/>
      </c:catAx>
      <c:valAx>
        <c:axId val="62239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622391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717790"/>
            <a:ext cx="2664646" cy="13559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3" y="8711386"/>
            <a:ext cx="880135" cy="143906"/>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1/20/2021</a:t>
            </a:fld>
            <a:endParaRPr lang="en-US" dirty="0">
              <a:latin typeface="Arial" pitchFamily="34" charset="0"/>
              <a:cs typeface="Arial" pitchFamily="34" charset="0"/>
            </a:endParaRPr>
          </a:p>
        </p:txBody>
      </p:sp>
      <p:cxnSp>
        <p:nvCxnSpPr>
          <p:cNvPr id="44" name="Straight Connector 43"/>
          <p:cNvCxnSpPr/>
          <p:nvPr/>
        </p:nvCxnSpPr>
        <p:spPr>
          <a:xfrm>
            <a:off x="455587" y="8651513"/>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8" y="8711906"/>
            <a:ext cx="554100" cy="103591"/>
          </a:xfrm>
          <a:prstGeom prst="rect">
            <a:avLst/>
          </a:prstGeom>
        </p:spPr>
        <p:txBody>
          <a:bodyPr vert="horz" wrap="square" lIns="0" tIns="0" rIns="0" bIns="0" rtlCol="0" anchor="b" anchorCtr="0"/>
          <a:lstStyle>
            <a:lvl1pPr marL="0" algn="l" defTabSz="905598"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721021"/>
            <a:ext cx="599982" cy="28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65138" y="393700"/>
            <a:ext cx="6094412" cy="3429000"/>
          </a:xfrm>
          <a:prstGeom prst="rect">
            <a:avLst/>
          </a:prstGeom>
          <a:noFill/>
          <a:ln w="12700">
            <a:solidFill>
              <a:prstClr val="black"/>
            </a:solidFill>
          </a:ln>
        </p:spPr>
        <p:txBody>
          <a:bodyPr vert="horz" lIns="92280" tIns="46141" rIns="92280" bIns="46141" rtlCol="0" anchor="ctr"/>
          <a:lstStyle/>
          <a:p>
            <a:endParaRPr lang="en-US"/>
          </a:p>
        </p:txBody>
      </p:sp>
      <p:sp>
        <p:nvSpPr>
          <p:cNvPr id="5" name="Notes Placeholder 4"/>
          <p:cNvSpPr>
            <a:spLocks noGrp="1"/>
          </p:cNvSpPr>
          <p:nvPr>
            <p:ph type="body" sz="quarter" idx="3"/>
          </p:nvPr>
        </p:nvSpPr>
        <p:spPr>
          <a:xfrm>
            <a:off x="441269" y="4013407"/>
            <a:ext cx="5961120" cy="44071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717790"/>
            <a:ext cx="2664646" cy="135591"/>
          </a:xfrm>
          <a:prstGeom prst="rect">
            <a:avLst/>
          </a:prstGeom>
        </p:spPr>
        <p:txBody>
          <a:bodyPr vert="horz" wrap="square" lIns="0" tIns="0" rIns="0" bIns="0" rtlCol="0" anchor="t" anchorCtr="0"/>
          <a:lstStyle>
            <a:lvl1pPr algn="l">
              <a:defRPr sz="800" i="0"/>
            </a:lvl1p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12" name="Date Placeholder 2"/>
          <p:cNvSpPr>
            <a:spLocks noGrp="1"/>
          </p:cNvSpPr>
          <p:nvPr>
            <p:ph type="dt" idx="1"/>
          </p:nvPr>
        </p:nvSpPr>
        <p:spPr>
          <a:xfrm>
            <a:off x="1206037" y="8711386"/>
            <a:ext cx="880135" cy="143906"/>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1/20/2021</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2" y="8711906"/>
            <a:ext cx="554100" cy="103591"/>
          </a:xfrm>
          <a:prstGeom prst="rect">
            <a:avLst/>
          </a:prstGeom>
        </p:spPr>
        <p:txBody>
          <a:bodyPr vert="horz" wrap="square" lIns="0" tIns="0" rIns="0" bIns="0" rtlCol="0" anchor="b" anchorCtr="0"/>
          <a:lstStyle>
            <a:lvl1pPr marL="0" algn="l" defTabSz="905598"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7" y="8651513"/>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721021"/>
            <a:ext cx="599982" cy="28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1/20/2021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584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We conducted multiple logistic regression analyses</a:t>
            </a:r>
            <a:r>
              <a:rPr lang="en-US" baseline="0" dirty="0"/>
              <a:t> incorporating national sample weighting to yield nationally representative estimates. All models adjusted for potential confounders including household income, education, age, sex, race/ethnicity, smoking, and alcohol. Significance level was set at alpha of .05</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11</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17975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Here</a:t>
            </a:r>
            <a:r>
              <a:rPr lang="en-US" baseline="0" dirty="0"/>
              <a:t> are the demographic characteristics of our sample. </a:t>
            </a:r>
            <a:r>
              <a:rPr lang="en-US" dirty="0"/>
              <a:t>Our sample</a:t>
            </a:r>
            <a:r>
              <a:rPr lang="en-US" baseline="0" dirty="0"/>
              <a:t> included nearly 15,000 participants and was approximately equally split by sex. The sample was racially and ethnically diverse</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12</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baseline="0" dirty="0"/>
              <a:t>In our nationally representative sample, we found that the prevalence of food insecurity was 14% among young women and 9% among young men in the US</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13</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16184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In</a:t>
            </a:r>
            <a:r>
              <a:rPr lang="en-US" baseline="0" dirty="0"/>
              <a:t> this figure, we examine the prevalence of selected health outcomes in young adults, by food security status. Dark blue represents food insecurity and light blue represents food security. You can see that in general, poorer health conditions were more common among food-insecure compared to food-secure young adults.</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14</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85461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The next four </a:t>
            </a:r>
            <a:r>
              <a:rPr lang="en-US" baseline="0" dirty="0"/>
              <a:t>slides show the results of logistic regression analyses examining the association between food insecurity and health outcomes, adjusting for potential confounders. In this table, we show that food insecurity was associated with higher odds of chronic diseases including diabetes, hypertension, “very overweight,” obstructive airway disease, and migraine.</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15</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We next examined mental health outcomes. In</a:t>
            </a:r>
            <a:r>
              <a:rPr lang="en-US" baseline="0" dirty="0"/>
              <a:t> adjusted models, food insecurity was associated with higher odds of depression, anxiety, suicidal ideation, and sleep disturbances</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16</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27241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Next,</a:t>
            </a:r>
            <a:r>
              <a:rPr lang="en-US" baseline="0" dirty="0"/>
              <a:t> we looked at substance use outcomes. Food insecurity in young adulthood was associated with higher odds of </a:t>
            </a:r>
            <a:r>
              <a:rPr lang="en-US" sz="1200" kern="1200" dirty="0">
                <a:solidFill>
                  <a:schemeClr val="tx1"/>
                </a:solidFill>
                <a:effectLst/>
                <a:latin typeface="Arial" pitchFamily="34" charset="0"/>
                <a:ea typeface="+mn-ea"/>
                <a:cs typeface="Arial" pitchFamily="34" charset="0"/>
              </a:rPr>
              <a:t>marijuana use, nonmedical use of opioids, and methamphetamine use.</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17</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36247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Finally, we examined sexual health</a:t>
            </a:r>
            <a:r>
              <a:rPr lang="en-US" baseline="0" dirty="0"/>
              <a:t> outcomes. Food insecurity was associated with higher odds of chlamydia, gonorrhea, any sexually transmitted infection, and exchanging sex for money in the past year.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18</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60815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lnSpc>
                <a:spcPct val="100000"/>
              </a:lnSpc>
              <a:spcBef>
                <a:spcPts val="1000"/>
              </a:spcBef>
              <a:buNone/>
            </a:pPr>
            <a:r>
              <a:rPr lang="en-US" dirty="0"/>
              <a:t>In</a:t>
            </a:r>
            <a:r>
              <a:rPr lang="en-US" baseline="0" dirty="0"/>
              <a:t> sum, we find that </a:t>
            </a:r>
            <a:r>
              <a:rPr lang="en-US" sz="1200" baseline="0" dirty="0">
                <a:latin typeface="Calibri" panose="020F0502020204030204" pitchFamily="34" charset="0"/>
                <a:cs typeface="Calibri" panose="020F0502020204030204" pitchFamily="34" charset="0"/>
              </a:rPr>
              <a:t>f</a:t>
            </a:r>
            <a:r>
              <a:rPr lang="en-US" sz="1200" dirty="0">
                <a:latin typeface="Calibri" panose="020F0502020204030204" pitchFamily="34" charset="0"/>
                <a:cs typeface="Calibri" panose="020F0502020204030204" pitchFamily="34" charset="0"/>
              </a:rPr>
              <a:t>ood insecurity is a significant determinant of health across several health domains.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Food insecurity is associated with chronic disease, mental health, substance use, and sexual health in young adults.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These findings were robust even after adjusting for income, education, and other covariates, indicating that food insecurity is not simply a proxy for poverty</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19</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40965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Several</a:t>
            </a:r>
            <a:r>
              <a:rPr lang="en-US" baseline="0" dirty="0"/>
              <a:t> mechanisms may explain the association between food insecurity and poorer health. First, food insecurity may lead to increased stressors and subsequent elevated cortisol promoting insulin resistance. Second, food insecurity also may lead to poorer nutrition through consumption of cheaper, calorie-dense, nutrient-poor foods. Third, food insecurity may lead to decreased ability to maintain work and generate income, thus some food insecure young adults may resort to exchanging sex for money or food. Finally, there are likely bidirectional links between food insecurity and poor health outcomes. Food insecurity may lead to poorer health, and poorer health may exacerbate food insecurity.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20</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35820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lnSpc>
                <a:spcPct val="100000"/>
              </a:lnSpc>
              <a:spcBef>
                <a:spcPts val="1000"/>
              </a:spcBef>
              <a:buNone/>
            </a:pPr>
            <a:r>
              <a:rPr lang="en-US" dirty="0"/>
              <a:t>In</a:t>
            </a:r>
            <a:r>
              <a:rPr lang="en-US" baseline="0" dirty="0"/>
              <a:t> sum, we find that </a:t>
            </a:r>
            <a:r>
              <a:rPr lang="en-US" sz="1200" baseline="0" dirty="0">
                <a:latin typeface="Calibri" panose="020F0502020204030204" pitchFamily="34" charset="0"/>
                <a:cs typeface="Calibri" panose="020F0502020204030204" pitchFamily="34" charset="0"/>
              </a:rPr>
              <a:t>f</a:t>
            </a:r>
            <a:r>
              <a:rPr lang="en-US" sz="1200" dirty="0">
                <a:latin typeface="Calibri" panose="020F0502020204030204" pitchFamily="34" charset="0"/>
                <a:cs typeface="Calibri" panose="020F0502020204030204" pitchFamily="34" charset="0"/>
              </a:rPr>
              <a:t>ood insecurity is a significant determinant of health across several health domains.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Food insecurity is associated with chronic disease, mental health, substance use, and sexual health in young adults.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These findings were robust even after adjusting for income, education, and other covariates, indicating that food insecurity is not simply a proxy for poverty</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21</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lnSpc>
                <a:spcPct val="100000"/>
              </a:lnSpc>
              <a:spcBef>
                <a:spcPts val="1000"/>
              </a:spcBef>
              <a:buNone/>
            </a:pPr>
            <a:r>
              <a:rPr lang="en-US" dirty="0"/>
              <a:t>In</a:t>
            </a:r>
            <a:r>
              <a:rPr lang="en-US" baseline="0" dirty="0"/>
              <a:t> sum, we find that </a:t>
            </a:r>
            <a:r>
              <a:rPr lang="en-US" sz="1200" baseline="0" dirty="0">
                <a:latin typeface="Calibri" panose="020F0502020204030204" pitchFamily="34" charset="0"/>
                <a:cs typeface="Calibri" panose="020F0502020204030204" pitchFamily="34" charset="0"/>
              </a:rPr>
              <a:t>f</a:t>
            </a:r>
            <a:r>
              <a:rPr lang="en-US" sz="1200" dirty="0">
                <a:latin typeface="Calibri" panose="020F0502020204030204" pitchFamily="34" charset="0"/>
                <a:cs typeface="Calibri" panose="020F0502020204030204" pitchFamily="34" charset="0"/>
              </a:rPr>
              <a:t>ood insecurity is a significant determinant of health across several health domains.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Food insecurity is associated with chronic disease, mental health, substance use, and sexual health in young adults.</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These findings were robust even after adjusting for income, education, and other covariates, indicating that food insecurity is not simply a proxy for poverty</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22</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76392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Limitations of the study include the</a:t>
            </a:r>
            <a:r>
              <a:rPr lang="en-US" baseline="0" dirty="0"/>
              <a:t> cross-sectional, observational design, and thus we are unable to determine the direction of causality. Our measures were based on self-report which could be subject to reporting bias and there may be unmeasured confounders we were unable to account for. Nonetheless, strengths of the study include a large, nationally representative sample and a focus on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23</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85386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24</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37683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25</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59746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26</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23828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27</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03599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Food insecurity is defined as</a:t>
            </a:r>
            <a:r>
              <a:rPr lang="en-US" baseline="0" dirty="0"/>
              <a:t> limited or uncertain access to food resulting from inadequate financial resources and affects nearly 50 million people in the US. However, there is limited research on food insecurity in young adults.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4</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59267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Young adulthood is an</a:t>
            </a:r>
            <a:r>
              <a:rPr lang="en-US" baseline="0" dirty="0"/>
              <a:t> important developmental period characterized by educational and economic transitions which may increase risk for food insecurity. For instance, according to the US Census Bureau, 41% of young adults 18-34 have accrued student debt and one third still live in their parents’ home.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5</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63326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Prior literature has demonstrated that food insecurity is associated with adverse health outcomes in children and in the general adult population; however, there is a paucity of research on health consequences of food insecurity in young adults</a:t>
            </a:r>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6</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Therefore, the objective of this study was to</a:t>
            </a:r>
            <a:r>
              <a:rPr lang="en-US" baseline="0" dirty="0"/>
              <a:t> determine the association between food insecurity and health outcomes in U.S. young adults. Health outcomes spanned several domains including chronic disease, mental health, substance use, and sexual health. We hypothesized that food insecurity would be associated with poorer health outcomes across these domains. </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7</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We</a:t>
            </a:r>
            <a:r>
              <a:rPr lang="en-US" baseline="0" dirty="0"/>
              <a:t> analyzed data from the National Longitudinal Study of Adolescent to Adult Health, also known as Add Health, which is a nationally representative sample that included five waves of data collection. For this study, we analyzed data from Wave IV, collected in 2008, the only wave that collected food insecurity data, when participants were 24-32 years old,.</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8</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410858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Our primary predictor variable was food insecurity</a:t>
            </a:r>
            <a:r>
              <a:rPr lang="en-US" baseline="0" dirty="0"/>
              <a:t> as measured by the first item of the US household food security scale. Participants were asked, “</a:t>
            </a:r>
            <a:r>
              <a:rPr lang="en-US" sz="1200" dirty="0">
                <a:latin typeface="Calibri" panose="020F0502020204030204" pitchFamily="34" charset="0"/>
                <a:cs typeface="Calibri" panose="020F0502020204030204" pitchFamily="34" charset="0"/>
              </a:rPr>
              <a:t>In the past 12 months, was there a time when your household was worried whether food would run out before you would get money to buy more?”</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9</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393700"/>
            <a:ext cx="6096000" cy="3429000"/>
          </a:xfrm>
        </p:spPr>
      </p:sp>
      <p:sp>
        <p:nvSpPr>
          <p:cNvPr id="3" name="Notes Placeholder 2"/>
          <p:cNvSpPr>
            <a:spLocks noGrp="1"/>
          </p:cNvSpPr>
          <p:nvPr>
            <p:ph type="body" idx="1"/>
          </p:nvPr>
        </p:nvSpPr>
        <p:spPr/>
        <p:txBody>
          <a:bodyPr/>
          <a:lstStyle/>
          <a:p>
            <a:pPr marL="0" indent="0">
              <a:buNone/>
            </a:pPr>
            <a:r>
              <a:rPr lang="en-US" dirty="0"/>
              <a:t>Outcomes were based on self-report of a physician</a:t>
            </a:r>
            <a:r>
              <a:rPr lang="en-US" baseline="0" dirty="0"/>
              <a:t> diagnosis or self-reported behavior and included the chronic disease, mental health, substance use, and sexual health outcomes listed here. </a:t>
            </a:r>
            <a:r>
              <a:rPr lang="en-US" baseline="0"/>
              <a:t>PAUSE</a:t>
            </a:r>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a:latin typeface="Arial" pitchFamily="34" charset="0"/>
                <a:cs typeface="Arial" pitchFamily="34" charset="0"/>
              </a:rPr>
              <a:t>1/20/2021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latin typeface="Arial" pitchFamily="34" charset="0"/>
                <a:cs typeface="Arial" pitchFamily="34" charset="0"/>
              </a:rPr>
              <a:pPr/>
              <a:t>10</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47275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1/20/2021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1/20/2021</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1/20/2021</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1/20/2021</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3999"/>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1/20/2021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801"/>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1/20/2021</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1/20/2021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22" y="739446"/>
            <a:ext cx="1851897"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1/20/2021</a:t>
            </a:fld>
            <a:endParaRPr lang="en-US" dirty="0"/>
          </a:p>
        </p:txBody>
      </p:sp>
      <p:sp>
        <p:nvSpPr>
          <p:cNvPr id="3" name="Text Placeholder 2"/>
          <p:cNvSpPr>
            <a:spLocks noGrp="1"/>
          </p:cNvSpPr>
          <p:nvPr>
            <p:ph type="body" sz="quarter" idx="10"/>
          </p:nvPr>
        </p:nvSpPr>
        <p:spPr>
          <a:xfrm>
            <a:off x="996952" y="4349651"/>
            <a:ext cx="8636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1/20/2021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1/20/2021</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97835" y="742096"/>
            <a:ext cx="1392784"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1/20/2021</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1/20/2021</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1/20/2021</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1/20/2021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1/20/2021</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1/20/2021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166"/>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1/20/2021</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1/20/2021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3" name="Straight Connector 12"/>
          <p:cNvCxnSpPr/>
          <p:nvPr userDrawn="1"/>
        </p:nvCxnSpPr>
        <p:spPr>
          <a:xfrm>
            <a:off x="8570074" y="698905"/>
            <a:ext cx="1" cy="622195"/>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416125" cy="910729"/>
          </a:xfrm>
          <a:prstGeom prst="rect">
            <a:avLst/>
          </a:prstGeom>
        </p:spPr>
      </p:pic>
      <p:pic>
        <p:nvPicPr>
          <p:cNvPr id="2" name="Picture 1"/>
          <p:cNvPicPr>
            <a:picLocks noChangeAspect="1"/>
          </p:cNvPicPr>
          <p:nvPr userDrawn="1"/>
        </p:nvPicPr>
        <p:blipFill>
          <a:blip r:embed="rId3"/>
          <a:stretch>
            <a:fillRect/>
          </a:stretch>
        </p:blipFill>
        <p:spPr>
          <a:xfrm>
            <a:off x="8783578" y="579801"/>
            <a:ext cx="2515865" cy="750287"/>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1/20/2021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1/20/2021</a:t>
            </a:fld>
            <a:endParaRPr lang="en-US" dirty="0"/>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1/20/2021</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1/20/2021</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1/20/2021</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1/20/2021</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1/20/2021</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1/20/2021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3" y="742958"/>
            <a:ext cx="1378009" cy="856149"/>
          </a:xfrm>
          <a:prstGeom prst="rect">
            <a:avLst/>
          </a:prstGeom>
        </p:spPr>
      </p:pic>
      <p:cxnSp>
        <p:nvCxnSpPr>
          <p:cNvPr id="11" name="Straight Connector 10"/>
          <p:cNvCxnSpPr/>
          <p:nvPr userDrawn="1"/>
        </p:nvCxnSpPr>
        <p:spPr>
          <a:xfrm>
            <a:off x="6707091" y="775211"/>
            <a:ext cx="1" cy="622195"/>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6920595" y="656107"/>
            <a:ext cx="2515865" cy="750287"/>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Garber AK</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1/20/2021</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1/20/2021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1/20/2021</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1/20/2021</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1/20/2021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5047324" y="756610"/>
            <a:ext cx="1793537"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6853431"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7063818" y="756611"/>
            <a:ext cx="102003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8083857"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8295063" y="756611"/>
            <a:ext cx="1301327"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1/20/2021</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3" name="Straight Connector 12"/>
          <p:cNvCxnSpPr/>
          <p:nvPr userDrawn="1"/>
        </p:nvCxnSpPr>
        <p:spPr>
          <a:xfrm>
            <a:off x="9205800" y="698905"/>
            <a:ext cx="1" cy="622195"/>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pic>
        <p:nvPicPr>
          <p:cNvPr id="2" name="Picture 1"/>
          <p:cNvPicPr>
            <a:picLocks noChangeAspect="1"/>
          </p:cNvPicPr>
          <p:nvPr userDrawn="1"/>
        </p:nvPicPr>
        <p:blipFill>
          <a:blip r:embed="rId3"/>
          <a:stretch>
            <a:fillRect/>
          </a:stretch>
        </p:blipFill>
        <p:spPr>
          <a:xfrm>
            <a:off x="9519694" y="691343"/>
            <a:ext cx="2479100" cy="537892"/>
          </a:xfrm>
          <a:prstGeom prst="rect">
            <a:avLst/>
          </a:prstGeom>
        </p:spPr>
      </p:pic>
    </p:spTree>
    <p:extLst>
      <p:ext uri="{BB962C8B-B14F-4D97-AF65-F5344CB8AC3E}">
        <p14:creationId xmlns:p14="http://schemas.microsoft.com/office/powerpoint/2010/main" val="372642941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prstClr val="white"/>
                </a:solidFill>
              </a:rPr>
              <a:pPr/>
              <a:t>1/20/2021</a:t>
            </a:fld>
            <a:endParaRPr lang="en-US" dirty="0">
              <a:solidFill>
                <a:prstClr val="white"/>
              </a:solidFill>
            </a:endParaRPr>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85635826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solidFill>
                  <a:prstClr val="white"/>
                </a:solidFill>
              </a:rPr>
              <a:pPr/>
              <a:t>1/20/2021</a:t>
            </a:fld>
            <a:endParaRPr lang="en-US" dirty="0">
              <a:solidFill>
                <a:prstClr val="white"/>
              </a:solidFill>
            </a:endParaRPr>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31559594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solidFill>
                  <a:prstClr val="white"/>
                </a:solidFill>
              </a:rPr>
              <a:pPr/>
              <a:t>1/20/2021</a:t>
            </a:fld>
            <a:endParaRPr lang="en-US" dirty="0">
              <a:solidFill>
                <a:prstClr val="white"/>
              </a:solidFill>
            </a:endParaRPr>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10197489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solidFill>
                  <a:prstClr val="white"/>
                </a:solidFill>
              </a:rPr>
              <a:pPr/>
              <a:t>1/20/2021</a:t>
            </a:fld>
            <a:endParaRPr lang="en-US" dirty="0">
              <a:solidFill>
                <a:prstClr val="white"/>
              </a:solidFill>
            </a:endParaRPr>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2961692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solidFill>
                  <a:prstClr val="white"/>
                </a:solidFill>
              </a:rPr>
              <a:pPr/>
              <a:t>1/20/2021</a:t>
            </a:fld>
            <a:endParaRPr lang="en-US" dirty="0">
              <a:solidFill>
                <a:prstClr val="white"/>
              </a:solidFill>
            </a:endParaRPr>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84767472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solidFill>
                  <a:prstClr val="white"/>
                </a:solidFill>
              </a:rPr>
              <a:pPr/>
              <a:t>1/20/2021</a:t>
            </a:fld>
            <a:endParaRPr lang="en-US" dirty="0">
              <a:solidFill>
                <a:prstClr val="white"/>
              </a:solidFill>
            </a:endParaRPr>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06091516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solidFill>
                  <a:srgbClr val="FFFFFF"/>
                </a:solidFill>
              </a:rPr>
              <a:pPr/>
              <a:t>1/20/2021</a:t>
            </a:fld>
            <a:endParaRPr lang="en-US" dirty="0">
              <a:solidFill>
                <a:srgbClr val="FFFFFF"/>
              </a:solidFill>
            </a:endParaRPr>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solidFill>
                  <a:srgbClr val="FFFFFF"/>
                </a:solidFill>
              </a:rPr>
              <a:t>Presentation Title and/or Sub Brand Name Here</a:t>
            </a:r>
            <a:endParaRPr lang="en-US" dirty="0">
              <a:solidFill>
                <a:srgbClr val="FFFFFF"/>
              </a:solidFill>
            </a:endParaRPr>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52049"/>
                </a:solidFill>
                <a:latin typeface="Garamond"/>
              </a:endParaRPr>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52049"/>
                </a:solidFill>
                <a:latin typeface="Garamond"/>
              </a:endParaRPr>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54452954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solidFill>
                  <a:prstClr val="white"/>
                </a:solidFill>
              </a:rPr>
              <a:pPr/>
              <a:t>1/20/2021</a:t>
            </a:fld>
            <a:endParaRPr lang="en-US" dirty="0">
              <a:solidFill>
                <a:prstClr val="white"/>
              </a:solidFill>
            </a:endParaRPr>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415252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solidFill>
                  <a:prstClr val="white"/>
                </a:solidFill>
              </a:rPr>
              <a:pPr/>
              <a:t>1/20/2021</a:t>
            </a:fld>
            <a:endParaRPr lang="en-US" dirty="0">
              <a:solidFill>
                <a:prstClr val="white"/>
              </a:solidFill>
            </a:endParaRPr>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solidFill>
                  <a:prstClr val="white"/>
                </a:solidFill>
              </a:rPr>
              <a:t>Garber AK</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19061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1/20/2021</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27243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064375" y="742096"/>
            <a:ext cx="1982948"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solidFill>
                  <a:prstClr val="white"/>
                </a:solidFill>
              </a:rPr>
              <a:pPr/>
              <a:t>1/20/2021</a:t>
            </a:fld>
            <a:endParaRPr lang="en-US" dirty="0">
              <a:solidFill>
                <a:prstClr val="white"/>
              </a:solidFill>
            </a:endParaRPr>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17459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solidFill>
                  <a:prstClr val="white"/>
                </a:solidFill>
              </a:rPr>
              <a:pPr/>
              <a:t>1/20/2021</a:t>
            </a:fld>
            <a:endParaRPr lang="en-US" dirty="0">
              <a:solidFill>
                <a:prstClr val="white"/>
              </a:solidFill>
            </a:endParaRPr>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27559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solidFill>
                  <a:prstClr val="white"/>
                </a:solidFill>
              </a:rPr>
              <a:pPr/>
              <a:t>1/20/2021</a:t>
            </a:fld>
            <a:endParaRPr lang="en-US" dirty="0">
              <a:solidFill>
                <a:prstClr val="white"/>
              </a:solidFill>
            </a:endParaRPr>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342180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solidFill>
                  <a:prstClr val="white"/>
                </a:solidFill>
              </a:rPr>
              <a:pPr/>
              <a:t>1/20/2021</a:t>
            </a:fld>
            <a:endParaRPr lang="en-US" dirty="0">
              <a:solidFill>
                <a:prstClr val="white"/>
              </a:solidFill>
            </a:endParaRPr>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0575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solidFill>
                  <a:prstClr val="white"/>
                </a:solidFill>
              </a:rPr>
              <a:pPr/>
              <a:t>1/20/2021</a:t>
            </a:fld>
            <a:endParaRPr lang="en-US" dirty="0">
              <a:solidFill>
                <a:prstClr val="white"/>
              </a:solidFill>
            </a:endParaRPr>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solidFill>
                  <a:prstClr val="white"/>
                </a:solidFill>
              </a:rPr>
              <a:t>Presentation Title and/or Sub Brand Name Here</a:t>
            </a:r>
            <a:endParaRPr lang="en-US" dirty="0">
              <a:solidFill>
                <a:prstClr val="white"/>
              </a:solidFill>
            </a:endParaRP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923272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728385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1944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407136243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1931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231"/>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Tree>
    <p:extLst>
      <p:ext uri="{BB962C8B-B14F-4D97-AF65-F5344CB8AC3E}">
        <p14:creationId xmlns:p14="http://schemas.microsoft.com/office/powerpoint/2010/main" val="372310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1/20/2021</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56323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8BD612-1E7A-634F-934B-E4E72717B1FD}" type="datetimeFigureOut">
              <a:rPr lang="en-US" smtClean="0">
                <a:solidFill>
                  <a:prstClr val="white"/>
                </a:solidFill>
              </a:rPr>
              <a:pPr/>
              <a:t>1/20/2021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5DBA996-6ED0-854A-9152-1A9D72103B3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283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1/20/2021</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5.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5.em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00" y="434994"/>
            <a:ext cx="10786533" cy="57708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6557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1/20/2021</a:t>
            </a:fld>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p:nvSpPr>
        <p:spPr bwMode="auto">
          <a:xfrm>
            <a:off x="10931683" y="6360265"/>
            <a:ext cx="771367" cy="382365"/>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Calibri"/>
          <a:ea typeface="+mj-ea"/>
          <a:cs typeface="Calibri"/>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Calibri"/>
          <a:ea typeface="+mn-ea"/>
          <a:cs typeface="Calibri"/>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Calibri"/>
          <a:ea typeface="+mn-ea"/>
          <a:cs typeface="Calibri"/>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Calibri"/>
          <a:ea typeface="+mn-ea"/>
          <a:cs typeface="Calibri"/>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Calibri"/>
          <a:ea typeface="+mn-ea"/>
          <a:cs typeface="Calibri"/>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5298" y="434359"/>
            <a:ext cx="10786533"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1/20/2021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Garber AK</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874600" y="434359"/>
            <a:ext cx="10786533"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1/20/2021</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Garber AK</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p:nvPicPr>
        <p:blipFill rotWithShape="1">
          <a:blip r:embed="rId21">
            <a:extLst>
              <a:ext uri="{28A0092B-C50C-407E-A947-70E740481C1C}">
                <a14:useLocalDpi xmlns:a14="http://schemas.microsoft.com/office/drawing/2010/main" val="0"/>
              </a:ext>
            </a:extLst>
          </a:blip>
          <a:srcRect b="35957"/>
          <a:stretch/>
        </p:blipFill>
        <p:spPr bwMode="invGray">
          <a:xfrm>
            <a:off x="10884953" y="6321472"/>
            <a:ext cx="1047162" cy="46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40" r:id="rId19"/>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2" name="Title Placeholder 1"/>
          <p:cNvSpPr>
            <a:spLocks noGrp="1"/>
          </p:cNvSpPr>
          <p:nvPr>
            <p:ph type="title"/>
          </p:nvPr>
        </p:nvSpPr>
        <p:spPr>
          <a:xfrm>
            <a:off x="874600" y="434359"/>
            <a:ext cx="10786533"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solidFill>
                  <a:prstClr val="white"/>
                </a:solidFill>
              </a:rPr>
              <a:pPr/>
              <a:t>1/20/2021</a:t>
            </a:fld>
            <a:endParaRPr lang="en-US" dirty="0">
              <a:solidFill>
                <a:prstClr val="white"/>
              </a:solidFill>
            </a:endParaRPr>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solidFill>
                  <a:prstClr val="white"/>
                </a:solidFill>
              </a:rPr>
              <a:t>Garber AK</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pic>
        <p:nvPicPr>
          <p:cNvPr id="9" name="Picture 41"/>
          <p:cNvPicPr>
            <a:picLocks noChangeAspect="1" noChangeArrowheads="1"/>
          </p:cNvPicPr>
          <p:nvPr/>
        </p:nvPicPr>
        <p:blipFill rotWithShape="1">
          <a:blip r:embed="rId22">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70331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8" r:id="rId19"/>
    <p:sldLayoutId id="2147484039" r:id="rId20"/>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77578" y="4356102"/>
            <a:ext cx="8638117" cy="365125"/>
          </a:xfrm>
        </p:spPr>
        <p:txBody>
          <a:bodyPr/>
          <a:lstStyle/>
          <a:p>
            <a:pPr>
              <a:lnSpc>
                <a:spcPct val="100000"/>
              </a:lnSpc>
              <a:spcBef>
                <a:spcPts val="500"/>
              </a:spcBef>
            </a:pPr>
            <a:r>
              <a:rPr lang="en-US" sz="2400" dirty="0">
                <a:latin typeface="+mj-lt"/>
              </a:rPr>
              <a:t>Jason M. Nagata, MD, MSc</a:t>
            </a:r>
          </a:p>
          <a:p>
            <a:r>
              <a:rPr lang="en-US" sz="1600" dirty="0"/>
              <a:t>      </a:t>
            </a:r>
            <a:endParaRPr lang="en-US" sz="1600" dirty="0">
              <a:latin typeface="+mj-lt"/>
            </a:endParaRPr>
          </a:p>
          <a:p>
            <a:pPr>
              <a:lnSpc>
                <a:spcPct val="100000"/>
              </a:lnSpc>
              <a:spcBef>
                <a:spcPts val="500"/>
              </a:spcBef>
            </a:pPr>
            <a:endParaRPr lang="en-US" sz="2000" dirty="0">
              <a:latin typeface="+mj-lt"/>
            </a:endParaRPr>
          </a:p>
          <a:p>
            <a:pPr>
              <a:lnSpc>
                <a:spcPct val="100000"/>
              </a:lnSpc>
              <a:spcBef>
                <a:spcPts val="500"/>
              </a:spcBef>
            </a:pPr>
            <a:endParaRPr lang="en-US" sz="2000" dirty="0">
              <a:latin typeface="+mj-lt"/>
            </a:endParaRPr>
          </a:p>
        </p:txBody>
      </p:sp>
      <p:sp>
        <p:nvSpPr>
          <p:cNvPr id="8" name="Rectangle 7"/>
          <p:cNvSpPr/>
          <p:nvPr/>
        </p:nvSpPr>
        <p:spPr>
          <a:xfrm>
            <a:off x="879208" y="2141057"/>
            <a:ext cx="9213697" cy="2000548"/>
          </a:xfrm>
          <a:prstGeom prst="rect">
            <a:avLst/>
          </a:prstGeom>
        </p:spPr>
        <p:txBody>
          <a:bodyPr wrap="square">
            <a:spAutoFit/>
          </a:bodyPr>
          <a:lstStyle/>
          <a:p>
            <a:r>
              <a:rPr lang="en-US" sz="4400" dirty="0">
                <a:solidFill>
                  <a:schemeClr val="bg1"/>
                </a:solidFill>
                <a:cs typeface="Calibri" panose="020F0502020204030204" pitchFamily="34" charset="0"/>
              </a:rPr>
              <a:t>Food Insecurity in Adolescents and Young Adults </a:t>
            </a:r>
          </a:p>
          <a:p>
            <a:r>
              <a:rPr lang="en-US" sz="3200" dirty="0">
                <a:solidFill>
                  <a:schemeClr val="bg1"/>
                </a:solidFill>
                <a:cs typeface="Calibri" panose="020F0502020204030204" pitchFamily="34" charset="0"/>
              </a:rPr>
              <a:t>And Associations with Chronic Disease</a:t>
            </a:r>
          </a:p>
        </p:txBody>
      </p:sp>
    </p:spTree>
    <p:extLst>
      <p:ext uri="{BB962C8B-B14F-4D97-AF65-F5344CB8AC3E}">
        <p14:creationId xmlns:p14="http://schemas.microsoft.com/office/powerpoint/2010/main" val="22082938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2" y="1828800"/>
            <a:ext cx="11217275" cy="4386018"/>
          </a:xfrm>
        </p:spPr>
        <p:txBody>
          <a:bodyPr/>
          <a:lstStyle/>
          <a:p>
            <a:pPr marL="341313" indent="-341313">
              <a:lnSpc>
                <a:spcPct val="100000"/>
              </a:lnSpc>
              <a:spcBef>
                <a:spcPts val="0"/>
              </a:spcBef>
            </a:pPr>
            <a:r>
              <a:rPr lang="en-US" sz="3200" b="1" dirty="0">
                <a:latin typeface="Calibri" panose="020F0502020204030204" pitchFamily="34" charset="0"/>
                <a:cs typeface="Calibri" panose="020F0502020204030204" pitchFamily="34" charset="0"/>
              </a:rPr>
              <a:t>Chronic disease</a:t>
            </a:r>
          </a:p>
          <a:p>
            <a:pPr marL="630238" lvl="1" indent="-341313">
              <a:lnSpc>
                <a:spcPct val="100000"/>
              </a:lnSpc>
              <a:spcBef>
                <a:spcPts val="0"/>
              </a:spcBef>
            </a:pPr>
            <a:r>
              <a:rPr lang="en-US" sz="3000" dirty="0">
                <a:latin typeface="Calibri" panose="020F0502020204030204" pitchFamily="34" charset="0"/>
                <a:cs typeface="Calibri" panose="020F0502020204030204" pitchFamily="34" charset="0"/>
              </a:rPr>
              <a:t>Diabetes, hypertension, hyperlipidemia, obesity, obstructive airway disease, migraine</a:t>
            </a:r>
          </a:p>
          <a:p>
            <a:pPr marL="341313" indent="-341313">
              <a:lnSpc>
                <a:spcPct val="100000"/>
              </a:lnSpc>
              <a:spcBef>
                <a:spcPts val="0"/>
              </a:spcBef>
            </a:pPr>
            <a:r>
              <a:rPr lang="en-US" sz="3200" b="1" dirty="0">
                <a:latin typeface="Calibri" panose="020F0502020204030204" pitchFamily="34" charset="0"/>
                <a:cs typeface="Calibri" panose="020F0502020204030204" pitchFamily="34" charset="0"/>
              </a:rPr>
              <a:t>Mental health and substance use</a:t>
            </a:r>
          </a:p>
          <a:p>
            <a:pPr marL="630238" lvl="1" indent="-341313">
              <a:lnSpc>
                <a:spcPct val="100000"/>
              </a:lnSpc>
              <a:spcBef>
                <a:spcPts val="0"/>
              </a:spcBef>
            </a:pPr>
            <a:r>
              <a:rPr lang="en-US" sz="3000" dirty="0">
                <a:latin typeface="Calibri" panose="020F0502020204030204" pitchFamily="34" charset="0"/>
                <a:cs typeface="Calibri" panose="020F0502020204030204" pitchFamily="34" charset="0"/>
              </a:rPr>
              <a:t>Depression, anxiety, suicidality, poor sleep, opioid, marijuana, methamphetamine</a:t>
            </a:r>
          </a:p>
          <a:p>
            <a:pPr marL="341313" indent="-341313">
              <a:lnSpc>
                <a:spcPct val="100000"/>
              </a:lnSpc>
              <a:spcBef>
                <a:spcPts val="0"/>
              </a:spcBef>
            </a:pPr>
            <a:r>
              <a:rPr lang="en-US" sz="3200" b="1" dirty="0">
                <a:latin typeface="Calibri" panose="020F0502020204030204" pitchFamily="34" charset="0"/>
                <a:cs typeface="Calibri" panose="020F0502020204030204" pitchFamily="34" charset="0"/>
              </a:rPr>
              <a:t>Sexual health</a:t>
            </a:r>
          </a:p>
          <a:p>
            <a:pPr marL="630238" lvl="1" indent="-341313">
              <a:lnSpc>
                <a:spcPct val="100000"/>
              </a:lnSpc>
              <a:spcBef>
                <a:spcPts val="0"/>
              </a:spcBef>
            </a:pPr>
            <a:r>
              <a:rPr lang="en-US" sz="3000" dirty="0">
                <a:latin typeface="Calibri" panose="020F0502020204030204" pitchFamily="34" charset="0"/>
                <a:cs typeface="Calibri" panose="020F0502020204030204" pitchFamily="34" charset="0"/>
              </a:rPr>
              <a:t>Chlamydia, gonorrhea, any sexually transmitted infection, exchanging sex for money</a:t>
            </a:r>
          </a:p>
          <a:p>
            <a:pPr marL="0" indent="0">
              <a:spcBef>
                <a:spcPts val="0"/>
              </a:spcBef>
              <a:buNone/>
            </a:pPr>
            <a:endParaRPr lang="en-US" sz="32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
        <p:nvSpPr>
          <p:cNvPr id="8" name="Text Placeholder 3"/>
          <p:cNvSpPr txBox="1">
            <a:spLocks/>
          </p:cNvSpPr>
          <p:nvPr/>
        </p:nvSpPr>
        <p:spPr>
          <a:xfrm>
            <a:off x="488949" y="1054827"/>
            <a:ext cx="11215687"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Outcomes: self-report of physician diagnosis or behavior</a:t>
            </a:r>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Measures</a:t>
            </a:r>
          </a:p>
        </p:txBody>
      </p:sp>
    </p:spTree>
    <p:extLst>
      <p:ext uri="{BB962C8B-B14F-4D97-AF65-F5344CB8AC3E}">
        <p14:creationId xmlns:p14="http://schemas.microsoft.com/office/powerpoint/2010/main" val="6990726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619704"/>
            <a:ext cx="11217275" cy="4614618"/>
          </a:xfrm>
        </p:spPr>
        <p:txBody>
          <a:bodyPr/>
          <a:lstStyle/>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Multiple logistic regression analyses</a:t>
            </a:r>
          </a:p>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National sample weighting incorporated</a:t>
            </a:r>
          </a:p>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All models adjusted for household income, education, age, sex, race/ethnicity, smoking, alcohol </a:t>
            </a:r>
          </a:p>
          <a:p>
            <a:pPr marL="341313" indent="-341313">
              <a:lnSpc>
                <a:spcPct val="100000"/>
              </a:lnSpc>
              <a:spcBef>
                <a:spcPts val="1000"/>
              </a:spcBef>
            </a:pPr>
            <a:r>
              <a:rPr lang="en-US" sz="3200" dirty="0"/>
              <a:t>α=0.05</a:t>
            </a:r>
            <a:endParaRPr lang="en-US" sz="3200" dirty="0">
              <a:cs typeface="Calibri" panose="020F0502020204030204" pitchFamily="34" charset="0"/>
            </a:endParaRPr>
          </a:p>
          <a:p>
            <a:pPr marL="0" indent="0">
              <a:spcBef>
                <a:spcPts val="1000"/>
              </a:spcBef>
              <a:buNone/>
            </a:pPr>
            <a:endParaRPr lang="en-US" sz="32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sp>
        <p:nvSpPr>
          <p:cNvPr id="8" name="Title 1"/>
          <p:cNvSpPr>
            <a:spLocks noGrp="1"/>
          </p:cNvSpPr>
          <p:nvPr>
            <p:ph type="title"/>
          </p:nvPr>
        </p:nvSpPr>
        <p:spPr>
          <a:xfrm>
            <a:off x="487363" y="438913"/>
            <a:ext cx="8089901" cy="620170"/>
          </a:xfrm>
        </p:spPr>
        <p:txBody>
          <a:bodyPr/>
          <a:lstStyle/>
          <a:p>
            <a:r>
              <a:rPr lang="en-US" sz="4000" b="1" dirty="0">
                <a:latin typeface="Calibri"/>
                <a:cs typeface="Calibri"/>
              </a:rPr>
              <a:t>Statistical Analysis</a:t>
            </a:r>
          </a:p>
        </p:txBody>
      </p:sp>
    </p:spTree>
    <p:extLst>
      <p:ext uri="{BB962C8B-B14F-4D97-AF65-F5344CB8AC3E}">
        <p14:creationId xmlns:p14="http://schemas.microsoft.com/office/powerpoint/2010/main" val="5310515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62593882"/>
              </p:ext>
            </p:extLst>
          </p:nvPr>
        </p:nvGraphicFramePr>
        <p:xfrm>
          <a:off x="2328504" y="1823268"/>
          <a:ext cx="7536580" cy="3866050"/>
        </p:xfrm>
        <a:graphic>
          <a:graphicData uri="http://schemas.openxmlformats.org/drawingml/2006/table">
            <a:tbl>
              <a:tblPr>
                <a:tableStyleId>{5C22544A-7EE6-4342-B048-85BDC9FD1C3A}</a:tableStyleId>
              </a:tblPr>
              <a:tblGrid>
                <a:gridCol w="6054289">
                  <a:extLst>
                    <a:ext uri="{9D8B030D-6E8A-4147-A177-3AD203B41FA5}">
                      <a16:colId xmlns:a16="http://schemas.microsoft.com/office/drawing/2014/main" val="3951638775"/>
                    </a:ext>
                  </a:extLst>
                </a:gridCol>
                <a:gridCol w="1482291">
                  <a:extLst>
                    <a:ext uri="{9D8B030D-6E8A-4147-A177-3AD203B41FA5}">
                      <a16:colId xmlns:a16="http://schemas.microsoft.com/office/drawing/2014/main" val="2918907717"/>
                    </a:ext>
                  </a:extLst>
                </a:gridCol>
              </a:tblGrid>
              <a:tr h="386605">
                <a:tc>
                  <a:txBody>
                    <a:bodyPr/>
                    <a:lstStyle/>
                    <a:p>
                      <a:pPr lvl="0" algn="l" fontAlgn="b"/>
                      <a:r>
                        <a:rPr lang="en-US" sz="2400" b="0" u="none" strike="noStrike" dirty="0">
                          <a:effectLst/>
                          <a:latin typeface="+mj-lt"/>
                        </a:rPr>
                        <a:t>Sex</a:t>
                      </a:r>
                      <a:endParaRPr lang="en-US" sz="2400" b="0" i="0" u="none" strike="noStrike" dirty="0">
                        <a:solidFill>
                          <a:srgbClr val="000000"/>
                        </a:solidFill>
                        <a:effectLst/>
                        <a:latin typeface="+mj-lt"/>
                      </a:endParaRPr>
                    </a:p>
                  </a:txBody>
                  <a:tcPr marL="49223" marR="3282" marT="3282" marB="0" anchor="b"/>
                </a:tc>
                <a:tc>
                  <a:txBody>
                    <a:bodyPr/>
                    <a:lstStyle/>
                    <a:p>
                      <a:pPr algn="ctr" fontAlgn="t"/>
                      <a:r>
                        <a:rPr lang="en-US" sz="2400" b="0" i="0" u="none" strike="noStrike" dirty="0">
                          <a:solidFill>
                            <a:srgbClr val="000000"/>
                          </a:solidFill>
                          <a:effectLst/>
                          <a:latin typeface="+mj-lt"/>
                        </a:rPr>
                        <a:t>%</a:t>
                      </a:r>
                    </a:p>
                  </a:txBody>
                  <a:tcPr marL="3282" marR="3282" marT="3282" marB="0"/>
                </a:tc>
                <a:extLst>
                  <a:ext uri="{0D108BD9-81ED-4DB2-BD59-A6C34878D82A}">
                    <a16:rowId xmlns:a16="http://schemas.microsoft.com/office/drawing/2014/main" val="888209172"/>
                  </a:ext>
                </a:extLst>
              </a:tr>
              <a:tr h="386605">
                <a:tc>
                  <a:txBody>
                    <a:bodyPr/>
                    <a:lstStyle/>
                    <a:p>
                      <a:pPr lvl="1" algn="l" fontAlgn="b"/>
                      <a:r>
                        <a:rPr lang="en-US" sz="2400" b="0" u="none" strike="noStrike" dirty="0">
                          <a:effectLst/>
                          <a:latin typeface="+mj-lt"/>
                        </a:rPr>
                        <a:t>Female</a:t>
                      </a:r>
                      <a:endParaRPr lang="en-US" sz="2400" b="0" i="0" u="none" strike="noStrike" dirty="0">
                        <a:solidFill>
                          <a:srgbClr val="000000"/>
                        </a:solidFill>
                        <a:effectLst/>
                        <a:latin typeface="+mj-lt"/>
                      </a:endParaRPr>
                    </a:p>
                  </a:txBody>
                  <a:tcPr marL="98447" marR="3282" marT="3282" marB="0" anchor="b"/>
                </a:tc>
                <a:tc>
                  <a:txBody>
                    <a:bodyPr/>
                    <a:lstStyle/>
                    <a:p>
                      <a:pPr algn="ctr" fontAlgn="t"/>
                      <a:r>
                        <a:rPr lang="en-US" sz="2400" b="0" u="none" strike="noStrike" dirty="0">
                          <a:effectLst/>
                          <a:latin typeface="+mj-lt"/>
                        </a:rPr>
                        <a:t>49.3%</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665284406"/>
                  </a:ext>
                </a:extLst>
              </a:tr>
              <a:tr h="386605">
                <a:tc>
                  <a:txBody>
                    <a:bodyPr/>
                    <a:lstStyle/>
                    <a:p>
                      <a:pPr lvl="1" algn="l" fontAlgn="b"/>
                      <a:r>
                        <a:rPr lang="en-US" sz="2400" b="0" u="none" strike="noStrike" dirty="0">
                          <a:effectLst/>
                          <a:latin typeface="+mj-lt"/>
                        </a:rPr>
                        <a:t>Male</a:t>
                      </a:r>
                      <a:endParaRPr lang="en-US" sz="2400" b="0" i="0" u="none" strike="noStrike" dirty="0">
                        <a:solidFill>
                          <a:srgbClr val="000000"/>
                        </a:solidFill>
                        <a:effectLst/>
                        <a:latin typeface="+mj-lt"/>
                      </a:endParaRPr>
                    </a:p>
                  </a:txBody>
                  <a:tcPr marL="98447" marR="3282" marT="3282" marB="0" anchor="b"/>
                </a:tc>
                <a:tc>
                  <a:txBody>
                    <a:bodyPr/>
                    <a:lstStyle/>
                    <a:p>
                      <a:pPr algn="ctr" fontAlgn="t"/>
                      <a:r>
                        <a:rPr lang="en-US" sz="2400" b="0" u="none" strike="noStrike" dirty="0">
                          <a:effectLst/>
                          <a:latin typeface="+mj-lt"/>
                        </a:rPr>
                        <a:t>50.7%</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38799242"/>
                  </a:ext>
                </a:extLst>
              </a:tr>
              <a:tr h="386605">
                <a:tc>
                  <a:txBody>
                    <a:bodyPr/>
                    <a:lstStyle/>
                    <a:p>
                      <a:pPr algn="l" fontAlgn="b"/>
                      <a:r>
                        <a:rPr lang="en-US" sz="2400" b="0" u="none" strike="noStrike" dirty="0">
                          <a:effectLst/>
                          <a:latin typeface="+mj-lt"/>
                        </a:rPr>
                        <a:t>Race/ethnicity </a:t>
                      </a:r>
                      <a:endParaRPr lang="en-US" sz="2400" b="0" i="0" u="none" strike="noStrike" dirty="0">
                        <a:solidFill>
                          <a:srgbClr val="000000"/>
                        </a:solidFill>
                        <a:effectLst/>
                        <a:latin typeface="+mj-lt"/>
                      </a:endParaRPr>
                    </a:p>
                  </a:txBody>
                  <a:tcPr marL="49223" marR="3282" marT="3282" marB="0" anchor="b"/>
                </a:tc>
                <a:tc>
                  <a:txBody>
                    <a:bodyPr/>
                    <a:lstStyle/>
                    <a:p>
                      <a:pPr algn="ctr" fontAlgn="t"/>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1152977167"/>
                  </a:ext>
                </a:extLst>
              </a:tr>
              <a:tr h="386605">
                <a:tc>
                  <a:txBody>
                    <a:bodyPr/>
                    <a:lstStyle/>
                    <a:p>
                      <a:pPr lvl="1" algn="l" fontAlgn="t"/>
                      <a:r>
                        <a:rPr lang="en-US" sz="2400" b="0" u="none" strike="noStrike" dirty="0">
                          <a:effectLst/>
                          <a:latin typeface="+mj-lt"/>
                        </a:rPr>
                        <a:t>White (non-Hispanic)</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65.6%</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523706834"/>
                  </a:ext>
                </a:extLst>
              </a:tr>
              <a:tr h="386605">
                <a:tc>
                  <a:txBody>
                    <a:bodyPr/>
                    <a:lstStyle/>
                    <a:p>
                      <a:pPr lvl="1" algn="l" fontAlgn="t"/>
                      <a:r>
                        <a:rPr lang="en-US" sz="2400" b="0" u="none" strike="noStrike" dirty="0">
                          <a:effectLst/>
                          <a:latin typeface="+mj-lt"/>
                        </a:rPr>
                        <a:t>Black/African American (non-Hispanic)</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16.1%</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2272614899"/>
                  </a:ext>
                </a:extLst>
              </a:tr>
              <a:tr h="386605">
                <a:tc>
                  <a:txBody>
                    <a:bodyPr/>
                    <a:lstStyle/>
                    <a:p>
                      <a:pPr lvl="1" algn="l" fontAlgn="t"/>
                      <a:r>
                        <a:rPr lang="en-US" sz="2400" b="0" u="none" strike="noStrike" dirty="0">
                          <a:effectLst/>
                          <a:latin typeface="+mj-lt"/>
                        </a:rPr>
                        <a:t>Hispanic/Latino</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12.0%</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3104574848"/>
                  </a:ext>
                </a:extLst>
              </a:tr>
              <a:tr h="386605">
                <a:tc>
                  <a:txBody>
                    <a:bodyPr/>
                    <a:lstStyle/>
                    <a:p>
                      <a:pPr lvl="1" algn="l" fontAlgn="t"/>
                      <a:r>
                        <a:rPr lang="en-US" sz="2400" b="0" u="none" strike="noStrike" dirty="0">
                          <a:effectLst/>
                          <a:latin typeface="+mj-lt"/>
                        </a:rPr>
                        <a:t>Asian/Pacific Islander (non-Hispanic)</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3.4%</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3159895422"/>
                  </a:ext>
                </a:extLst>
              </a:tr>
              <a:tr h="386605">
                <a:tc>
                  <a:txBody>
                    <a:bodyPr/>
                    <a:lstStyle/>
                    <a:p>
                      <a:pPr lvl="1" algn="l" fontAlgn="t"/>
                      <a:r>
                        <a:rPr lang="en-US" sz="2400" b="0" u="none" strike="noStrike" dirty="0">
                          <a:effectLst/>
                          <a:latin typeface="+mj-lt"/>
                        </a:rPr>
                        <a:t>American Indian/Native American</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2.0%</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335782778"/>
                  </a:ext>
                </a:extLst>
              </a:tr>
              <a:tr h="386605">
                <a:tc>
                  <a:txBody>
                    <a:bodyPr/>
                    <a:lstStyle/>
                    <a:p>
                      <a:pPr lvl="1" algn="l" fontAlgn="t"/>
                      <a:r>
                        <a:rPr lang="en-US" sz="2400" b="0" u="none" strike="noStrike" dirty="0">
                          <a:effectLst/>
                          <a:latin typeface="+mj-lt"/>
                        </a:rPr>
                        <a:t>Other</a:t>
                      </a:r>
                      <a:endParaRPr lang="en-US" sz="2400" b="0" i="0" u="none" strike="noStrike" dirty="0">
                        <a:solidFill>
                          <a:srgbClr val="000000"/>
                        </a:solidFill>
                        <a:effectLst/>
                        <a:latin typeface="+mj-lt"/>
                      </a:endParaRPr>
                    </a:p>
                  </a:txBody>
                  <a:tcPr marL="98447" marR="3282" marT="3282" marB="0"/>
                </a:tc>
                <a:tc>
                  <a:txBody>
                    <a:bodyPr/>
                    <a:lstStyle/>
                    <a:p>
                      <a:pPr algn="ctr" fontAlgn="t"/>
                      <a:r>
                        <a:rPr lang="en-US" sz="2400" b="0" u="none" strike="noStrike" dirty="0">
                          <a:effectLst/>
                          <a:latin typeface="+mj-lt"/>
                        </a:rPr>
                        <a:t>1.0%</a:t>
                      </a:r>
                      <a:endParaRPr lang="en-US" sz="2400" b="0" i="0" u="none" strike="noStrike" dirty="0">
                        <a:solidFill>
                          <a:srgbClr val="000000"/>
                        </a:solidFill>
                        <a:effectLst/>
                        <a:latin typeface="+mj-lt"/>
                      </a:endParaRPr>
                    </a:p>
                  </a:txBody>
                  <a:tcPr marL="3282" marR="3282" marT="3282" marB="0"/>
                </a:tc>
                <a:extLst>
                  <a:ext uri="{0D108BD9-81ED-4DB2-BD59-A6C34878D82A}">
                    <a16:rowId xmlns:a16="http://schemas.microsoft.com/office/drawing/2014/main" val="3845188171"/>
                  </a:ext>
                </a:extLst>
              </a:tr>
            </a:tbl>
          </a:graphicData>
        </a:graphic>
      </p:graphicFrame>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Demographics of Young Adults 24-32 years (N=14,800)</a:t>
            </a:r>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Results</a:t>
            </a:r>
          </a:p>
        </p:txBody>
      </p:sp>
    </p:spTree>
    <p:extLst>
      <p:ext uri="{BB962C8B-B14F-4D97-AF65-F5344CB8AC3E}">
        <p14:creationId xmlns:p14="http://schemas.microsoft.com/office/powerpoint/2010/main" val="12272937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
        <p:nvSpPr>
          <p:cNvPr id="8" name="Title 1"/>
          <p:cNvSpPr>
            <a:spLocks noGrp="1"/>
          </p:cNvSpPr>
          <p:nvPr>
            <p:ph type="title"/>
          </p:nvPr>
        </p:nvSpPr>
        <p:spPr>
          <a:xfrm>
            <a:off x="487363" y="438913"/>
            <a:ext cx="11217275" cy="620170"/>
          </a:xfrm>
        </p:spPr>
        <p:txBody>
          <a:bodyPr/>
          <a:lstStyle/>
          <a:p>
            <a:r>
              <a:rPr lang="en-US" sz="4000" b="1" dirty="0">
                <a:latin typeface="Calibri"/>
                <a:cs typeface="Calibri"/>
              </a:rPr>
              <a:t>Food Insecurity Prevalence among young adults</a:t>
            </a:r>
          </a:p>
        </p:txBody>
      </p:sp>
      <p:graphicFrame>
        <p:nvGraphicFramePr>
          <p:cNvPr id="5" name="Chart 4"/>
          <p:cNvGraphicFramePr>
            <a:graphicFrameLocks/>
          </p:cNvGraphicFramePr>
          <p:nvPr>
            <p:extLst>
              <p:ext uri="{D42A27DB-BD31-4B8C-83A1-F6EECF244321}">
                <p14:modId xmlns:p14="http://schemas.microsoft.com/office/powerpoint/2010/main" val="2697859831"/>
              </p:ext>
            </p:extLst>
          </p:nvPr>
        </p:nvGraphicFramePr>
        <p:xfrm>
          <a:off x="2705622" y="1290182"/>
          <a:ext cx="6091537" cy="4795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1228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
        <p:nvSpPr>
          <p:cNvPr id="8" name="Title 1"/>
          <p:cNvSpPr>
            <a:spLocks noGrp="1"/>
          </p:cNvSpPr>
          <p:nvPr>
            <p:ph type="title"/>
          </p:nvPr>
        </p:nvSpPr>
        <p:spPr>
          <a:xfrm>
            <a:off x="318977" y="353857"/>
            <a:ext cx="11731256" cy="620170"/>
          </a:xfrm>
        </p:spPr>
        <p:txBody>
          <a:bodyPr/>
          <a:lstStyle/>
          <a:p>
            <a:r>
              <a:rPr lang="en-US" sz="4000" b="1" dirty="0">
                <a:latin typeface="Calibri"/>
                <a:cs typeface="Calibri"/>
              </a:rPr>
              <a:t>Selected Health Outcomes by Food Security Status</a:t>
            </a:r>
          </a:p>
        </p:txBody>
      </p:sp>
      <p:graphicFrame>
        <p:nvGraphicFramePr>
          <p:cNvPr id="6" name="Chart 5"/>
          <p:cNvGraphicFramePr>
            <a:graphicFrameLocks/>
          </p:cNvGraphicFramePr>
          <p:nvPr>
            <p:extLst>
              <p:ext uri="{D42A27DB-BD31-4B8C-83A1-F6EECF244321}">
                <p14:modId xmlns:p14="http://schemas.microsoft.com/office/powerpoint/2010/main" val="1176839821"/>
              </p:ext>
            </p:extLst>
          </p:nvPr>
        </p:nvGraphicFramePr>
        <p:xfrm>
          <a:off x="1377863" y="1127053"/>
          <a:ext cx="9319364" cy="4947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9459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7242083"/>
              </p:ext>
            </p:extLst>
          </p:nvPr>
        </p:nvGraphicFramePr>
        <p:xfrm>
          <a:off x="664143" y="1740778"/>
          <a:ext cx="10635915" cy="3773082"/>
        </p:xfrm>
        <a:graphic>
          <a:graphicData uri="http://schemas.openxmlformats.org/drawingml/2006/table">
            <a:tbl>
              <a:tblPr>
                <a:tableStyleId>{5C22544A-7EE6-4342-B048-85BDC9FD1C3A}</a:tableStyleId>
              </a:tblPr>
              <a:tblGrid>
                <a:gridCol w="5474152">
                  <a:extLst>
                    <a:ext uri="{9D8B030D-6E8A-4147-A177-3AD203B41FA5}">
                      <a16:colId xmlns:a16="http://schemas.microsoft.com/office/drawing/2014/main" val="1124453569"/>
                    </a:ext>
                  </a:extLst>
                </a:gridCol>
                <a:gridCol w="3995261">
                  <a:extLst>
                    <a:ext uri="{9D8B030D-6E8A-4147-A177-3AD203B41FA5}">
                      <a16:colId xmlns:a16="http://schemas.microsoft.com/office/drawing/2014/main" val="4288733358"/>
                    </a:ext>
                  </a:extLst>
                </a:gridCol>
                <a:gridCol w="1166502">
                  <a:extLst>
                    <a:ext uri="{9D8B030D-6E8A-4147-A177-3AD203B41FA5}">
                      <a16:colId xmlns:a16="http://schemas.microsoft.com/office/drawing/2014/main" val="865159853"/>
                    </a:ext>
                  </a:extLst>
                </a:gridCol>
              </a:tblGrid>
              <a:tr h="339898">
                <a:tc>
                  <a:txBody>
                    <a:bodyPr/>
                    <a:lstStyle/>
                    <a:p>
                      <a:pPr algn="l" fontAlgn="t"/>
                      <a:endParaRPr lang="en-US" sz="2400" b="0" i="0" u="none" strike="noStrike" dirty="0">
                        <a:solidFill>
                          <a:srgbClr val="000000"/>
                        </a:solidFill>
                        <a:effectLst/>
                        <a:latin typeface="+mj-lt"/>
                      </a:endParaRPr>
                    </a:p>
                  </a:txBody>
                  <a:tcPr marL="4991" marR="4991" marT="4991" marB="0" anchor="ctr"/>
                </a:tc>
                <a:tc>
                  <a:txBody>
                    <a:bodyPr/>
                    <a:lstStyle/>
                    <a:p>
                      <a:pPr algn="ctr" fontAlgn="t"/>
                      <a:r>
                        <a:rPr lang="en-US" sz="2400" u="none" strike="noStrike" dirty="0">
                          <a:effectLst/>
                          <a:latin typeface="+mj-lt"/>
                        </a:rPr>
                        <a:t>Food Insecurity</a:t>
                      </a:r>
                      <a:endParaRPr lang="en-US" sz="2400" b="0" i="0" u="none" strike="noStrike" dirty="0">
                        <a:solidFill>
                          <a:srgbClr val="000000"/>
                        </a:solidFill>
                        <a:effectLst/>
                        <a:latin typeface="+mj-lt"/>
                      </a:endParaRPr>
                    </a:p>
                  </a:txBody>
                  <a:tcPr marL="4991" marR="4991" marT="4991" marB="0" anchor="ctr"/>
                </a:tc>
                <a:tc>
                  <a:txBody>
                    <a:bodyPr/>
                    <a:lstStyle/>
                    <a:p>
                      <a:pPr algn="l" fontAlgn="t"/>
                      <a:endParaRPr lang="en-US" sz="2400" b="0"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3793732618"/>
                  </a:ext>
                </a:extLst>
              </a:tr>
              <a:tr h="436583">
                <a:tc>
                  <a:txBody>
                    <a:bodyPr/>
                    <a:lstStyle/>
                    <a:p>
                      <a:pPr algn="l" fontAlgn="t"/>
                      <a:r>
                        <a:rPr lang="en-US" sz="2400" u="sng" strike="noStrike" dirty="0">
                          <a:effectLst/>
                          <a:latin typeface="+mj-lt"/>
                        </a:rPr>
                        <a:t>Chronic</a:t>
                      </a:r>
                      <a:r>
                        <a:rPr lang="en-US" sz="2400" u="sng" strike="noStrike" baseline="0" dirty="0">
                          <a:effectLst/>
                          <a:latin typeface="+mj-lt"/>
                        </a:rPr>
                        <a:t> disease outcomes</a:t>
                      </a:r>
                      <a:endParaRPr lang="en-US" sz="2400" b="0" i="0" u="sng" strike="noStrike" dirty="0">
                        <a:solidFill>
                          <a:srgbClr val="000000"/>
                        </a:solidFill>
                        <a:effectLst/>
                        <a:latin typeface="+mj-lt"/>
                      </a:endParaRPr>
                    </a:p>
                  </a:txBody>
                  <a:tcPr marL="4991" marR="4991" marT="4991" marB="0" anchor="ctr"/>
                </a:tc>
                <a:tc>
                  <a:txBody>
                    <a:bodyPr/>
                    <a:lstStyle/>
                    <a:p>
                      <a:pPr algn="ctr" fontAlgn="t"/>
                      <a:r>
                        <a:rPr lang="en-US" sz="2400" u="sng" strike="noStrike" dirty="0">
                          <a:effectLst/>
                          <a:latin typeface="+mj-lt"/>
                        </a:rPr>
                        <a:t>Adjusted odds ratio (95% CI)</a:t>
                      </a:r>
                      <a:endParaRPr lang="en-US" sz="2400" b="0" i="0" u="sng" strike="noStrike" dirty="0">
                        <a:solidFill>
                          <a:srgbClr val="000000"/>
                        </a:solidFill>
                        <a:effectLst/>
                        <a:latin typeface="+mj-lt"/>
                      </a:endParaRPr>
                    </a:p>
                  </a:txBody>
                  <a:tcPr marL="4991" marR="4991" marT="4991" marB="0" anchor="ctr"/>
                </a:tc>
                <a:tc>
                  <a:txBody>
                    <a:bodyPr/>
                    <a:lstStyle/>
                    <a:p>
                      <a:pPr algn="ctr" fontAlgn="t"/>
                      <a:r>
                        <a:rPr lang="en-US" sz="2400" u="sng" strike="noStrike" dirty="0">
                          <a:effectLst/>
                          <a:latin typeface="+mj-lt"/>
                        </a:rPr>
                        <a:t>p</a:t>
                      </a:r>
                      <a:endParaRPr lang="en-US" sz="2400" b="0" i="0" u="sng"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2704847452"/>
                  </a:ext>
                </a:extLst>
              </a:tr>
              <a:tr h="339898">
                <a:tc>
                  <a:txBody>
                    <a:bodyPr/>
                    <a:lstStyle/>
                    <a:p>
                      <a:pPr algn="l" fontAlgn="b"/>
                      <a:r>
                        <a:rPr lang="en-US" sz="2400" b="1" u="none" strike="noStrike" dirty="0">
                          <a:effectLst/>
                          <a:latin typeface="+mj-lt"/>
                        </a:rPr>
                        <a:t>Diabetes, self-report</a:t>
                      </a:r>
                      <a:endParaRPr lang="en-US" sz="2400" b="1" i="0" u="none" strike="noStrike" dirty="0">
                        <a:solidFill>
                          <a:srgbClr val="000000"/>
                        </a:solidFill>
                        <a:effectLst/>
                        <a:latin typeface="+mj-lt"/>
                      </a:endParaRPr>
                    </a:p>
                  </a:txBody>
                  <a:tcPr marL="74870" marR="4991" marT="4991" marB="0" anchor="ctr"/>
                </a:tc>
                <a:tc>
                  <a:txBody>
                    <a:bodyPr/>
                    <a:lstStyle/>
                    <a:p>
                      <a:pPr algn="ctr" fontAlgn="t"/>
                      <a:r>
                        <a:rPr lang="en-US" sz="2400" b="1" u="none" strike="noStrike" dirty="0">
                          <a:effectLst/>
                          <a:latin typeface="+mj-lt"/>
                        </a:rPr>
                        <a:t>1.67 (1.17 - 2.40)</a:t>
                      </a:r>
                      <a:endParaRPr lang="en-US" sz="2400" b="1" i="0" u="none" strike="noStrike" dirty="0">
                        <a:solidFill>
                          <a:srgbClr val="000000"/>
                        </a:solidFill>
                        <a:effectLst/>
                        <a:latin typeface="+mj-lt"/>
                      </a:endParaRPr>
                    </a:p>
                  </a:txBody>
                  <a:tcPr marL="4991" marR="4991" marT="4991" marB="0" anchor="ctr"/>
                </a:tc>
                <a:tc>
                  <a:txBody>
                    <a:bodyPr/>
                    <a:lstStyle/>
                    <a:p>
                      <a:pPr algn="ctr" fontAlgn="t"/>
                      <a:r>
                        <a:rPr lang="en-US" sz="2400" b="1" u="none" strike="noStrike" dirty="0">
                          <a:effectLst/>
                          <a:latin typeface="+mj-lt"/>
                        </a:rPr>
                        <a:t>0.005</a:t>
                      </a:r>
                      <a:endParaRPr lang="en-US" sz="2400" b="1"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565186237"/>
                  </a:ext>
                </a:extLst>
              </a:tr>
              <a:tr h="375482">
                <a:tc>
                  <a:txBody>
                    <a:bodyPr/>
                    <a:lstStyle/>
                    <a:p>
                      <a:pPr algn="l" fontAlgn="b"/>
                      <a:r>
                        <a:rPr lang="en-US" sz="2400" b="1" u="none" strike="noStrike" dirty="0">
                          <a:effectLst/>
                          <a:latin typeface="+mj-lt"/>
                        </a:rPr>
                        <a:t>Hypertension, self-report</a:t>
                      </a:r>
                      <a:endParaRPr lang="en-US" sz="2400" b="1" i="0" u="none" strike="noStrike" dirty="0">
                        <a:solidFill>
                          <a:srgbClr val="000000"/>
                        </a:solidFill>
                        <a:effectLst/>
                        <a:latin typeface="+mj-lt"/>
                      </a:endParaRPr>
                    </a:p>
                  </a:txBody>
                  <a:tcPr marL="74870" marR="4991" marT="4991" marB="0" anchor="ctr"/>
                </a:tc>
                <a:tc>
                  <a:txBody>
                    <a:bodyPr/>
                    <a:lstStyle/>
                    <a:p>
                      <a:pPr algn="ctr" fontAlgn="t"/>
                      <a:r>
                        <a:rPr lang="en-US" sz="2400" b="1" u="none" strike="noStrike" dirty="0">
                          <a:effectLst/>
                          <a:latin typeface="+mj-lt"/>
                        </a:rPr>
                        <a:t>1.50 (1.22 - 1.84)</a:t>
                      </a:r>
                      <a:endParaRPr lang="en-US" sz="2400" b="1" i="0" u="none" strike="noStrike" dirty="0">
                        <a:solidFill>
                          <a:srgbClr val="000000"/>
                        </a:solidFill>
                        <a:effectLst/>
                        <a:latin typeface="+mj-lt"/>
                      </a:endParaRPr>
                    </a:p>
                  </a:txBody>
                  <a:tcPr marL="4991" marR="4991" marT="4991" marB="0" anchor="ctr"/>
                </a:tc>
                <a:tc>
                  <a:txBody>
                    <a:bodyPr/>
                    <a:lstStyle/>
                    <a:p>
                      <a:pPr algn="ctr" fontAlgn="t"/>
                      <a:r>
                        <a:rPr lang="en-US" sz="2400" b="1" u="none" strike="noStrike" dirty="0">
                          <a:effectLst/>
                          <a:latin typeface="+mj-lt"/>
                        </a:rPr>
                        <a:t>&lt;0.001</a:t>
                      </a:r>
                      <a:endParaRPr lang="en-US" sz="2400" b="1"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2180122599"/>
                  </a:ext>
                </a:extLst>
              </a:tr>
              <a:tr h="339898">
                <a:tc>
                  <a:txBody>
                    <a:bodyPr/>
                    <a:lstStyle/>
                    <a:p>
                      <a:pPr algn="l" fontAlgn="b"/>
                      <a:r>
                        <a:rPr lang="en-US" sz="2400" u="none" strike="noStrike" dirty="0">
                          <a:effectLst/>
                          <a:latin typeface="+mj-lt"/>
                        </a:rPr>
                        <a:t>Hyperlipidemia, self-report</a:t>
                      </a:r>
                      <a:endParaRPr lang="en-US" sz="2400" b="0" i="0" u="none" strike="noStrike" dirty="0">
                        <a:solidFill>
                          <a:srgbClr val="000000"/>
                        </a:solidFill>
                        <a:effectLst/>
                        <a:latin typeface="+mj-lt"/>
                      </a:endParaRPr>
                    </a:p>
                  </a:txBody>
                  <a:tcPr marL="74870" marR="4991" marT="4991" marB="0" anchor="ctr"/>
                </a:tc>
                <a:tc>
                  <a:txBody>
                    <a:bodyPr/>
                    <a:lstStyle/>
                    <a:p>
                      <a:pPr algn="ctr" fontAlgn="t"/>
                      <a:r>
                        <a:rPr lang="en-US" sz="2400" u="none" strike="noStrike" dirty="0">
                          <a:effectLst/>
                          <a:latin typeface="+mj-lt"/>
                        </a:rPr>
                        <a:t>1.08 (0.84 - 1.38)</a:t>
                      </a:r>
                      <a:endParaRPr lang="en-US" sz="2400" b="0" i="0" u="none" strike="noStrike" dirty="0">
                        <a:solidFill>
                          <a:srgbClr val="000000"/>
                        </a:solidFill>
                        <a:effectLst/>
                        <a:latin typeface="+mj-lt"/>
                      </a:endParaRPr>
                    </a:p>
                  </a:txBody>
                  <a:tcPr marL="4991" marR="4991" marT="4991" marB="0" anchor="ctr"/>
                </a:tc>
                <a:tc>
                  <a:txBody>
                    <a:bodyPr/>
                    <a:lstStyle/>
                    <a:p>
                      <a:pPr algn="ctr" fontAlgn="t"/>
                      <a:r>
                        <a:rPr lang="en-US" sz="2400" u="none" strike="noStrike" dirty="0">
                          <a:effectLst/>
                          <a:latin typeface="+mj-lt"/>
                        </a:rPr>
                        <a:t>0.562</a:t>
                      </a:r>
                      <a:endParaRPr lang="en-US" sz="2400" b="0"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673808829"/>
                  </a:ext>
                </a:extLst>
              </a:tr>
              <a:tr h="339898">
                <a:tc>
                  <a:txBody>
                    <a:bodyPr/>
                    <a:lstStyle/>
                    <a:p>
                      <a:pPr algn="l" fontAlgn="b"/>
                      <a:r>
                        <a:rPr lang="en-US" sz="2400" b="1" u="none" strike="noStrike" dirty="0">
                          <a:effectLst/>
                          <a:latin typeface="+mj-lt"/>
                        </a:rPr>
                        <a:t>"Very overweight," self-report</a:t>
                      </a:r>
                      <a:endParaRPr lang="en-US" sz="2400" b="1" i="0" u="none" strike="noStrike" dirty="0">
                        <a:solidFill>
                          <a:srgbClr val="000000"/>
                        </a:solidFill>
                        <a:effectLst/>
                        <a:latin typeface="+mj-lt"/>
                      </a:endParaRPr>
                    </a:p>
                  </a:txBody>
                  <a:tcPr marL="74870" marR="4991" marT="4991" marB="0" anchor="ctr"/>
                </a:tc>
                <a:tc>
                  <a:txBody>
                    <a:bodyPr/>
                    <a:lstStyle/>
                    <a:p>
                      <a:pPr algn="ctr" fontAlgn="t"/>
                      <a:r>
                        <a:rPr lang="en-US" sz="2400" b="1" u="none" strike="noStrike" dirty="0">
                          <a:effectLst/>
                          <a:latin typeface="+mj-lt"/>
                        </a:rPr>
                        <a:t>1.21 (1.01 - 1.45)</a:t>
                      </a:r>
                      <a:endParaRPr lang="en-US" sz="2400" b="1" i="0" u="none" strike="noStrike" dirty="0">
                        <a:solidFill>
                          <a:srgbClr val="000000"/>
                        </a:solidFill>
                        <a:effectLst/>
                        <a:latin typeface="+mj-lt"/>
                      </a:endParaRPr>
                    </a:p>
                  </a:txBody>
                  <a:tcPr marL="4991" marR="4991" marT="4991" marB="0" anchor="ctr"/>
                </a:tc>
                <a:tc>
                  <a:txBody>
                    <a:bodyPr/>
                    <a:lstStyle/>
                    <a:p>
                      <a:pPr algn="ctr" fontAlgn="t"/>
                      <a:r>
                        <a:rPr lang="en-US" sz="2400" b="1" u="none" strike="noStrike" dirty="0">
                          <a:effectLst/>
                          <a:latin typeface="+mj-lt"/>
                        </a:rPr>
                        <a:t>0.038</a:t>
                      </a:r>
                      <a:endParaRPr lang="en-US" sz="2400" b="1"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2083352281"/>
                  </a:ext>
                </a:extLst>
              </a:tr>
              <a:tr h="339898">
                <a:tc>
                  <a:txBody>
                    <a:bodyPr/>
                    <a:lstStyle/>
                    <a:p>
                      <a:pPr algn="l" fontAlgn="b"/>
                      <a:r>
                        <a:rPr lang="en-US" sz="2400" u="none" strike="noStrike" dirty="0">
                          <a:effectLst/>
                          <a:latin typeface="+mj-lt"/>
                        </a:rPr>
                        <a:t>Obesity, measured body mass index</a:t>
                      </a:r>
                      <a:endParaRPr lang="en-US" sz="2400" b="0" i="0" u="none" strike="noStrike" dirty="0">
                        <a:solidFill>
                          <a:srgbClr val="000000"/>
                        </a:solidFill>
                        <a:effectLst/>
                        <a:latin typeface="+mj-lt"/>
                      </a:endParaRPr>
                    </a:p>
                  </a:txBody>
                  <a:tcPr marL="74870" marR="4991" marT="4991" marB="0" anchor="ctr"/>
                </a:tc>
                <a:tc>
                  <a:txBody>
                    <a:bodyPr/>
                    <a:lstStyle/>
                    <a:p>
                      <a:pPr algn="ctr" fontAlgn="t"/>
                      <a:r>
                        <a:rPr lang="en-US" sz="2400" u="none" strike="noStrike" dirty="0">
                          <a:effectLst/>
                          <a:latin typeface="+mj-lt"/>
                        </a:rPr>
                        <a:t>1.14 (0.99 - 1.31)</a:t>
                      </a:r>
                      <a:endParaRPr lang="en-US" sz="2400" b="0" i="0" u="none" strike="noStrike" dirty="0">
                        <a:solidFill>
                          <a:srgbClr val="000000"/>
                        </a:solidFill>
                        <a:effectLst/>
                        <a:latin typeface="+mj-lt"/>
                      </a:endParaRPr>
                    </a:p>
                  </a:txBody>
                  <a:tcPr marL="4991" marR="4991" marT="4991" marB="0" anchor="ctr"/>
                </a:tc>
                <a:tc>
                  <a:txBody>
                    <a:bodyPr/>
                    <a:lstStyle/>
                    <a:p>
                      <a:pPr algn="ctr" fontAlgn="t"/>
                      <a:r>
                        <a:rPr lang="en-US" sz="2400" u="none" strike="noStrike" dirty="0">
                          <a:effectLst/>
                          <a:latin typeface="+mj-lt"/>
                        </a:rPr>
                        <a:t>0.067</a:t>
                      </a:r>
                      <a:endParaRPr lang="en-US" sz="2400" b="0"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2026418308"/>
                  </a:ext>
                </a:extLst>
              </a:tr>
              <a:tr h="339898">
                <a:tc>
                  <a:txBody>
                    <a:bodyPr/>
                    <a:lstStyle/>
                    <a:p>
                      <a:pPr algn="l" fontAlgn="b"/>
                      <a:r>
                        <a:rPr lang="en-US" sz="2400" b="1" u="none" strike="noStrike" dirty="0">
                          <a:effectLst/>
                          <a:latin typeface="+mj-lt"/>
                        </a:rPr>
                        <a:t>Obstructive airway disease, self-report </a:t>
                      </a:r>
                      <a:r>
                        <a:rPr lang="en-US" sz="1800" b="0" u="none" strike="noStrike" kern="1200" dirty="0">
                          <a:solidFill>
                            <a:schemeClr val="dk1"/>
                          </a:solidFill>
                          <a:effectLst/>
                          <a:latin typeface="+mj-lt"/>
                          <a:ea typeface="+mn-ea"/>
                          <a:cs typeface="+mn-cs"/>
                        </a:rPr>
                        <a:t>(asthma, chronic bronchitis,</a:t>
                      </a:r>
                      <a:r>
                        <a:rPr lang="en-US" sz="1800" b="0" u="none" strike="noStrike" kern="1200" baseline="0" dirty="0">
                          <a:solidFill>
                            <a:schemeClr val="dk1"/>
                          </a:solidFill>
                          <a:effectLst/>
                          <a:latin typeface="+mj-lt"/>
                          <a:ea typeface="+mn-ea"/>
                          <a:cs typeface="+mn-cs"/>
                        </a:rPr>
                        <a:t> emphysema)</a:t>
                      </a:r>
                      <a:endParaRPr lang="en-US" sz="1600" b="0" i="0" u="none" strike="noStrike" dirty="0">
                        <a:solidFill>
                          <a:srgbClr val="000000"/>
                        </a:solidFill>
                        <a:effectLst/>
                        <a:latin typeface="+mj-lt"/>
                      </a:endParaRPr>
                    </a:p>
                  </a:txBody>
                  <a:tcPr marL="74870" marR="4991" marT="4991" marB="0" anchor="ctr"/>
                </a:tc>
                <a:tc>
                  <a:txBody>
                    <a:bodyPr/>
                    <a:lstStyle/>
                    <a:p>
                      <a:pPr algn="ctr" fontAlgn="t"/>
                      <a:r>
                        <a:rPr lang="en-US" sz="2400" b="1" u="none" strike="noStrike" dirty="0">
                          <a:effectLst/>
                          <a:latin typeface="+mj-lt"/>
                        </a:rPr>
                        <a:t>1.44 (1.18 - 1.74)</a:t>
                      </a:r>
                      <a:endParaRPr lang="en-US" sz="2400" b="1" i="0" u="none" strike="noStrike" dirty="0">
                        <a:solidFill>
                          <a:srgbClr val="000000"/>
                        </a:solidFill>
                        <a:effectLst/>
                        <a:latin typeface="+mj-lt"/>
                      </a:endParaRPr>
                    </a:p>
                  </a:txBody>
                  <a:tcPr marL="4991" marR="4991" marT="4991" marB="0" anchor="ctr"/>
                </a:tc>
                <a:tc>
                  <a:txBody>
                    <a:bodyPr/>
                    <a:lstStyle/>
                    <a:p>
                      <a:pPr algn="ctr" fontAlgn="t"/>
                      <a:r>
                        <a:rPr lang="en-US" sz="2400" b="1" u="none" strike="noStrike" dirty="0">
                          <a:effectLst/>
                          <a:latin typeface="+mj-lt"/>
                        </a:rPr>
                        <a:t>&lt;0.001</a:t>
                      </a:r>
                      <a:endParaRPr lang="en-US" sz="2400" b="1"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1285124089"/>
                  </a:ext>
                </a:extLst>
              </a:tr>
              <a:tr h="339898">
                <a:tc>
                  <a:txBody>
                    <a:bodyPr/>
                    <a:lstStyle/>
                    <a:p>
                      <a:pPr algn="l" fontAlgn="b"/>
                      <a:r>
                        <a:rPr lang="en-US" sz="2400" b="1" u="none" strike="noStrike" dirty="0">
                          <a:effectLst/>
                          <a:latin typeface="+mj-lt"/>
                        </a:rPr>
                        <a:t>Migraine, self-report</a:t>
                      </a:r>
                      <a:endParaRPr lang="en-US" sz="2400" b="1" i="0" u="none" strike="noStrike" dirty="0">
                        <a:solidFill>
                          <a:srgbClr val="000000"/>
                        </a:solidFill>
                        <a:effectLst/>
                        <a:latin typeface="+mj-lt"/>
                      </a:endParaRPr>
                    </a:p>
                  </a:txBody>
                  <a:tcPr marL="74870" marR="4991" marT="4991" marB="0" anchor="ctr"/>
                </a:tc>
                <a:tc>
                  <a:txBody>
                    <a:bodyPr/>
                    <a:lstStyle/>
                    <a:p>
                      <a:pPr algn="ctr" fontAlgn="t"/>
                      <a:r>
                        <a:rPr lang="en-US" sz="2400" b="1" u="none" strike="noStrike" dirty="0">
                          <a:effectLst/>
                          <a:latin typeface="+mj-lt"/>
                        </a:rPr>
                        <a:t>1.68 (1.39 - 2.04)</a:t>
                      </a:r>
                      <a:endParaRPr lang="en-US" sz="2400" b="1" i="0" u="none" strike="noStrike" dirty="0">
                        <a:solidFill>
                          <a:srgbClr val="000000"/>
                        </a:solidFill>
                        <a:effectLst/>
                        <a:latin typeface="+mj-lt"/>
                      </a:endParaRPr>
                    </a:p>
                  </a:txBody>
                  <a:tcPr marL="4991" marR="4991" marT="4991" marB="0" anchor="ctr"/>
                </a:tc>
                <a:tc>
                  <a:txBody>
                    <a:bodyPr/>
                    <a:lstStyle/>
                    <a:p>
                      <a:pPr algn="ctr" fontAlgn="t"/>
                      <a:r>
                        <a:rPr lang="en-US" sz="2400" b="1" u="none" strike="noStrike" dirty="0">
                          <a:effectLst/>
                          <a:latin typeface="+mj-lt"/>
                        </a:rPr>
                        <a:t>&lt;0.001</a:t>
                      </a:r>
                      <a:endParaRPr lang="en-US" sz="2400" b="1" i="0" u="none" strike="noStrike" dirty="0">
                        <a:solidFill>
                          <a:srgbClr val="000000"/>
                        </a:solidFill>
                        <a:effectLst/>
                        <a:latin typeface="+mj-lt"/>
                      </a:endParaRPr>
                    </a:p>
                  </a:txBody>
                  <a:tcPr marL="4991" marR="4991" marT="4991" marB="0" anchor="ctr"/>
                </a:tc>
                <a:extLst>
                  <a:ext uri="{0D108BD9-81ED-4DB2-BD59-A6C34878D82A}">
                    <a16:rowId xmlns:a16="http://schemas.microsoft.com/office/drawing/2014/main" val="1210024628"/>
                  </a:ext>
                </a:extLst>
              </a:tr>
            </a:tbl>
          </a:graphicData>
        </a:graphic>
      </p:graphicFrame>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Chronic Disease</a:t>
            </a:r>
          </a:p>
        </p:txBody>
      </p:sp>
      <p:sp>
        <p:nvSpPr>
          <p:cNvPr id="10" name="Title 1"/>
          <p:cNvSpPr>
            <a:spLocks noGrp="1"/>
          </p:cNvSpPr>
          <p:nvPr>
            <p:ph type="title"/>
          </p:nvPr>
        </p:nvSpPr>
        <p:spPr>
          <a:xfrm>
            <a:off x="487363" y="438913"/>
            <a:ext cx="8089901" cy="620170"/>
          </a:xfrm>
        </p:spPr>
        <p:txBody>
          <a:bodyPr/>
          <a:lstStyle/>
          <a:p>
            <a:r>
              <a:rPr lang="en-US" sz="4000" b="1" dirty="0">
                <a:latin typeface="Calibri"/>
                <a:cs typeface="Calibri"/>
              </a:rPr>
              <a:t>Results</a:t>
            </a:r>
          </a:p>
        </p:txBody>
      </p:sp>
    </p:spTree>
    <p:extLst>
      <p:ext uri="{BB962C8B-B14F-4D97-AF65-F5344CB8AC3E}">
        <p14:creationId xmlns:p14="http://schemas.microsoft.com/office/powerpoint/2010/main" val="12540074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6537154"/>
              </p:ext>
            </p:extLst>
          </p:nvPr>
        </p:nvGraphicFramePr>
        <p:xfrm>
          <a:off x="487361" y="1774521"/>
          <a:ext cx="11217277" cy="4157279"/>
        </p:xfrm>
        <a:graphic>
          <a:graphicData uri="http://schemas.openxmlformats.org/drawingml/2006/table">
            <a:tbl>
              <a:tblPr>
                <a:tableStyleId>{5C22544A-7EE6-4342-B048-85BDC9FD1C3A}</a:tableStyleId>
              </a:tblPr>
              <a:tblGrid>
                <a:gridCol w="7148835">
                  <a:extLst>
                    <a:ext uri="{9D8B030D-6E8A-4147-A177-3AD203B41FA5}">
                      <a16:colId xmlns:a16="http://schemas.microsoft.com/office/drawing/2014/main" val="2586251148"/>
                    </a:ext>
                  </a:extLst>
                </a:gridCol>
                <a:gridCol w="2810179">
                  <a:extLst>
                    <a:ext uri="{9D8B030D-6E8A-4147-A177-3AD203B41FA5}">
                      <a16:colId xmlns:a16="http://schemas.microsoft.com/office/drawing/2014/main" val="1829745268"/>
                    </a:ext>
                  </a:extLst>
                </a:gridCol>
                <a:gridCol w="1258263">
                  <a:extLst>
                    <a:ext uri="{9D8B030D-6E8A-4147-A177-3AD203B41FA5}">
                      <a16:colId xmlns:a16="http://schemas.microsoft.com/office/drawing/2014/main" val="761580970"/>
                    </a:ext>
                  </a:extLst>
                </a:gridCol>
              </a:tblGrid>
              <a:tr h="370107">
                <a:tc>
                  <a:txBody>
                    <a:bodyPr/>
                    <a:lstStyle/>
                    <a:p>
                      <a:pPr algn="l" fontAlgn="t"/>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u="none" strike="noStrike" dirty="0">
                          <a:effectLst/>
                          <a:latin typeface="Arial" panose="020B0604020202020204" pitchFamily="34" charset="0"/>
                          <a:cs typeface="Arial" panose="020B0604020202020204" pitchFamily="34" charset="0"/>
                        </a:rPr>
                        <a:t>Food Insecurity</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t"/>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48515745"/>
                  </a:ext>
                </a:extLst>
              </a:tr>
              <a:tr h="760784">
                <a:tc>
                  <a:txBody>
                    <a:bodyPr/>
                    <a:lstStyle/>
                    <a:p>
                      <a:pPr algn="l" fontAlgn="t"/>
                      <a:r>
                        <a:rPr lang="en-US" sz="2200" u="sng" strike="noStrike" dirty="0">
                          <a:effectLst/>
                          <a:latin typeface="Arial" panose="020B0604020202020204" pitchFamily="34" charset="0"/>
                          <a:cs typeface="Arial" panose="020B0604020202020204" pitchFamily="34" charset="0"/>
                        </a:rPr>
                        <a:t>Mental</a:t>
                      </a:r>
                      <a:r>
                        <a:rPr lang="en-US" sz="2200" u="sng" strike="noStrike" baseline="0" dirty="0">
                          <a:effectLst/>
                          <a:latin typeface="Arial" panose="020B0604020202020204" pitchFamily="34" charset="0"/>
                          <a:cs typeface="Arial" panose="020B0604020202020204" pitchFamily="34" charset="0"/>
                        </a:rPr>
                        <a:t> h</a:t>
                      </a:r>
                      <a:r>
                        <a:rPr lang="en-US" sz="2200" u="sng" strike="noStrike" dirty="0">
                          <a:effectLst/>
                          <a:latin typeface="Arial" panose="020B0604020202020204" pitchFamily="34" charset="0"/>
                          <a:cs typeface="Arial" panose="020B0604020202020204" pitchFamily="34" charset="0"/>
                        </a:rPr>
                        <a:t>ealth outcomes</a:t>
                      </a:r>
                      <a:endParaRPr lang="en-US" sz="2200" b="0" i="0" u="sng"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u="none" strike="noStrike" dirty="0">
                          <a:effectLst/>
                          <a:latin typeface="Arial" panose="020B0604020202020204" pitchFamily="34" charset="0"/>
                          <a:cs typeface="Arial" panose="020B0604020202020204" pitchFamily="34" charset="0"/>
                        </a:rPr>
                        <a:t>Adjusted odds ratio </a:t>
                      </a:r>
                    </a:p>
                    <a:p>
                      <a:pPr algn="ctr" fontAlgn="t"/>
                      <a:r>
                        <a:rPr lang="en-US" sz="2200" u="sng" strike="noStrike" dirty="0">
                          <a:effectLst/>
                          <a:latin typeface="Arial" panose="020B0604020202020204" pitchFamily="34" charset="0"/>
                          <a:cs typeface="Arial" panose="020B0604020202020204" pitchFamily="34" charset="0"/>
                        </a:rPr>
                        <a:t>(95% CI)</a:t>
                      </a:r>
                      <a:endParaRPr lang="en-US" sz="2200" b="0" i="0" u="sng"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u="sng" strike="noStrike" dirty="0">
                          <a:effectLst/>
                          <a:latin typeface="Arial" panose="020B0604020202020204" pitchFamily="34" charset="0"/>
                          <a:cs typeface="Arial" panose="020B0604020202020204" pitchFamily="34" charset="0"/>
                        </a:rPr>
                        <a:t>p</a:t>
                      </a:r>
                      <a:endParaRPr lang="en-US" sz="2200" b="0" i="0" u="sng"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113239112"/>
                  </a:ext>
                </a:extLst>
              </a:tr>
              <a:tr h="504398">
                <a:tc>
                  <a:txBody>
                    <a:bodyPr/>
                    <a:lstStyle/>
                    <a:p>
                      <a:pPr algn="l" fontAlgn="t"/>
                      <a:r>
                        <a:rPr lang="en-US" sz="2200" b="1" u="none" strike="noStrike" dirty="0">
                          <a:effectLst/>
                          <a:latin typeface="Arial" panose="020B0604020202020204" pitchFamily="34" charset="0"/>
                          <a:cs typeface="Arial" panose="020B0604020202020204" pitchFamily="34" charset="0"/>
                        </a:rPr>
                        <a:t>Depression diagnosis, self-report</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1.86 (1.55 - 2.23)</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&lt;0.001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64548325"/>
                  </a:ext>
                </a:extLst>
              </a:tr>
              <a:tr h="504398">
                <a:tc>
                  <a:txBody>
                    <a:bodyPr/>
                    <a:lstStyle/>
                    <a:p>
                      <a:pPr algn="l" fontAlgn="t"/>
                      <a:r>
                        <a:rPr lang="en-US" sz="2200" b="1" u="none" strike="noStrike" dirty="0">
                          <a:effectLst/>
                          <a:latin typeface="Arial" panose="020B0604020202020204" pitchFamily="34" charset="0"/>
                          <a:cs typeface="Arial" panose="020B0604020202020204" pitchFamily="34" charset="0"/>
                        </a:rPr>
                        <a:t>Anxiety or panic disorder, self-report</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1.60 (1.26 - 2.02)</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0.001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539775404"/>
                  </a:ext>
                </a:extLst>
              </a:tr>
              <a:tr h="504398">
                <a:tc>
                  <a:txBody>
                    <a:bodyPr/>
                    <a:lstStyle/>
                    <a:p>
                      <a:pPr algn="l" fontAlgn="t"/>
                      <a:r>
                        <a:rPr lang="en-US" sz="2200" b="1" u="none" strike="noStrike" dirty="0">
                          <a:effectLst/>
                          <a:latin typeface="Arial" panose="020B0604020202020204" pitchFamily="34" charset="0"/>
                          <a:cs typeface="Arial" panose="020B0604020202020204" pitchFamily="34" charset="0"/>
                        </a:rPr>
                        <a:t>Suicidal ideation in past 12 months, self-report</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2.90 (2.27- 3.71)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&lt;0.001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13833565"/>
                  </a:ext>
                </a:extLst>
              </a:tr>
              <a:tr h="504398">
                <a:tc>
                  <a:txBody>
                    <a:bodyPr/>
                    <a:lstStyle/>
                    <a:p>
                      <a:pPr algn="l" fontAlgn="t"/>
                      <a:r>
                        <a:rPr lang="en-US" sz="2200" u="none" strike="noStrike" dirty="0">
                          <a:effectLst/>
                          <a:latin typeface="Arial" panose="020B0604020202020204" pitchFamily="34" charset="0"/>
                          <a:cs typeface="Arial" panose="020B0604020202020204" pitchFamily="34" charset="0"/>
                        </a:rPr>
                        <a:t>Suicide attempt in past 12 months, self-report</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u="none" strike="noStrike" dirty="0">
                          <a:effectLst/>
                          <a:latin typeface="Arial" panose="020B0604020202020204" pitchFamily="34" charset="0"/>
                          <a:cs typeface="Arial" panose="020B0604020202020204" pitchFamily="34" charset="0"/>
                        </a:rPr>
                        <a:t>1.69 (0.95 - 2.99)</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u="none" strike="noStrike" dirty="0">
                          <a:effectLst/>
                          <a:latin typeface="Arial" panose="020B0604020202020204" pitchFamily="34" charset="0"/>
                          <a:cs typeface="Arial" panose="020B0604020202020204" pitchFamily="34" charset="0"/>
                        </a:rPr>
                        <a:t>0.074</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787890856"/>
                  </a:ext>
                </a:extLst>
              </a:tr>
              <a:tr h="504398">
                <a:tc>
                  <a:txBody>
                    <a:bodyPr/>
                    <a:lstStyle/>
                    <a:p>
                      <a:pPr algn="l" fontAlgn="t"/>
                      <a:r>
                        <a:rPr lang="en-US" sz="2200" b="1" u="none" strike="noStrike" dirty="0">
                          <a:effectLst/>
                          <a:latin typeface="Arial" panose="020B0604020202020204" pitchFamily="34" charset="0"/>
                          <a:cs typeface="Arial" panose="020B0604020202020204" pitchFamily="34" charset="0"/>
                        </a:rPr>
                        <a:t>Trouble falling asleep in past four weeks, self-report</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1.69 (1.43 - 2.00)</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&lt;0.001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314144245"/>
                  </a:ext>
                </a:extLst>
              </a:tr>
              <a:tr h="504398">
                <a:tc>
                  <a:txBody>
                    <a:bodyPr/>
                    <a:lstStyle/>
                    <a:p>
                      <a:pPr algn="l" fontAlgn="t"/>
                      <a:r>
                        <a:rPr lang="en-US" sz="2200" b="1" u="none" strike="noStrike" dirty="0">
                          <a:effectLst/>
                          <a:latin typeface="Arial" panose="020B0604020202020204" pitchFamily="34" charset="0"/>
                          <a:cs typeface="Arial" panose="020B0604020202020204" pitchFamily="34" charset="0"/>
                        </a:rPr>
                        <a:t>Trouble staying asleep in past four weeks, self-report</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1.81 (1.55 - 2.11)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2200" b="1" u="none" strike="noStrike" dirty="0">
                          <a:effectLst/>
                          <a:latin typeface="Arial" panose="020B0604020202020204" pitchFamily="34" charset="0"/>
                          <a:cs typeface="Arial" panose="020B0604020202020204" pitchFamily="34" charset="0"/>
                        </a:rPr>
                        <a:t>&lt;0.001</a:t>
                      </a: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698874261"/>
                  </a:ext>
                </a:extLst>
              </a:tr>
            </a:tbl>
          </a:graphicData>
        </a:graphic>
      </p:graphicFrame>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Mental Health</a:t>
            </a:r>
          </a:p>
        </p:txBody>
      </p:sp>
      <p:sp>
        <p:nvSpPr>
          <p:cNvPr id="10" name="Title 1"/>
          <p:cNvSpPr>
            <a:spLocks noGrp="1"/>
          </p:cNvSpPr>
          <p:nvPr>
            <p:ph type="title"/>
          </p:nvPr>
        </p:nvSpPr>
        <p:spPr>
          <a:xfrm>
            <a:off x="487363" y="438913"/>
            <a:ext cx="8089901" cy="620170"/>
          </a:xfrm>
        </p:spPr>
        <p:txBody>
          <a:bodyPr/>
          <a:lstStyle/>
          <a:p>
            <a:r>
              <a:rPr lang="en-US" sz="4000" b="1" dirty="0">
                <a:latin typeface="Calibri"/>
                <a:cs typeface="Calibri"/>
              </a:rPr>
              <a:t>Results</a:t>
            </a:r>
          </a:p>
        </p:txBody>
      </p:sp>
    </p:spTree>
    <p:extLst>
      <p:ext uri="{BB962C8B-B14F-4D97-AF65-F5344CB8AC3E}">
        <p14:creationId xmlns:p14="http://schemas.microsoft.com/office/powerpoint/2010/main" val="18299239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36332864"/>
              </p:ext>
            </p:extLst>
          </p:nvPr>
        </p:nvGraphicFramePr>
        <p:xfrm>
          <a:off x="2022624" y="1828800"/>
          <a:ext cx="7610326" cy="3194079"/>
        </p:xfrm>
        <a:graphic>
          <a:graphicData uri="http://schemas.openxmlformats.org/drawingml/2006/table">
            <a:tbl>
              <a:tblPr>
                <a:tableStyleId>{5C22544A-7EE6-4342-B048-85BDC9FD1C3A}</a:tableStyleId>
              </a:tblPr>
              <a:tblGrid>
                <a:gridCol w="3234906">
                  <a:extLst>
                    <a:ext uri="{9D8B030D-6E8A-4147-A177-3AD203B41FA5}">
                      <a16:colId xmlns:a16="http://schemas.microsoft.com/office/drawing/2014/main" val="2586251148"/>
                    </a:ext>
                  </a:extLst>
                </a:gridCol>
                <a:gridCol w="3120258">
                  <a:extLst>
                    <a:ext uri="{9D8B030D-6E8A-4147-A177-3AD203B41FA5}">
                      <a16:colId xmlns:a16="http://schemas.microsoft.com/office/drawing/2014/main" val="1829745268"/>
                    </a:ext>
                  </a:extLst>
                </a:gridCol>
                <a:gridCol w="1255162">
                  <a:extLst>
                    <a:ext uri="{9D8B030D-6E8A-4147-A177-3AD203B41FA5}">
                      <a16:colId xmlns:a16="http://schemas.microsoft.com/office/drawing/2014/main" val="761580970"/>
                    </a:ext>
                  </a:extLst>
                </a:gridCol>
              </a:tblGrid>
              <a:tr h="531441">
                <a:tc>
                  <a:txBody>
                    <a:bodyPr/>
                    <a:lstStyle/>
                    <a:p>
                      <a:pPr algn="l" fontAlgn="t"/>
                      <a:endParaRPr lang="en-US" sz="2400" b="0" i="0" u="none" strike="noStrike" dirty="0">
                        <a:solidFill>
                          <a:srgbClr val="000000"/>
                        </a:solidFill>
                        <a:effectLst/>
                        <a:latin typeface="+mj-lt"/>
                      </a:endParaRPr>
                    </a:p>
                  </a:txBody>
                  <a:tcPr marL="6350" marR="6350" marT="6350" marB="0" anchor="ctr"/>
                </a:tc>
                <a:tc>
                  <a:txBody>
                    <a:bodyPr/>
                    <a:lstStyle/>
                    <a:p>
                      <a:pPr algn="ctr" fontAlgn="t"/>
                      <a:r>
                        <a:rPr lang="en-US" sz="2400" u="none" strike="noStrike" dirty="0">
                          <a:effectLst/>
                          <a:latin typeface="+mj-lt"/>
                        </a:rPr>
                        <a:t>Food Insecurity</a:t>
                      </a:r>
                      <a:endParaRPr lang="en-US" sz="2400" b="0" i="0" u="none" strike="noStrike" dirty="0">
                        <a:solidFill>
                          <a:srgbClr val="000000"/>
                        </a:solidFill>
                        <a:effectLst/>
                        <a:latin typeface="+mj-lt"/>
                      </a:endParaRPr>
                    </a:p>
                  </a:txBody>
                  <a:tcPr marL="6350" marR="6350" marT="6350" marB="0" anchor="ctr"/>
                </a:tc>
                <a:tc>
                  <a:txBody>
                    <a:bodyPr/>
                    <a:lstStyle/>
                    <a:p>
                      <a:pPr algn="l" fontAlgn="t"/>
                      <a:endParaRPr lang="en-US" sz="24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048515745"/>
                  </a:ext>
                </a:extLst>
              </a:tr>
              <a:tr h="1052040">
                <a:tc>
                  <a:txBody>
                    <a:bodyPr/>
                    <a:lstStyle/>
                    <a:p>
                      <a:pPr algn="l" fontAlgn="t"/>
                      <a:r>
                        <a:rPr lang="en-US" sz="2400" u="none" strike="noStrike" dirty="0">
                          <a:effectLst/>
                          <a:latin typeface="+mj-lt"/>
                        </a:rPr>
                        <a:t>Substance use </a:t>
                      </a:r>
                      <a:r>
                        <a:rPr lang="en-US" sz="2400" u="sng" strike="noStrike" dirty="0">
                          <a:effectLst/>
                          <a:latin typeface="+mj-lt"/>
                        </a:rPr>
                        <a:t>outcomes</a:t>
                      </a:r>
                      <a:endParaRPr lang="en-US" sz="2400" b="0" i="0" u="sng" strike="noStrike" dirty="0">
                        <a:solidFill>
                          <a:srgbClr val="000000"/>
                        </a:solidFill>
                        <a:effectLst/>
                        <a:latin typeface="+mj-lt"/>
                      </a:endParaRPr>
                    </a:p>
                  </a:txBody>
                  <a:tcPr marL="6350" marR="6350" marT="6350" marB="0" anchor="ctr"/>
                </a:tc>
                <a:tc>
                  <a:txBody>
                    <a:bodyPr/>
                    <a:lstStyle/>
                    <a:p>
                      <a:pPr algn="ctr" fontAlgn="t"/>
                      <a:r>
                        <a:rPr lang="en-US" sz="2400" u="none" strike="noStrike" dirty="0">
                          <a:effectLst/>
                          <a:latin typeface="+mj-lt"/>
                        </a:rPr>
                        <a:t>Adjusted odds ratio </a:t>
                      </a:r>
                    </a:p>
                    <a:p>
                      <a:pPr algn="ctr" fontAlgn="t"/>
                      <a:r>
                        <a:rPr lang="en-US" sz="2400" u="sng" strike="noStrike" dirty="0">
                          <a:effectLst/>
                          <a:latin typeface="+mj-lt"/>
                        </a:rPr>
                        <a:t>(95% CI)</a:t>
                      </a:r>
                      <a:endParaRPr lang="en-US" sz="2400" b="0" i="0" u="sng" strike="noStrike" dirty="0">
                        <a:solidFill>
                          <a:srgbClr val="000000"/>
                        </a:solidFill>
                        <a:effectLst/>
                        <a:latin typeface="+mj-lt"/>
                      </a:endParaRPr>
                    </a:p>
                  </a:txBody>
                  <a:tcPr marL="6350" marR="6350" marT="6350" marB="0" anchor="ctr"/>
                </a:tc>
                <a:tc>
                  <a:txBody>
                    <a:bodyPr/>
                    <a:lstStyle/>
                    <a:p>
                      <a:pPr algn="ctr" fontAlgn="t"/>
                      <a:r>
                        <a:rPr lang="en-US" sz="2400" u="sng" strike="noStrike" dirty="0">
                          <a:effectLst/>
                          <a:latin typeface="+mj-lt"/>
                        </a:rPr>
                        <a:t>p</a:t>
                      </a:r>
                      <a:endParaRPr lang="en-US" sz="2400" b="0" i="0" u="sng"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113239112"/>
                  </a:ext>
                </a:extLst>
              </a:tr>
              <a:tr h="536866">
                <a:tc>
                  <a:txBody>
                    <a:bodyPr/>
                    <a:lstStyle/>
                    <a:p>
                      <a:pPr algn="l" fontAlgn="b"/>
                      <a:r>
                        <a:rPr lang="en-US" sz="2400" b="1" i="0" u="none" strike="noStrike" dirty="0">
                          <a:solidFill>
                            <a:schemeClr val="tx2"/>
                          </a:solidFill>
                          <a:effectLst/>
                          <a:latin typeface="+mj-lt"/>
                        </a:rPr>
                        <a:t>Marijuana</a:t>
                      </a:r>
                    </a:p>
                  </a:txBody>
                  <a:tcPr marL="85725" marR="9525" marT="9525" marB="0" anchor="ctr"/>
                </a:tc>
                <a:tc>
                  <a:txBody>
                    <a:bodyPr/>
                    <a:lstStyle/>
                    <a:p>
                      <a:pPr algn="ctr" fontAlgn="b"/>
                      <a:r>
                        <a:rPr lang="en-US" sz="2400" b="1" i="0" u="none" strike="noStrike" dirty="0">
                          <a:solidFill>
                            <a:schemeClr val="tx2"/>
                          </a:solidFill>
                          <a:effectLst/>
                          <a:latin typeface="+mj-lt"/>
                        </a:rPr>
                        <a:t>2.04 (1.64-2.54)</a:t>
                      </a:r>
                    </a:p>
                  </a:txBody>
                  <a:tcPr marL="9525" marR="9525" marT="9525" marB="0" anchor="ctr"/>
                </a:tc>
                <a:tc>
                  <a:txBody>
                    <a:bodyPr/>
                    <a:lstStyle/>
                    <a:p>
                      <a:pPr algn="ctr" fontAlgn="b"/>
                      <a:r>
                        <a:rPr lang="en-US" sz="2400" b="1" i="0" u="none" strike="noStrike" dirty="0">
                          <a:solidFill>
                            <a:schemeClr val="tx2"/>
                          </a:solidFill>
                          <a:effectLst/>
                          <a:latin typeface="+mj-lt"/>
                        </a:rPr>
                        <a:t>&lt;0.001</a:t>
                      </a:r>
                    </a:p>
                  </a:txBody>
                  <a:tcPr marL="9525" marR="9525" marT="9525" marB="0" anchor="ctr"/>
                </a:tc>
                <a:extLst>
                  <a:ext uri="{0D108BD9-81ED-4DB2-BD59-A6C34878D82A}">
                    <a16:rowId xmlns:a16="http://schemas.microsoft.com/office/drawing/2014/main" val="3864548325"/>
                  </a:ext>
                </a:extLst>
              </a:tr>
              <a:tr h="536866">
                <a:tc>
                  <a:txBody>
                    <a:bodyPr/>
                    <a:lstStyle/>
                    <a:p>
                      <a:pPr algn="l" fontAlgn="b"/>
                      <a:r>
                        <a:rPr lang="en-US" sz="2400" b="1" i="0" u="none" strike="noStrike" dirty="0">
                          <a:solidFill>
                            <a:schemeClr val="tx2"/>
                          </a:solidFill>
                          <a:effectLst/>
                          <a:latin typeface="+mj-lt"/>
                        </a:rPr>
                        <a:t>Opioid</a:t>
                      </a:r>
                    </a:p>
                  </a:txBody>
                  <a:tcPr marL="85725" marR="9525" marT="9525" marB="0" anchor="ctr"/>
                </a:tc>
                <a:tc>
                  <a:txBody>
                    <a:bodyPr/>
                    <a:lstStyle/>
                    <a:p>
                      <a:pPr algn="ctr" fontAlgn="b"/>
                      <a:r>
                        <a:rPr lang="en-US" sz="2400" b="1" i="0" u="none" strike="noStrike" dirty="0">
                          <a:solidFill>
                            <a:schemeClr val="tx2"/>
                          </a:solidFill>
                          <a:effectLst/>
                          <a:latin typeface="+mj-lt"/>
                        </a:rPr>
                        <a:t>2.02 (1.57-2.61)</a:t>
                      </a:r>
                    </a:p>
                  </a:txBody>
                  <a:tcPr marL="9525" marR="9525" marT="9525" marB="0" anchor="ctr"/>
                </a:tc>
                <a:tc>
                  <a:txBody>
                    <a:bodyPr/>
                    <a:lstStyle/>
                    <a:p>
                      <a:pPr algn="ctr" fontAlgn="b"/>
                      <a:r>
                        <a:rPr lang="en-US" sz="2400" b="1" i="0" u="none" strike="noStrike" dirty="0">
                          <a:solidFill>
                            <a:schemeClr val="tx2"/>
                          </a:solidFill>
                          <a:effectLst/>
                          <a:latin typeface="+mj-lt"/>
                        </a:rPr>
                        <a:t>&lt;0.001</a:t>
                      </a:r>
                    </a:p>
                  </a:txBody>
                  <a:tcPr marL="9525" marR="9525" marT="9525" marB="0" anchor="ctr"/>
                </a:tc>
                <a:extLst>
                  <a:ext uri="{0D108BD9-81ED-4DB2-BD59-A6C34878D82A}">
                    <a16:rowId xmlns:a16="http://schemas.microsoft.com/office/drawing/2014/main" val="1539775404"/>
                  </a:ext>
                </a:extLst>
              </a:tr>
              <a:tr h="536866">
                <a:tc>
                  <a:txBody>
                    <a:bodyPr/>
                    <a:lstStyle/>
                    <a:p>
                      <a:pPr algn="l" fontAlgn="b"/>
                      <a:r>
                        <a:rPr lang="en-US" sz="2400" b="1" i="0" u="none" strike="noStrike" dirty="0">
                          <a:solidFill>
                            <a:schemeClr val="tx2"/>
                          </a:solidFill>
                          <a:effectLst/>
                          <a:latin typeface="+mj-lt"/>
                        </a:rPr>
                        <a:t>Methamphetamine</a:t>
                      </a:r>
                    </a:p>
                  </a:txBody>
                  <a:tcPr marL="85725" marR="9525" marT="9525" marB="0" anchor="ctr"/>
                </a:tc>
                <a:tc>
                  <a:txBody>
                    <a:bodyPr/>
                    <a:lstStyle/>
                    <a:p>
                      <a:pPr algn="ctr" fontAlgn="b"/>
                      <a:r>
                        <a:rPr lang="en-US" sz="2400" b="1" i="0" u="none" strike="noStrike" dirty="0">
                          <a:solidFill>
                            <a:schemeClr val="tx2"/>
                          </a:solidFill>
                          <a:effectLst/>
                          <a:latin typeface="+mj-lt"/>
                        </a:rPr>
                        <a:t>1.72 (1.25-2.35)</a:t>
                      </a:r>
                    </a:p>
                  </a:txBody>
                  <a:tcPr marL="9525" marR="9525" marT="9525" marB="0" anchor="ctr"/>
                </a:tc>
                <a:tc>
                  <a:txBody>
                    <a:bodyPr/>
                    <a:lstStyle/>
                    <a:p>
                      <a:pPr algn="ctr" fontAlgn="b"/>
                      <a:r>
                        <a:rPr lang="en-US" sz="2400" b="1" i="0" u="none" strike="noStrike" dirty="0">
                          <a:solidFill>
                            <a:schemeClr val="tx2"/>
                          </a:solidFill>
                          <a:effectLst/>
                          <a:latin typeface="+mj-lt"/>
                        </a:rPr>
                        <a:t>0.001</a:t>
                      </a:r>
                    </a:p>
                  </a:txBody>
                  <a:tcPr marL="9525" marR="9525" marT="9525" marB="0" anchor="ctr"/>
                </a:tc>
                <a:extLst>
                  <a:ext uri="{0D108BD9-81ED-4DB2-BD59-A6C34878D82A}">
                    <a16:rowId xmlns:a16="http://schemas.microsoft.com/office/drawing/2014/main" val="1213833565"/>
                  </a:ext>
                </a:extLst>
              </a:tr>
            </a:tbl>
          </a:graphicData>
        </a:graphic>
      </p:graphicFrame>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Substance Use</a:t>
            </a:r>
          </a:p>
        </p:txBody>
      </p:sp>
      <p:sp>
        <p:nvSpPr>
          <p:cNvPr id="10" name="Title 1"/>
          <p:cNvSpPr>
            <a:spLocks noGrp="1"/>
          </p:cNvSpPr>
          <p:nvPr>
            <p:ph type="title"/>
          </p:nvPr>
        </p:nvSpPr>
        <p:spPr>
          <a:xfrm>
            <a:off x="487363" y="438913"/>
            <a:ext cx="8089901" cy="620170"/>
          </a:xfrm>
        </p:spPr>
        <p:txBody>
          <a:bodyPr/>
          <a:lstStyle/>
          <a:p>
            <a:r>
              <a:rPr lang="en-US" sz="4000" b="1" dirty="0">
                <a:latin typeface="Calibri"/>
                <a:cs typeface="Calibri"/>
              </a:rPr>
              <a:t>Results</a:t>
            </a:r>
          </a:p>
        </p:txBody>
      </p:sp>
    </p:spTree>
    <p:extLst>
      <p:ext uri="{BB962C8B-B14F-4D97-AF65-F5344CB8AC3E}">
        <p14:creationId xmlns:p14="http://schemas.microsoft.com/office/powerpoint/2010/main" val="28907638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78904729"/>
              </p:ext>
            </p:extLst>
          </p:nvPr>
        </p:nvGraphicFramePr>
        <p:xfrm>
          <a:off x="1390304" y="1834634"/>
          <a:ext cx="9211560" cy="3289262"/>
        </p:xfrm>
        <a:graphic>
          <a:graphicData uri="http://schemas.openxmlformats.org/drawingml/2006/table">
            <a:tbl>
              <a:tblPr>
                <a:tableStyleId>{5C22544A-7EE6-4342-B048-85BDC9FD1C3A}</a:tableStyleId>
              </a:tblPr>
              <a:tblGrid>
                <a:gridCol w="5232344">
                  <a:extLst>
                    <a:ext uri="{9D8B030D-6E8A-4147-A177-3AD203B41FA5}">
                      <a16:colId xmlns:a16="http://schemas.microsoft.com/office/drawing/2014/main" val="2586251148"/>
                    </a:ext>
                  </a:extLst>
                </a:gridCol>
                <a:gridCol w="2945939">
                  <a:extLst>
                    <a:ext uri="{9D8B030D-6E8A-4147-A177-3AD203B41FA5}">
                      <a16:colId xmlns:a16="http://schemas.microsoft.com/office/drawing/2014/main" val="1829745268"/>
                    </a:ext>
                  </a:extLst>
                </a:gridCol>
                <a:gridCol w="1033277">
                  <a:extLst>
                    <a:ext uri="{9D8B030D-6E8A-4147-A177-3AD203B41FA5}">
                      <a16:colId xmlns:a16="http://schemas.microsoft.com/office/drawing/2014/main" val="761580970"/>
                    </a:ext>
                  </a:extLst>
                </a:gridCol>
              </a:tblGrid>
              <a:tr h="482631">
                <a:tc>
                  <a:txBody>
                    <a:bodyPr/>
                    <a:lstStyle/>
                    <a:p>
                      <a:pPr algn="l" fontAlgn="t"/>
                      <a:endParaRPr lang="en-US" sz="2400" b="0" i="0" u="none" strike="noStrike" dirty="0">
                        <a:solidFill>
                          <a:srgbClr val="000000"/>
                        </a:solidFill>
                        <a:effectLst/>
                        <a:latin typeface="+mj-lt"/>
                      </a:endParaRPr>
                    </a:p>
                  </a:txBody>
                  <a:tcPr marL="6350" marR="6350" marT="6350" marB="0" anchor="ctr"/>
                </a:tc>
                <a:tc>
                  <a:txBody>
                    <a:bodyPr/>
                    <a:lstStyle/>
                    <a:p>
                      <a:pPr algn="ctr" fontAlgn="t"/>
                      <a:r>
                        <a:rPr lang="en-US" sz="2400" u="none" strike="noStrike" dirty="0">
                          <a:effectLst/>
                          <a:latin typeface="+mj-lt"/>
                        </a:rPr>
                        <a:t>Food Insecurity</a:t>
                      </a:r>
                      <a:endParaRPr lang="en-US" sz="2400" b="0" i="0" u="none" strike="noStrike" dirty="0">
                        <a:solidFill>
                          <a:srgbClr val="000000"/>
                        </a:solidFill>
                        <a:effectLst/>
                        <a:latin typeface="+mj-lt"/>
                      </a:endParaRPr>
                    </a:p>
                  </a:txBody>
                  <a:tcPr marL="6350" marR="6350" marT="6350" marB="0" anchor="ctr"/>
                </a:tc>
                <a:tc>
                  <a:txBody>
                    <a:bodyPr/>
                    <a:lstStyle/>
                    <a:p>
                      <a:pPr algn="l" fontAlgn="t"/>
                      <a:endParaRPr lang="en-US" sz="24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048515745"/>
                  </a:ext>
                </a:extLst>
              </a:tr>
              <a:tr h="856407">
                <a:tc>
                  <a:txBody>
                    <a:bodyPr/>
                    <a:lstStyle/>
                    <a:p>
                      <a:pPr algn="l" fontAlgn="t"/>
                      <a:r>
                        <a:rPr lang="en-US" sz="2400" u="sng" strike="noStrike" dirty="0">
                          <a:effectLst/>
                          <a:latin typeface="+mj-lt"/>
                        </a:rPr>
                        <a:t>Sexual</a:t>
                      </a:r>
                      <a:r>
                        <a:rPr lang="en-US" sz="2400" u="sng" strike="noStrike" baseline="0" dirty="0">
                          <a:effectLst/>
                          <a:latin typeface="+mj-lt"/>
                        </a:rPr>
                        <a:t> h</a:t>
                      </a:r>
                      <a:r>
                        <a:rPr lang="en-US" sz="2400" u="sng" strike="noStrike" dirty="0">
                          <a:effectLst/>
                          <a:latin typeface="+mj-lt"/>
                        </a:rPr>
                        <a:t>ealth outcomes</a:t>
                      </a:r>
                      <a:endParaRPr lang="en-US" sz="2400" b="0" i="0" u="sng" strike="noStrike" dirty="0">
                        <a:solidFill>
                          <a:srgbClr val="000000"/>
                        </a:solidFill>
                        <a:effectLst/>
                        <a:latin typeface="+mj-lt"/>
                      </a:endParaRPr>
                    </a:p>
                  </a:txBody>
                  <a:tcPr marL="6350" marR="6350" marT="6350" marB="0" anchor="ctr"/>
                </a:tc>
                <a:tc>
                  <a:txBody>
                    <a:bodyPr/>
                    <a:lstStyle/>
                    <a:p>
                      <a:pPr algn="ctr" fontAlgn="t"/>
                      <a:r>
                        <a:rPr lang="en-US" sz="2400" u="none" strike="noStrike" dirty="0">
                          <a:effectLst/>
                          <a:latin typeface="+mj-lt"/>
                        </a:rPr>
                        <a:t>Adjusted odds ratio </a:t>
                      </a:r>
                    </a:p>
                    <a:p>
                      <a:pPr algn="ctr" fontAlgn="t"/>
                      <a:r>
                        <a:rPr lang="en-US" sz="2400" u="sng" strike="noStrike" dirty="0">
                          <a:effectLst/>
                          <a:latin typeface="+mj-lt"/>
                        </a:rPr>
                        <a:t>(95% CI)</a:t>
                      </a:r>
                      <a:endParaRPr lang="en-US" sz="2400" b="0" i="0" u="sng" strike="noStrike" dirty="0">
                        <a:solidFill>
                          <a:srgbClr val="000000"/>
                        </a:solidFill>
                        <a:effectLst/>
                        <a:latin typeface="+mj-lt"/>
                      </a:endParaRPr>
                    </a:p>
                  </a:txBody>
                  <a:tcPr marL="6350" marR="6350" marT="6350" marB="0" anchor="ctr"/>
                </a:tc>
                <a:tc>
                  <a:txBody>
                    <a:bodyPr/>
                    <a:lstStyle/>
                    <a:p>
                      <a:pPr algn="ctr" fontAlgn="t"/>
                      <a:r>
                        <a:rPr lang="en-US" sz="2400" u="sng" strike="noStrike" dirty="0">
                          <a:effectLst/>
                          <a:latin typeface="+mj-lt"/>
                        </a:rPr>
                        <a:t>p</a:t>
                      </a:r>
                      <a:endParaRPr lang="en-US" sz="2400" b="0" i="0" u="sng"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113239112"/>
                  </a:ext>
                </a:extLst>
              </a:tr>
              <a:tr h="487556">
                <a:tc>
                  <a:txBody>
                    <a:bodyPr/>
                    <a:lstStyle/>
                    <a:p>
                      <a:pPr algn="l" fontAlgn="b"/>
                      <a:r>
                        <a:rPr lang="en-US" sz="2400" b="1" i="0" u="none" strike="noStrike" dirty="0">
                          <a:solidFill>
                            <a:schemeClr val="tx2"/>
                          </a:solidFill>
                          <a:effectLst/>
                          <a:latin typeface="+mj-lt"/>
                        </a:rPr>
                        <a:t>Chlamydia</a:t>
                      </a:r>
                    </a:p>
                  </a:txBody>
                  <a:tcPr marL="85725" marR="9525" marT="9525" marB="0" anchor="ctr"/>
                </a:tc>
                <a:tc>
                  <a:txBody>
                    <a:bodyPr/>
                    <a:lstStyle/>
                    <a:p>
                      <a:pPr algn="ctr" fontAlgn="b"/>
                      <a:r>
                        <a:rPr lang="en-US" sz="2400" b="1" i="0" u="none" strike="noStrike" dirty="0">
                          <a:solidFill>
                            <a:schemeClr val="tx2"/>
                          </a:solidFill>
                          <a:effectLst/>
                          <a:latin typeface="+mj-lt"/>
                        </a:rPr>
                        <a:t>1.81 (1.24-2.62)</a:t>
                      </a:r>
                    </a:p>
                  </a:txBody>
                  <a:tcPr marL="9525" marR="9525" marT="9525" marB="0" anchor="ctr"/>
                </a:tc>
                <a:tc>
                  <a:txBody>
                    <a:bodyPr/>
                    <a:lstStyle/>
                    <a:p>
                      <a:pPr algn="ctr" fontAlgn="t"/>
                      <a:r>
                        <a:rPr lang="en-US" sz="2400" b="1" i="0" u="none" strike="noStrike" dirty="0">
                          <a:solidFill>
                            <a:schemeClr val="tx2"/>
                          </a:solidFill>
                          <a:effectLst/>
                          <a:latin typeface="+mj-lt"/>
                        </a:rPr>
                        <a:t>0.002</a:t>
                      </a:r>
                    </a:p>
                  </a:txBody>
                  <a:tcPr marL="9525" marR="9525" marT="9525" marB="0" anchor="ctr"/>
                </a:tc>
                <a:extLst>
                  <a:ext uri="{0D108BD9-81ED-4DB2-BD59-A6C34878D82A}">
                    <a16:rowId xmlns:a16="http://schemas.microsoft.com/office/drawing/2014/main" val="3864548325"/>
                  </a:ext>
                </a:extLst>
              </a:tr>
              <a:tr h="487556">
                <a:tc>
                  <a:txBody>
                    <a:bodyPr/>
                    <a:lstStyle/>
                    <a:p>
                      <a:pPr algn="l" fontAlgn="b"/>
                      <a:r>
                        <a:rPr lang="en-US" sz="2400" b="1" i="0" u="none" strike="noStrike" dirty="0">
                          <a:solidFill>
                            <a:schemeClr val="tx2"/>
                          </a:solidFill>
                          <a:effectLst/>
                          <a:latin typeface="+mj-lt"/>
                        </a:rPr>
                        <a:t>Gonorrhea</a:t>
                      </a:r>
                    </a:p>
                  </a:txBody>
                  <a:tcPr marL="85725" marR="9525" marT="9525" marB="0" anchor="ctr"/>
                </a:tc>
                <a:tc>
                  <a:txBody>
                    <a:bodyPr/>
                    <a:lstStyle/>
                    <a:p>
                      <a:pPr algn="ctr" fontAlgn="b"/>
                      <a:r>
                        <a:rPr lang="en-US" sz="2400" b="1" i="0" u="none" strike="noStrike" dirty="0">
                          <a:solidFill>
                            <a:schemeClr val="tx2"/>
                          </a:solidFill>
                          <a:effectLst/>
                          <a:latin typeface="+mj-lt"/>
                        </a:rPr>
                        <a:t>1.86 (1.12-3.08)</a:t>
                      </a:r>
                    </a:p>
                  </a:txBody>
                  <a:tcPr marL="9525" marR="9525" marT="9525" marB="0" anchor="ctr"/>
                </a:tc>
                <a:tc>
                  <a:txBody>
                    <a:bodyPr/>
                    <a:lstStyle/>
                    <a:p>
                      <a:pPr algn="ctr" fontAlgn="t"/>
                      <a:r>
                        <a:rPr lang="en-US" sz="2400" b="1" i="0" u="none" strike="noStrike" dirty="0">
                          <a:solidFill>
                            <a:schemeClr val="tx2"/>
                          </a:solidFill>
                          <a:effectLst/>
                          <a:latin typeface="+mj-lt"/>
                        </a:rPr>
                        <a:t>0.017</a:t>
                      </a:r>
                    </a:p>
                  </a:txBody>
                  <a:tcPr marL="9525" marR="9525" marT="9525" marB="0" anchor="ctr"/>
                </a:tc>
                <a:extLst>
                  <a:ext uri="{0D108BD9-81ED-4DB2-BD59-A6C34878D82A}">
                    <a16:rowId xmlns:a16="http://schemas.microsoft.com/office/drawing/2014/main" val="1539775404"/>
                  </a:ext>
                </a:extLst>
              </a:tr>
              <a:tr h="487556">
                <a:tc>
                  <a:txBody>
                    <a:bodyPr/>
                    <a:lstStyle/>
                    <a:p>
                      <a:pPr algn="l" fontAlgn="b"/>
                      <a:r>
                        <a:rPr lang="en-US" sz="2400" b="1" i="0" u="none" strike="noStrike" dirty="0">
                          <a:solidFill>
                            <a:schemeClr val="tx2"/>
                          </a:solidFill>
                          <a:effectLst/>
                          <a:latin typeface="+mj-lt"/>
                        </a:rPr>
                        <a:t>Any sexually transmitted infection</a:t>
                      </a:r>
                    </a:p>
                  </a:txBody>
                  <a:tcPr marL="85725" marR="9525" marT="9525" marB="0" anchor="ctr"/>
                </a:tc>
                <a:tc>
                  <a:txBody>
                    <a:bodyPr/>
                    <a:lstStyle/>
                    <a:p>
                      <a:pPr algn="ctr" fontAlgn="b"/>
                      <a:r>
                        <a:rPr lang="en-US" sz="2400" b="1" i="0" u="none" strike="noStrike" dirty="0">
                          <a:solidFill>
                            <a:schemeClr val="tx2"/>
                          </a:solidFill>
                          <a:effectLst/>
                          <a:latin typeface="+mj-lt"/>
                        </a:rPr>
                        <a:t>1.49 (1.19-1.87)</a:t>
                      </a:r>
                    </a:p>
                  </a:txBody>
                  <a:tcPr marL="9525" marR="9525" marT="9525" marB="0" anchor="ctr"/>
                </a:tc>
                <a:tc>
                  <a:txBody>
                    <a:bodyPr/>
                    <a:lstStyle/>
                    <a:p>
                      <a:pPr algn="ctr" fontAlgn="t"/>
                      <a:r>
                        <a:rPr lang="en-US" sz="2400" b="1" i="0" u="none" strike="noStrike" dirty="0">
                          <a:solidFill>
                            <a:schemeClr val="tx2"/>
                          </a:solidFill>
                          <a:effectLst/>
                          <a:latin typeface="+mj-lt"/>
                        </a:rPr>
                        <a:t>0.001</a:t>
                      </a:r>
                    </a:p>
                  </a:txBody>
                  <a:tcPr marL="9525" marR="9525" marT="9525" marB="0" anchor="ctr"/>
                </a:tc>
                <a:extLst>
                  <a:ext uri="{0D108BD9-81ED-4DB2-BD59-A6C34878D82A}">
                    <a16:rowId xmlns:a16="http://schemas.microsoft.com/office/drawing/2014/main" val="1213833565"/>
                  </a:ext>
                </a:extLst>
              </a:tr>
              <a:tr h="487556">
                <a:tc>
                  <a:txBody>
                    <a:bodyPr/>
                    <a:lstStyle/>
                    <a:p>
                      <a:pPr algn="l" fontAlgn="b"/>
                      <a:r>
                        <a:rPr lang="en-US" sz="2400" b="1" i="0" u="none" strike="noStrike" dirty="0">
                          <a:solidFill>
                            <a:schemeClr val="tx2"/>
                          </a:solidFill>
                          <a:effectLst/>
                          <a:latin typeface="+mj-lt"/>
                        </a:rPr>
                        <a:t>Exchanging sex for money</a:t>
                      </a:r>
                    </a:p>
                  </a:txBody>
                  <a:tcPr marL="85725" marR="9525" marT="9525" marB="0" anchor="ctr"/>
                </a:tc>
                <a:tc>
                  <a:txBody>
                    <a:bodyPr/>
                    <a:lstStyle/>
                    <a:p>
                      <a:pPr algn="ctr" fontAlgn="t"/>
                      <a:r>
                        <a:rPr lang="en-US" sz="2400" b="1" i="0" u="none" strike="noStrike" dirty="0">
                          <a:solidFill>
                            <a:schemeClr val="tx2"/>
                          </a:solidFill>
                          <a:effectLst/>
                          <a:latin typeface="+mj-lt"/>
                        </a:rPr>
                        <a:t>1.84 (1.16-2.93)</a:t>
                      </a:r>
                    </a:p>
                  </a:txBody>
                  <a:tcPr marL="9525" marR="9525" marT="9525" marB="0" anchor="ctr"/>
                </a:tc>
                <a:tc>
                  <a:txBody>
                    <a:bodyPr/>
                    <a:lstStyle/>
                    <a:p>
                      <a:pPr algn="ctr" fontAlgn="t"/>
                      <a:r>
                        <a:rPr lang="en-US" sz="2400" b="1" i="0" u="none" strike="noStrike" dirty="0">
                          <a:solidFill>
                            <a:schemeClr val="tx2"/>
                          </a:solidFill>
                          <a:effectLst/>
                          <a:latin typeface="+mj-lt"/>
                        </a:rPr>
                        <a:t>0.010</a:t>
                      </a:r>
                    </a:p>
                  </a:txBody>
                  <a:tcPr marL="9525" marR="9525" marT="9525" marB="0" anchor="ctr"/>
                </a:tc>
                <a:extLst>
                  <a:ext uri="{0D108BD9-81ED-4DB2-BD59-A6C34878D82A}">
                    <a16:rowId xmlns:a16="http://schemas.microsoft.com/office/drawing/2014/main" val="1787890856"/>
                  </a:ext>
                </a:extLst>
              </a:tr>
            </a:tbl>
          </a:graphicData>
        </a:graphic>
      </p:graphicFrame>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Sexual Health</a:t>
            </a:r>
          </a:p>
        </p:txBody>
      </p:sp>
      <p:sp>
        <p:nvSpPr>
          <p:cNvPr id="10" name="Title 1"/>
          <p:cNvSpPr>
            <a:spLocks noGrp="1"/>
          </p:cNvSpPr>
          <p:nvPr>
            <p:ph type="title"/>
          </p:nvPr>
        </p:nvSpPr>
        <p:spPr>
          <a:xfrm>
            <a:off x="487363" y="438913"/>
            <a:ext cx="8089901" cy="620170"/>
          </a:xfrm>
        </p:spPr>
        <p:txBody>
          <a:bodyPr/>
          <a:lstStyle/>
          <a:p>
            <a:r>
              <a:rPr lang="en-US" sz="4000" b="1" dirty="0">
                <a:latin typeface="Calibri"/>
                <a:cs typeface="Calibri"/>
              </a:rPr>
              <a:t>Results</a:t>
            </a:r>
          </a:p>
        </p:txBody>
      </p:sp>
    </p:spTree>
    <p:extLst>
      <p:ext uri="{BB962C8B-B14F-4D97-AF65-F5344CB8AC3E}">
        <p14:creationId xmlns:p14="http://schemas.microsoft.com/office/powerpoint/2010/main" val="7051070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615383"/>
            <a:ext cx="11217275" cy="4614626"/>
          </a:xfrm>
        </p:spPr>
        <p:txBody>
          <a:bodyPr/>
          <a:lstStyle/>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Food insecurity is a significant determinant of health across several health domains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Associated with chronic disease, mental health, substance use, and sexual health in young adults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Findings robust even after adjusting for income, education, and other covariates, indicating that food insecurity is not simply a proxy for poverty</a:t>
            </a:r>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Summary of Findings</a:t>
            </a:r>
          </a:p>
        </p:txBody>
      </p:sp>
    </p:spTree>
    <p:extLst>
      <p:ext uri="{BB962C8B-B14F-4D97-AF65-F5344CB8AC3E}">
        <p14:creationId xmlns:p14="http://schemas.microsoft.com/office/powerpoint/2010/main" val="37505132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8089901" cy="620170"/>
          </a:xfrm>
        </p:spPr>
        <p:txBody>
          <a:bodyPr/>
          <a:lstStyle/>
          <a:p>
            <a:r>
              <a:rPr lang="en-US" sz="4000" b="1" dirty="0">
                <a:latin typeface="Calibri"/>
                <a:cs typeface="Calibri"/>
              </a:rPr>
              <a:t>Adolescents and Young Adults</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What are the age ranges for:</a:t>
            </a:r>
          </a:p>
          <a:p>
            <a:pPr marL="630238" lvl="1" indent="-341313">
              <a:lnSpc>
                <a:spcPct val="100000"/>
              </a:lnSpc>
              <a:spcBef>
                <a:spcPts val="1000"/>
              </a:spcBef>
            </a:pPr>
            <a:r>
              <a:rPr lang="en-US" sz="3200" dirty="0">
                <a:latin typeface="Calibri" panose="020F0502020204030204" pitchFamily="34" charset="0"/>
                <a:cs typeface="Calibri" panose="020F0502020204030204" pitchFamily="34" charset="0"/>
              </a:rPr>
              <a:t>Adolescents</a:t>
            </a:r>
          </a:p>
          <a:p>
            <a:pPr marL="630238" lvl="1" indent="-341313">
              <a:lnSpc>
                <a:spcPct val="100000"/>
              </a:lnSpc>
              <a:spcBef>
                <a:spcPts val="1000"/>
              </a:spcBef>
            </a:pPr>
            <a:r>
              <a:rPr lang="en-US" sz="3200" dirty="0">
                <a:latin typeface="Calibri" panose="020F0502020204030204" pitchFamily="34" charset="0"/>
                <a:cs typeface="Calibri" panose="020F0502020204030204" pitchFamily="34" charset="0"/>
              </a:rPr>
              <a:t>Youth</a:t>
            </a:r>
          </a:p>
          <a:p>
            <a:pPr marL="630238" lvl="1" indent="-341313">
              <a:lnSpc>
                <a:spcPct val="100000"/>
              </a:lnSpc>
              <a:spcBef>
                <a:spcPts val="1000"/>
              </a:spcBef>
            </a:pPr>
            <a:r>
              <a:rPr lang="en-US" sz="3200" dirty="0">
                <a:latin typeface="Calibri" panose="020F0502020204030204" pitchFamily="34" charset="0"/>
                <a:cs typeface="Calibri" panose="020F0502020204030204" pitchFamily="34" charset="0"/>
              </a:rPr>
              <a:t>Young Adults</a:t>
            </a:r>
          </a:p>
          <a:p>
            <a:pPr marL="0" indent="0">
              <a:buNone/>
            </a:pPr>
            <a:endParaRPr lang="en-US" sz="3200" dirty="0">
              <a:latin typeface="Calibri" panose="020F0502020204030204" pitchFamily="34" charset="0"/>
              <a:cs typeface="Calibri"/>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r>
              <a:rPr lang="en-US" sz="3200" i="1" dirty="0">
                <a:latin typeface="Calibri"/>
                <a:cs typeface="Calibri"/>
              </a:rPr>
              <a:t>Food insecurity</a:t>
            </a:r>
          </a:p>
        </p:txBody>
      </p:sp>
      <p:sp>
        <p:nvSpPr>
          <p:cNvPr id="4" name="TextBox 3"/>
          <p:cNvSpPr txBox="1"/>
          <p:nvPr/>
        </p:nvSpPr>
        <p:spPr bwMode="auto">
          <a:xfrm>
            <a:off x="8159182" y="5926346"/>
            <a:ext cx="3545456" cy="215444"/>
          </a:xfrm>
          <a:prstGeom prst="rect">
            <a:avLst/>
          </a:prstGeom>
          <a:noFill/>
          <a:ln w="19050" algn="ctr">
            <a:noFill/>
            <a:miter lim="800000"/>
            <a:headEnd/>
            <a:tailEnd/>
          </a:ln>
        </p:spPr>
        <p:txBody>
          <a:bodyPr wrap="square" lIns="0" tIns="0" rIns="0" bIns="0" rtlCol="0">
            <a:spAutoFit/>
          </a:bodyPr>
          <a:lstStyle/>
          <a:p>
            <a:pPr algn="r"/>
            <a:r>
              <a:rPr lang="en-US" sz="1400" dirty="0">
                <a:latin typeface="+mj-lt"/>
              </a:rPr>
              <a:t>Sawyer 2018</a:t>
            </a:r>
          </a:p>
        </p:txBody>
      </p:sp>
    </p:spTree>
    <p:extLst>
      <p:ext uri="{BB962C8B-B14F-4D97-AF65-F5344CB8AC3E}">
        <p14:creationId xmlns:p14="http://schemas.microsoft.com/office/powerpoint/2010/main" val="35935428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615383"/>
            <a:ext cx="11217275" cy="4614626"/>
          </a:xfrm>
        </p:spPr>
        <p:txBody>
          <a:bodyPr/>
          <a:lstStyle/>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Increased stressors (mental health, substance use)</a:t>
            </a:r>
          </a:p>
          <a:p>
            <a:pPr marL="633413" lvl="1" indent="-344488">
              <a:lnSpc>
                <a:spcPct val="100000"/>
              </a:lnSpc>
              <a:spcBef>
                <a:spcPts val="1000"/>
              </a:spcBef>
            </a:pPr>
            <a:r>
              <a:rPr lang="en-US" sz="3200" dirty="0">
                <a:latin typeface="Calibri" panose="020F0502020204030204" pitchFamily="34" charset="0"/>
                <a:cs typeface="Calibri" panose="020F0502020204030204" pitchFamily="34" charset="0"/>
              </a:rPr>
              <a:t>Elevated cortisol, insulin resistance (diabetes)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Poorer nutrition</a:t>
            </a:r>
          </a:p>
          <a:p>
            <a:pPr marL="633413" lvl="1" indent="-344488">
              <a:lnSpc>
                <a:spcPct val="100000"/>
              </a:lnSpc>
              <a:spcBef>
                <a:spcPts val="1000"/>
              </a:spcBef>
            </a:pPr>
            <a:r>
              <a:rPr lang="en-US" sz="3200" dirty="0">
                <a:latin typeface="Calibri" panose="020F0502020204030204" pitchFamily="34" charset="0"/>
                <a:cs typeface="Calibri" panose="020F0502020204030204" pitchFamily="34" charset="0"/>
              </a:rPr>
              <a:t>Calorie-dense, nutrient-poor foods (chronic disease)</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Less ability to work, generate income (sexual risk)</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Bidirectional links between food insecurity and poor health</a:t>
            </a:r>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Mechanisms</a:t>
            </a:r>
          </a:p>
        </p:txBody>
      </p:sp>
    </p:spTree>
    <p:extLst>
      <p:ext uri="{BB962C8B-B14F-4D97-AF65-F5344CB8AC3E}">
        <p14:creationId xmlns:p14="http://schemas.microsoft.com/office/powerpoint/2010/main" val="17108388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615383"/>
            <a:ext cx="11217275" cy="4614626"/>
          </a:xfrm>
        </p:spPr>
        <p:txBody>
          <a:bodyPr/>
          <a:lstStyle/>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Consumption of cheaper, calorie-dense, nutrient-poor foods (less fruits and vegetables)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Cyclic nature of food insecurity may promote insulin resistance</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Alternating food availability may promote binge eating</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Chronic stress -&gt; insulin resistance, adiposity, high blood pressure</a:t>
            </a:r>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Food Insecurity and Chronic Disease</a:t>
            </a:r>
          </a:p>
        </p:txBody>
      </p:sp>
    </p:spTree>
    <p:extLst>
      <p:ext uri="{BB962C8B-B14F-4D97-AF65-F5344CB8AC3E}">
        <p14:creationId xmlns:p14="http://schemas.microsoft.com/office/powerpoint/2010/main" val="31236225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615383"/>
            <a:ext cx="11217275" cy="4614626"/>
          </a:xfrm>
        </p:spPr>
        <p:txBody>
          <a:bodyPr/>
          <a:lstStyle/>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Chronic diseases such as diabetes or hypertension may require medications, more health care visits, more costs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People with chronic conditions may be less able to work/generate income</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Dietary counseling may increase awareness of diet recommendations and inability to afford healthy foods</a:t>
            </a:r>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Chronic Disease and Food Insecurity</a:t>
            </a:r>
          </a:p>
        </p:txBody>
      </p:sp>
    </p:spTree>
    <p:extLst>
      <p:ext uri="{BB962C8B-B14F-4D97-AF65-F5344CB8AC3E}">
        <p14:creationId xmlns:p14="http://schemas.microsoft.com/office/powerpoint/2010/main" val="28405120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2" y="1440347"/>
            <a:ext cx="11217275" cy="3718249"/>
          </a:xfrm>
        </p:spPr>
        <p:txBody>
          <a:bodyPr/>
          <a:lstStyle/>
          <a:p>
            <a:pPr marL="0" indent="0">
              <a:lnSpc>
                <a:spcPct val="100000"/>
              </a:lnSpc>
              <a:spcBef>
                <a:spcPts val="1000"/>
              </a:spcBef>
              <a:buNone/>
            </a:pPr>
            <a:r>
              <a:rPr lang="en-US" sz="3200" b="1" u="sng" dirty="0">
                <a:latin typeface="Calibri" panose="020F0502020204030204" pitchFamily="34" charset="0"/>
                <a:cs typeface="Calibri" panose="020F0502020204030204" pitchFamily="34" charset="0"/>
              </a:rPr>
              <a:t>Limitations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Cross-sectional, observational, unable to determine causality</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Self-report of physicians’ diagnosis or behaviors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Unmeasured confounders</a:t>
            </a:r>
          </a:p>
          <a:p>
            <a:pPr marL="0" indent="0">
              <a:lnSpc>
                <a:spcPct val="100000"/>
              </a:lnSpc>
              <a:spcBef>
                <a:spcPts val="1000"/>
              </a:spcBef>
              <a:buNone/>
            </a:pPr>
            <a:endParaRPr lang="en-US" sz="300" b="1" u="sng" dirty="0">
              <a:latin typeface="Calibri" panose="020F0502020204030204" pitchFamily="34" charset="0"/>
              <a:cs typeface="Calibri" panose="020F0502020204030204" pitchFamily="34" charset="0"/>
            </a:endParaRPr>
          </a:p>
          <a:p>
            <a:pPr marL="0" indent="0">
              <a:lnSpc>
                <a:spcPct val="100000"/>
              </a:lnSpc>
              <a:spcBef>
                <a:spcPts val="1000"/>
              </a:spcBef>
              <a:buNone/>
            </a:pPr>
            <a:r>
              <a:rPr lang="en-US" sz="3200" b="1" u="sng" dirty="0">
                <a:latin typeface="Calibri" panose="020F0502020204030204" pitchFamily="34" charset="0"/>
                <a:cs typeface="Calibri" panose="020F0502020204030204" pitchFamily="34" charset="0"/>
              </a:rPr>
              <a:t>Strengths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Large, nationally representative sample of U.S.</a:t>
            </a:r>
          </a:p>
          <a:p>
            <a:pPr marL="344488" indent="-344488">
              <a:lnSpc>
                <a:spcPct val="100000"/>
              </a:lnSpc>
              <a:spcBef>
                <a:spcPts val="1000"/>
              </a:spcBef>
            </a:pPr>
            <a:r>
              <a:rPr lang="en-US" sz="3200" dirty="0">
                <a:latin typeface="Calibri" panose="020F0502020204030204" pitchFamily="34" charset="0"/>
                <a:cs typeface="Calibri" panose="020F0502020204030204" pitchFamily="34" charset="0"/>
              </a:rPr>
              <a:t>Focus on young adulthood</a:t>
            </a:r>
          </a:p>
          <a:p>
            <a:pPr>
              <a:lnSpc>
                <a:spcPct val="100000"/>
              </a:lnSpc>
              <a:spcBef>
                <a:spcPts val="1000"/>
              </a:spcBef>
            </a:pPr>
            <a:endParaRPr lang="en-US" sz="3200" dirty="0">
              <a:latin typeface="Calibri" panose="020F0502020204030204" pitchFamily="34" charset="0"/>
              <a:cs typeface="Calibri" panose="020F0502020204030204" pitchFamily="34" charset="0"/>
            </a:endParaRPr>
          </a:p>
          <a:p>
            <a:pPr>
              <a:lnSpc>
                <a:spcPct val="100000"/>
              </a:lnSpc>
              <a:spcBef>
                <a:spcPts val="1000"/>
              </a:spcBef>
            </a:pPr>
            <a:endParaRPr lang="en-US" sz="3200" dirty="0">
              <a:latin typeface="Calibri" panose="020F0502020204030204" pitchFamily="34" charset="0"/>
              <a:cs typeface="Calibri" panose="020F0502020204030204" pitchFamily="34" charset="0"/>
            </a:endParaRPr>
          </a:p>
          <a:p>
            <a:pPr marL="0" indent="0">
              <a:lnSpc>
                <a:spcPct val="100000"/>
              </a:lnSpc>
              <a:spcBef>
                <a:spcPts val="1000"/>
              </a:spcBef>
              <a:buNone/>
            </a:pPr>
            <a:endParaRPr lang="en-US" sz="3200" dirty="0">
              <a:latin typeface="Calibri" panose="020F0502020204030204" pitchFamily="34" charset="0"/>
              <a:cs typeface="Calibri" panose="020F0502020204030204" pitchFamily="34" charset="0"/>
            </a:endParaRPr>
          </a:p>
          <a:p>
            <a:pPr>
              <a:lnSpc>
                <a:spcPct val="100000"/>
              </a:lnSpc>
              <a:spcBef>
                <a:spcPts val="1000"/>
              </a:spcBef>
            </a:pPr>
            <a:endParaRPr lang="en-US" sz="3200" dirty="0">
              <a:latin typeface="Calibri" panose="020F0502020204030204" pitchFamily="34" charset="0"/>
              <a:cs typeface="Calibri" panose="020F0502020204030204" pitchFamily="34" charset="0"/>
            </a:endParaRPr>
          </a:p>
          <a:p>
            <a:pPr>
              <a:lnSpc>
                <a:spcPct val="100000"/>
              </a:lnSpc>
              <a:spcBef>
                <a:spcPts val="1000"/>
              </a:spcBef>
            </a:pPr>
            <a:endParaRPr lang="en-US" sz="3200" dirty="0">
              <a:latin typeface="Calibri" panose="020F0502020204030204" pitchFamily="34" charset="0"/>
              <a:cs typeface="Calibri" panose="020F0502020204030204" pitchFamily="34" charset="0"/>
            </a:endParaRPr>
          </a:p>
          <a:p>
            <a:pPr marL="0" indent="0">
              <a:lnSpc>
                <a:spcPct val="100000"/>
              </a:lnSpc>
              <a:spcBef>
                <a:spcPts val="1000"/>
              </a:spcBef>
              <a:buNone/>
            </a:pPr>
            <a:endParaRPr lang="en-US" sz="32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sp>
        <p:nvSpPr>
          <p:cNvPr id="6" name="Title 1"/>
          <p:cNvSpPr>
            <a:spLocks noGrp="1"/>
          </p:cNvSpPr>
          <p:nvPr>
            <p:ph type="title"/>
          </p:nvPr>
        </p:nvSpPr>
        <p:spPr>
          <a:xfrm>
            <a:off x="487363" y="438913"/>
            <a:ext cx="8089901" cy="620170"/>
          </a:xfrm>
        </p:spPr>
        <p:txBody>
          <a:bodyPr/>
          <a:lstStyle/>
          <a:p>
            <a:r>
              <a:rPr lang="en-US" sz="4000" b="1" dirty="0">
                <a:latin typeface="Calibri"/>
                <a:cs typeface="Calibri"/>
              </a:rPr>
              <a:t>Limitations and Strengths</a:t>
            </a:r>
          </a:p>
        </p:txBody>
      </p:sp>
    </p:spTree>
    <p:extLst>
      <p:ext uri="{BB962C8B-B14F-4D97-AF65-F5344CB8AC3E}">
        <p14:creationId xmlns:p14="http://schemas.microsoft.com/office/powerpoint/2010/main" val="16376166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10937129" cy="620170"/>
          </a:xfrm>
        </p:spPr>
        <p:txBody>
          <a:bodyPr/>
          <a:lstStyle/>
          <a:p>
            <a:r>
              <a:rPr lang="en-US" sz="4000" b="1" dirty="0">
                <a:latin typeface="Calibri"/>
                <a:cs typeface="Calibri"/>
              </a:rPr>
              <a:t>Discussion Questions</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cs typeface="Calibri"/>
              </a:rPr>
              <a:t>Food insecurity in adolescents in Ethiopia and Tanzania</a:t>
            </a:r>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endParaRPr lang="en-US" sz="3200" i="1" dirty="0">
              <a:latin typeface="Calibri"/>
              <a:cs typeface="Calibri"/>
            </a:endParaRPr>
          </a:p>
        </p:txBody>
      </p:sp>
    </p:spTree>
    <p:extLst>
      <p:ext uri="{BB962C8B-B14F-4D97-AF65-F5344CB8AC3E}">
        <p14:creationId xmlns:p14="http://schemas.microsoft.com/office/powerpoint/2010/main" val="20585177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10937129" cy="1143390"/>
          </a:xfrm>
        </p:spPr>
        <p:txBody>
          <a:bodyPr/>
          <a:lstStyle/>
          <a:p>
            <a:r>
              <a:rPr lang="en-US" sz="4000" b="1" dirty="0">
                <a:latin typeface="Calibri"/>
                <a:cs typeface="Calibri"/>
              </a:rPr>
              <a:t>Predictors of adolescent food insecurity</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t>What are predictors of adolescent food insecurity in Ethiopia? (</a:t>
            </a:r>
            <a:r>
              <a:rPr lang="en-US" sz="3200" dirty="0" err="1"/>
              <a:t>Belachew</a:t>
            </a:r>
            <a:r>
              <a:rPr lang="en-US" sz="3200" dirty="0"/>
              <a:t> et al 2012)</a:t>
            </a:r>
          </a:p>
          <a:p>
            <a:pPr marL="341313" indent="-341313">
              <a:lnSpc>
                <a:spcPct val="100000"/>
              </a:lnSpc>
              <a:spcBef>
                <a:spcPts val="1000"/>
              </a:spcBef>
            </a:pPr>
            <a:endParaRPr lang="en-US" sz="3200" dirty="0">
              <a:cs typeface="Calibri"/>
            </a:endParaRPr>
          </a:p>
          <a:p>
            <a:pPr marL="341313" indent="-341313">
              <a:lnSpc>
                <a:spcPct val="100000"/>
              </a:lnSpc>
              <a:spcBef>
                <a:spcPts val="1000"/>
              </a:spcBef>
            </a:pPr>
            <a:r>
              <a:rPr lang="en-US" sz="3200" dirty="0">
                <a:cs typeface="Calibri"/>
              </a:rPr>
              <a:t>What are other factors you can think of that may lead to food insecurity in adolescents?</a:t>
            </a:r>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r>
              <a:rPr lang="en-US" sz="3200" i="1" dirty="0">
                <a:latin typeface="Calibri"/>
                <a:cs typeface="Calibri"/>
              </a:rPr>
              <a:t>Ethiopia</a:t>
            </a:r>
          </a:p>
        </p:txBody>
      </p:sp>
    </p:spTree>
    <p:extLst>
      <p:ext uri="{BB962C8B-B14F-4D97-AF65-F5344CB8AC3E}">
        <p14:creationId xmlns:p14="http://schemas.microsoft.com/office/powerpoint/2010/main" val="41876648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10937129" cy="620170"/>
          </a:xfrm>
        </p:spPr>
        <p:txBody>
          <a:bodyPr/>
          <a:lstStyle/>
          <a:p>
            <a:r>
              <a:rPr lang="en-US" sz="4000" b="1" dirty="0">
                <a:latin typeface="Calibri"/>
                <a:cs typeface="Calibri"/>
              </a:rPr>
              <a:t>Food insecurity and undernutrition</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t>How is food insecurity related to undernutrition in adolescents in Tanzania? (Cordeiro et al 2014)</a:t>
            </a:r>
          </a:p>
          <a:p>
            <a:pPr marL="341313" indent="-341313">
              <a:lnSpc>
                <a:spcPct val="100000"/>
              </a:lnSpc>
              <a:spcBef>
                <a:spcPts val="1000"/>
              </a:spcBef>
            </a:pPr>
            <a:endParaRPr lang="en-US" sz="3200" dirty="0">
              <a:cs typeface="Calibri"/>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r>
              <a:rPr lang="en-US" sz="3200" i="1" dirty="0">
                <a:latin typeface="Calibri"/>
                <a:cs typeface="Calibri"/>
              </a:rPr>
              <a:t>Tanzania</a:t>
            </a:r>
          </a:p>
        </p:txBody>
      </p:sp>
    </p:spTree>
    <p:extLst>
      <p:ext uri="{BB962C8B-B14F-4D97-AF65-F5344CB8AC3E}">
        <p14:creationId xmlns:p14="http://schemas.microsoft.com/office/powerpoint/2010/main" val="13933959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10937129" cy="620170"/>
          </a:xfrm>
        </p:spPr>
        <p:txBody>
          <a:bodyPr/>
          <a:lstStyle/>
          <a:p>
            <a:r>
              <a:rPr lang="en-US" sz="4000" b="1" dirty="0">
                <a:latin typeface="Calibri"/>
                <a:cs typeface="Calibri"/>
              </a:rPr>
              <a:t>Food insecurity and health in adolescents</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t>How is food insecurity related to health in adolescents in Ethiopia? (Jebena 2017) </a:t>
            </a:r>
          </a:p>
          <a:p>
            <a:pPr marL="341313" indent="-341313">
              <a:lnSpc>
                <a:spcPct val="100000"/>
              </a:lnSpc>
              <a:spcBef>
                <a:spcPts val="1000"/>
              </a:spcBef>
            </a:pPr>
            <a:endParaRPr lang="en-US" sz="3200" dirty="0"/>
          </a:p>
          <a:p>
            <a:pPr marL="341313" indent="-341313">
              <a:lnSpc>
                <a:spcPct val="100000"/>
              </a:lnSpc>
              <a:spcBef>
                <a:spcPts val="1000"/>
              </a:spcBef>
            </a:pPr>
            <a:r>
              <a:rPr lang="en-US" sz="3200" dirty="0"/>
              <a:t>How might this differ by gender? (</a:t>
            </a:r>
            <a:r>
              <a:rPr lang="en-US" sz="3200" dirty="0" err="1"/>
              <a:t>Belachew</a:t>
            </a:r>
            <a:r>
              <a:rPr lang="en-US" sz="3200"/>
              <a:t> 2011)</a:t>
            </a:r>
            <a:endParaRPr lang="en-US" sz="3200" dirty="0">
              <a:cs typeface="Calibri"/>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r>
              <a:rPr lang="en-US" sz="3200" i="1" dirty="0">
                <a:latin typeface="Calibri"/>
                <a:cs typeface="Calibri"/>
              </a:rPr>
              <a:t>Ethiopia</a:t>
            </a:r>
          </a:p>
        </p:txBody>
      </p:sp>
    </p:spTree>
    <p:extLst>
      <p:ext uri="{BB962C8B-B14F-4D97-AF65-F5344CB8AC3E}">
        <p14:creationId xmlns:p14="http://schemas.microsoft.com/office/powerpoint/2010/main" val="16641963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047F-2C7F-4A99-924F-EA1FBDC618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14090-97A4-45D0-90DD-E92F18ED5506}"/>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2345A8A6-C2E0-4AE7-8C90-6C2ACAF07F1B}"/>
              </a:ext>
            </a:extLst>
          </p:cNvPr>
          <p:cNvSpPr>
            <a:spLocks noGrp="1"/>
          </p:cNvSpPr>
          <p:nvPr>
            <p:ph type="body" idx="10"/>
          </p:nvPr>
        </p:nvSpPr>
        <p:spPr/>
        <p:txBody>
          <a:bodyPr/>
          <a:lstStyle/>
          <a:p>
            <a:endParaRPr lang="en-US"/>
          </a:p>
        </p:txBody>
      </p:sp>
      <p:sp>
        <p:nvSpPr>
          <p:cNvPr id="5" name="Date Placeholder 4">
            <a:extLst>
              <a:ext uri="{FF2B5EF4-FFF2-40B4-BE49-F238E27FC236}">
                <a16:creationId xmlns:a16="http://schemas.microsoft.com/office/drawing/2014/main" id="{37F1E477-B629-4A50-88BC-BCE5AF10A83F}"/>
              </a:ext>
            </a:extLst>
          </p:cNvPr>
          <p:cNvSpPr>
            <a:spLocks noGrp="1"/>
          </p:cNvSpPr>
          <p:nvPr>
            <p:ph type="dt" sz="half" idx="2"/>
          </p:nvPr>
        </p:nvSpPr>
        <p:spPr/>
        <p:txBody>
          <a:bodyPr/>
          <a:lstStyle/>
          <a:p>
            <a:fld id="{AE25C4B3-F886-41B6-9CDF-2EEF0C9BB989}" type="datetime1">
              <a:rPr lang="en-US" smtClean="0"/>
              <a:t>1/20/2021</a:t>
            </a:fld>
            <a:endParaRPr lang="en-US" dirty="0"/>
          </a:p>
        </p:txBody>
      </p:sp>
      <p:sp>
        <p:nvSpPr>
          <p:cNvPr id="6" name="Footer Placeholder 5">
            <a:extLst>
              <a:ext uri="{FF2B5EF4-FFF2-40B4-BE49-F238E27FC236}">
                <a16:creationId xmlns:a16="http://schemas.microsoft.com/office/drawing/2014/main" id="{FFB48132-44CD-4F5C-AA1E-3449E9BBB5C1}"/>
              </a:ext>
            </a:extLst>
          </p:cNvPr>
          <p:cNvSpPr>
            <a:spLocks noGrp="1"/>
          </p:cNvSpPr>
          <p:nvPr>
            <p:ph type="ftr" sz="quarter" idx="3"/>
          </p:nvPr>
        </p:nvSpPr>
        <p:spPr/>
        <p:txBody>
          <a:bodyPr/>
          <a:lstStyle/>
          <a:p>
            <a:r>
              <a:rPr lang="en-US"/>
              <a:t>Presentation Title and/or Sub Brand Name Here</a:t>
            </a:r>
            <a:endParaRPr lang="en-US" dirty="0"/>
          </a:p>
        </p:txBody>
      </p:sp>
      <p:sp>
        <p:nvSpPr>
          <p:cNvPr id="7" name="Slide Number Placeholder 6">
            <a:extLst>
              <a:ext uri="{FF2B5EF4-FFF2-40B4-BE49-F238E27FC236}">
                <a16:creationId xmlns:a16="http://schemas.microsoft.com/office/drawing/2014/main" id="{08828E51-5156-4F73-A566-D78DFB9F269C}"/>
              </a:ext>
            </a:extLst>
          </p:cNvPr>
          <p:cNvSpPr>
            <a:spLocks noGrp="1"/>
          </p:cNvSpPr>
          <p:nvPr>
            <p:ph type="sldNum" sz="quarter" idx="4"/>
          </p:nvPr>
        </p:nvSpPr>
        <p:spPr/>
        <p:txBody>
          <a:bodyPr/>
          <a:lstStyle/>
          <a:p>
            <a:fld id="{7BCC8D0D-EAEC-449D-9161-023DFF90F2E2}" type="slidenum">
              <a:rPr lang="en-US" smtClean="0"/>
              <a:pPr/>
              <a:t>3</a:t>
            </a:fld>
            <a:endParaRPr lang="en-US" dirty="0"/>
          </a:p>
        </p:txBody>
      </p:sp>
      <p:pic>
        <p:nvPicPr>
          <p:cNvPr id="8" name="Picture 7">
            <a:extLst>
              <a:ext uri="{FF2B5EF4-FFF2-40B4-BE49-F238E27FC236}">
                <a16:creationId xmlns:a16="http://schemas.microsoft.com/office/drawing/2014/main" id="{5049F120-61EC-4151-B292-C7FCEF3F00A6}"/>
              </a:ext>
            </a:extLst>
          </p:cNvPr>
          <p:cNvPicPr>
            <a:picLocks noChangeAspect="1"/>
          </p:cNvPicPr>
          <p:nvPr/>
        </p:nvPicPr>
        <p:blipFill>
          <a:blip r:embed="rId2"/>
          <a:stretch>
            <a:fillRect/>
          </a:stretch>
        </p:blipFill>
        <p:spPr>
          <a:xfrm>
            <a:off x="641386" y="111337"/>
            <a:ext cx="10276330" cy="6130187"/>
          </a:xfrm>
          <a:prstGeom prst="rect">
            <a:avLst/>
          </a:prstGeom>
        </p:spPr>
      </p:pic>
    </p:spTree>
    <p:extLst>
      <p:ext uri="{BB962C8B-B14F-4D97-AF65-F5344CB8AC3E}">
        <p14:creationId xmlns:p14="http://schemas.microsoft.com/office/powerpoint/2010/main" val="42325766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8089901" cy="620170"/>
          </a:xfrm>
        </p:spPr>
        <p:txBody>
          <a:bodyPr/>
          <a:lstStyle/>
          <a:p>
            <a:r>
              <a:rPr lang="en-US" sz="4000" b="1" dirty="0">
                <a:latin typeface="Calibri"/>
                <a:cs typeface="Calibri"/>
              </a:rPr>
              <a:t>Background</a:t>
            </a:r>
          </a:p>
        </p:txBody>
      </p:sp>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Limited or uncertain access to food resulting from inadequate financial resources </a:t>
            </a:r>
          </a:p>
          <a:p>
            <a:pPr marL="341313" indent="-341313"/>
            <a:r>
              <a:rPr lang="en-US" sz="3200" dirty="0">
                <a:latin typeface="Calibri" panose="020F0502020204030204" pitchFamily="34" charset="0"/>
                <a:cs typeface="Calibri" panose="020F0502020204030204" pitchFamily="34" charset="0"/>
              </a:rPr>
              <a:t>Affects nearly 50 million people in the U.S.</a:t>
            </a:r>
          </a:p>
          <a:p>
            <a:pPr marL="341313" indent="-341313"/>
            <a:r>
              <a:rPr lang="en-US" sz="3200" dirty="0">
                <a:latin typeface="Calibri" panose="020F0502020204030204" pitchFamily="34" charset="0"/>
                <a:cs typeface="Calibri" panose="020F0502020204030204" pitchFamily="34" charset="0"/>
              </a:rPr>
              <a:t>Limited research on food insecurity in young adults</a:t>
            </a:r>
          </a:p>
          <a:p>
            <a:pPr marL="0" indent="0">
              <a:buNone/>
            </a:pPr>
            <a:endParaRPr lang="en-US" sz="3200" dirty="0">
              <a:latin typeface="Calibri" panose="020F0502020204030204" pitchFamily="34" charset="0"/>
              <a:cs typeface="Calibri"/>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
        <p:nvSpPr>
          <p:cNvPr id="5" name="Text Placeholder 3"/>
          <p:cNvSpPr>
            <a:spLocks noGrp="1"/>
          </p:cNvSpPr>
          <p:nvPr>
            <p:ph type="body" idx="10"/>
          </p:nvPr>
        </p:nvSpPr>
        <p:spPr>
          <a:xfrm>
            <a:off x="488950" y="1054826"/>
            <a:ext cx="11215688" cy="472049"/>
          </a:xfrm>
          <a:solidFill>
            <a:schemeClr val="accent4">
              <a:lumMod val="40000"/>
              <a:lumOff val="60000"/>
            </a:schemeClr>
          </a:solidFill>
        </p:spPr>
        <p:txBody>
          <a:bodyPr/>
          <a:lstStyle/>
          <a:p>
            <a:pPr indent="344488"/>
            <a:r>
              <a:rPr lang="en-US" sz="3200" i="1" dirty="0">
                <a:latin typeface="Calibri"/>
                <a:cs typeface="Calibri"/>
              </a:rPr>
              <a:t>Food insecurity</a:t>
            </a:r>
          </a:p>
        </p:txBody>
      </p:sp>
      <p:sp>
        <p:nvSpPr>
          <p:cNvPr id="4" name="TextBox 3"/>
          <p:cNvSpPr txBox="1"/>
          <p:nvPr/>
        </p:nvSpPr>
        <p:spPr bwMode="auto">
          <a:xfrm>
            <a:off x="8159182" y="5926346"/>
            <a:ext cx="3545456" cy="215444"/>
          </a:xfrm>
          <a:prstGeom prst="rect">
            <a:avLst/>
          </a:prstGeom>
          <a:noFill/>
          <a:ln w="19050" algn="ctr">
            <a:noFill/>
            <a:miter lim="800000"/>
            <a:headEnd/>
            <a:tailEnd/>
          </a:ln>
        </p:spPr>
        <p:txBody>
          <a:bodyPr wrap="square" lIns="0" tIns="0" rIns="0" bIns="0" rtlCol="0">
            <a:spAutoFit/>
          </a:bodyPr>
          <a:lstStyle/>
          <a:p>
            <a:pPr algn="r"/>
            <a:r>
              <a:rPr lang="en-US" sz="1400" dirty="0">
                <a:latin typeface="+mj-lt"/>
              </a:rPr>
              <a:t>Coleman-Jensen, 2015; Gooding et al, 2012</a:t>
            </a:r>
          </a:p>
        </p:txBody>
      </p:sp>
    </p:spTree>
    <p:extLst>
      <p:ext uri="{BB962C8B-B14F-4D97-AF65-F5344CB8AC3E}">
        <p14:creationId xmlns:p14="http://schemas.microsoft.com/office/powerpoint/2010/main" val="22932018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828800"/>
            <a:ext cx="11217275" cy="4554255"/>
          </a:xfrm>
        </p:spPr>
        <p:txBody>
          <a:bodyPr/>
          <a:lstStyle/>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Important developmental period with educational and economic transitions which may increase risk for food insecurity</a:t>
            </a:r>
          </a:p>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41% of U.S. young adults 18-34 years have accrued student debt and one third live in parents’ home </a:t>
            </a:r>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
        <p:nvSpPr>
          <p:cNvPr id="6" name="TextBox 5"/>
          <p:cNvSpPr txBox="1"/>
          <p:nvPr/>
        </p:nvSpPr>
        <p:spPr bwMode="auto">
          <a:xfrm>
            <a:off x="8159182" y="5926346"/>
            <a:ext cx="3545456" cy="215444"/>
          </a:xfrm>
          <a:prstGeom prst="rect">
            <a:avLst/>
          </a:prstGeom>
          <a:noFill/>
          <a:ln w="19050" algn="ctr">
            <a:noFill/>
            <a:miter lim="800000"/>
            <a:headEnd/>
            <a:tailEnd/>
          </a:ln>
        </p:spPr>
        <p:txBody>
          <a:bodyPr wrap="square" lIns="0" tIns="0" rIns="0" bIns="0" rtlCol="0">
            <a:spAutoFit/>
          </a:bodyPr>
          <a:lstStyle/>
          <a:p>
            <a:pPr algn="r"/>
            <a:r>
              <a:rPr lang="en-US" sz="1400" dirty="0">
                <a:latin typeface="+mj-lt"/>
              </a:rPr>
              <a:t>U.S. Census Bureau, 2017</a:t>
            </a:r>
          </a:p>
        </p:txBody>
      </p:sp>
      <p:sp>
        <p:nvSpPr>
          <p:cNvPr id="9"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Young Adulthood</a:t>
            </a:r>
          </a:p>
        </p:txBody>
      </p:sp>
      <p:sp>
        <p:nvSpPr>
          <p:cNvPr id="11" name="Title 1"/>
          <p:cNvSpPr>
            <a:spLocks noGrp="1"/>
          </p:cNvSpPr>
          <p:nvPr>
            <p:ph type="title"/>
          </p:nvPr>
        </p:nvSpPr>
        <p:spPr>
          <a:xfrm>
            <a:off x="487363" y="438913"/>
            <a:ext cx="8089901" cy="620170"/>
          </a:xfrm>
        </p:spPr>
        <p:txBody>
          <a:bodyPr/>
          <a:lstStyle/>
          <a:p>
            <a:r>
              <a:rPr lang="en-US" sz="4000" b="1" dirty="0">
                <a:latin typeface="Calibri"/>
                <a:cs typeface="Calibri"/>
              </a:rPr>
              <a:t>Background</a:t>
            </a:r>
          </a:p>
        </p:txBody>
      </p:sp>
    </p:spTree>
    <p:extLst>
      <p:ext uri="{BB962C8B-B14F-4D97-AF65-F5344CB8AC3E}">
        <p14:creationId xmlns:p14="http://schemas.microsoft.com/office/powerpoint/2010/main" val="35888526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828800"/>
            <a:ext cx="11217275" cy="4386026"/>
          </a:xfrm>
        </p:spPr>
        <p:txBody>
          <a:bodyPr/>
          <a:lstStyle/>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Food insecurity is associated with adverse health outcomes in children and the general adult population</a:t>
            </a:r>
          </a:p>
          <a:p>
            <a:pPr marL="341313" indent="-341313">
              <a:lnSpc>
                <a:spcPct val="100000"/>
              </a:lnSpc>
              <a:spcBef>
                <a:spcPts val="1000"/>
              </a:spcBef>
            </a:pPr>
            <a:r>
              <a:rPr lang="en-US" sz="3200" dirty="0">
                <a:latin typeface="Calibri" panose="020F0502020204030204" pitchFamily="34" charset="0"/>
                <a:cs typeface="Calibri" panose="020F0502020204030204" pitchFamily="34" charset="0"/>
              </a:rPr>
              <a:t>Paucity of research on health consequences of food insecurity in young adults</a:t>
            </a:r>
          </a:p>
          <a:p>
            <a:pPr marL="0" indent="0">
              <a:lnSpc>
                <a:spcPct val="100000"/>
              </a:lnSpc>
              <a:spcBef>
                <a:spcPts val="1000"/>
              </a:spcBef>
              <a:buNone/>
            </a:pPr>
            <a:endParaRPr lang="en-US" sz="3200" dirty="0">
              <a:latin typeface="Calibri" panose="020F0502020204030204" pitchFamily="34" charset="0"/>
              <a:cs typeface="Calibri" panose="020F0502020204030204" pitchFamily="34" charset="0"/>
            </a:endParaRPr>
          </a:p>
          <a:p>
            <a:pPr marL="341313" indent="-341313">
              <a:lnSpc>
                <a:spcPct val="100000"/>
              </a:lnSpc>
              <a:spcBef>
                <a:spcPts val="1000"/>
              </a:spcBef>
            </a:pPr>
            <a:endParaRPr lang="en-US" sz="32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Current literature and research gaps</a:t>
            </a:r>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Background</a:t>
            </a:r>
          </a:p>
        </p:txBody>
      </p:sp>
    </p:spTree>
    <p:extLst>
      <p:ext uri="{BB962C8B-B14F-4D97-AF65-F5344CB8AC3E}">
        <p14:creationId xmlns:p14="http://schemas.microsoft.com/office/powerpoint/2010/main" val="1800007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438913"/>
            <a:ext cx="8089901" cy="620170"/>
          </a:xfrm>
        </p:spPr>
        <p:txBody>
          <a:bodyPr/>
          <a:lstStyle/>
          <a:p>
            <a:r>
              <a:rPr lang="en-US" sz="4000" b="1" dirty="0">
                <a:latin typeface="Calibri"/>
                <a:cs typeface="Calibri"/>
              </a:rPr>
              <a:t>Objectives</a:t>
            </a:r>
          </a:p>
        </p:txBody>
      </p:sp>
      <p:sp>
        <p:nvSpPr>
          <p:cNvPr id="3" name="Content Placeholder 2"/>
          <p:cNvSpPr>
            <a:spLocks noGrp="1"/>
          </p:cNvSpPr>
          <p:nvPr>
            <p:ph idx="1"/>
          </p:nvPr>
        </p:nvSpPr>
        <p:spPr>
          <a:xfrm>
            <a:off x="494598" y="1205728"/>
            <a:ext cx="11227291" cy="4554255"/>
          </a:xfrm>
        </p:spPr>
        <p:txBody>
          <a:bodyPr/>
          <a:lstStyle/>
          <a:p>
            <a:pPr marL="344488" indent="-344488"/>
            <a:r>
              <a:rPr lang="en-US" sz="3200" dirty="0">
                <a:latin typeface="Calibri" panose="020F0502020204030204" pitchFamily="34" charset="0"/>
                <a:cs typeface="Calibri" panose="020F0502020204030204" pitchFamily="34" charset="0"/>
              </a:rPr>
              <a:t>To determine the association between food insecurity and health outcomes in U.S. young adults </a:t>
            </a:r>
          </a:p>
          <a:p>
            <a:pPr marL="344488" indent="-344488"/>
            <a:r>
              <a:rPr lang="en-US" sz="3000" b="1" dirty="0">
                <a:latin typeface="Calibri" panose="020F0502020204030204" pitchFamily="34" charset="0"/>
                <a:cs typeface="Calibri" panose="020F0502020204030204" pitchFamily="34" charset="0"/>
              </a:rPr>
              <a:t>Chronic disease</a:t>
            </a:r>
          </a:p>
          <a:p>
            <a:pPr marL="630238" lvl="1" indent="-341313">
              <a:lnSpc>
                <a:spcPct val="100000"/>
              </a:lnSpc>
              <a:spcBef>
                <a:spcPts val="0"/>
              </a:spcBef>
            </a:pPr>
            <a:r>
              <a:rPr lang="en-US" sz="2800" dirty="0">
                <a:latin typeface="Calibri" panose="020F0502020204030204" pitchFamily="34" charset="0"/>
                <a:cs typeface="Calibri" panose="020F0502020204030204" pitchFamily="34" charset="0"/>
              </a:rPr>
              <a:t>Diabetes, hypertension, hyperlipidemia, obesity, obstructive airway disease, migraine</a:t>
            </a:r>
          </a:p>
          <a:p>
            <a:pPr marL="341313" indent="-341313">
              <a:lnSpc>
                <a:spcPct val="100000"/>
              </a:lnSpc>
              <a:spcBef>
                <a:spcPts val="0"/>
              </a:spcBef>
            </a:pPr>
            <a:r>
              <a:rPr lang="en-US" sz="3000" b="1" dirty="0">
                <a:latin typeface="Calibri" panose="020F0502020204030204" pitchFamily="34" charset="0"/>
                <a:cs typeface="Calibri" panose="020F0502020204030204" pitchFamily="34" charset="0"/>
              </a:rPr>
              <a:t>Mental health and substance use</a:t>
            </a:r>
          </a:p>
          <a:p>
            <a:pPr marL="630238" lvl="1" indent="-341313">
              <a:lnSpc>
                <a:spcPct val="100000"/>
              </a:lnSpc>
              <a:spcBef>
                <a:spcPts val="0"/>
              </a:spcBef>
            </a:pPr>
            <a:r>
              <a:rPr lang="en-US" sz="2800" dirty="0">
                <a:latin typeface="Calibri" panose="020F0502020204030204" pitchFamily="34" charset="0"/>
                <a:cs typeface="Calibri" panose="020F0502020204030204" pitchFamily="34" charset="0"/>
              </a:rPr>
              <a:t>Depression, anxiety, suicidality, poor sleep, opioid, marijuana, methamphetamine</a:t>
            </a:r>
          </a:p>
          <a:p>
            <a:pPr marL="341313" indent="-341313">
              <a:lnSpc>
                <a:spcPct val="100000"/>
              </a:lnSpc>
              <a:spcBef>
                <a:spcPts val="0"/>
              </a:spcBef>
            </a:pPr>
            <a:r>
              <a:rPr lang="en-US" sz="3000" b="1" dirty="0">
                <a:latin typeface="Calibri" panose="020F0502020204030204" pitchFamily="34" charset="0"/>
                <a:cs typeface="Calibri" panose="020F0502020204030204" pitchFamily="34" charset="0"/>
              </a:rPr>
              <a:t>Sexual health</a:t>
            </a:r>
          </a:p>
          <a:p>
            <a:pPr marL="630238" lvl="1" indent="-341313">
              <a:lnSpc>
                <a:spcPct val="100000"/>
              </a:lnSpc>
              <a:spcBef>
                <a:spcPts val="0"/>
              </a:spcBef>
            </a:pPr>
            <a:r>
              <a:rPr lang="en-US" sz="2800" dirty="0">
                <a:latin typeface="Calibri" panose="020F0502020204030204" pitchFamily="34" charset="0"/>
                <a:cs typeface="Calibri" panose="020F0502020204030204" pitchFamily="34" charset="0"/>
              </a:rPr>
              <a:t>Chlamydia, gonorrhea, any sexually transmitted infection, exchanging sex for money</a:t>
            </a:r>
          </a:p>
          <a:p>
            <a:pPr marL="630238" lvl="1" indent="-341313">
              <a:lnSpc>
                <a:spcPct val="100000"/>
              </a:lnSpc>
              <a:spcBef>
                <a:spcPts val="0"/>
              </a:spcBef>
            </a:pPr>
            <a:endParaRPr lang="en-US" sz="3000" dirty="0">
              <a:latin typeface="Calibri" panose="020F0502020204030204" pitchFamily="34" charset="0"/>
              <a:cs typeface="Calibri" panose="020F0502020204030204" pitchFamily="34" charset="0"/>
            </a:endParaRPr>
          </a:p>
          <a:p>
            <a:pPr marL="0" indent="0">
              <a:buNone/>
            </a:pPr>
            <a:endParaRPr lang="en-US" sz="30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30206574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850353"/>
            <a:ext cx="11217275" cy="4554255"/>
          </a:xfrm>
        </p:spPr>
        <p:txBody>
          <a:bodyPr/>
          <a:lstStyle/>
          <a:p>
            <a:pPr marL="347663" indent="-347663">
              <a:lnSpc>
                <a:spcPct val="100000"/>
              </a:lnSpc>
              <a:spcBef>
                <a:spcPts val="1000"/>
              </a:spcBef>
            </a:pPr>
            <a:r>
              <a:rPr lang="en-US" sz="3200" dirty="0">
                <a:latin typeface="Calibri" panose="020F0502020204030204" pitchFamily="34" charset="0"/>
              </a:rPr>
              <a:t>National Longitudinal Study of Adolescent to Adult Health              (Add Health)</a:t>
            </a:r>
          </a:p>
          <a:p>
            <a:pPr marL="347663" indent="-347663">
              <a:lnSpc>
                <a:spcPct val="100000"/>
              </a:lnSpc>
              <a:spcBef>
                <a:spcPts val="1000"/>
              </a:spcBef>
            </a:pPr>
            <a:r>
              <a:rPr lang="en-US" sz="3200" dirty="0">
                <a:latin typeface="Calibri" panose="020F0502020204030204" pitchFamily="34" charset="0"/>
              </a:rPr>
              <a:t>Nationally representative sample of U.S.</a:t>
            </a:r>
          </a:p>
          <a:p>
            <a:pPr marL="347663" indent="-347663">
              <a:lnSpc>
                <a:spcPct val="100000"/>
              </a:lnSpc>
              <a:spcBef>
                <a:spcPts val="1000"/>
              </a:spcBef>
            </a:pPr>
            <a:r>
              <a:rPr lang="en-US" sz="3200" dirty="0">
                <a:latin typeface="Calibri" panose="020F0502020204030204" pitchFamily="34" charset="0"/>
              </a:rPr>
              <a:t>Five waves of data collection</a:t>
            </a:r>
          </a:p>
          <a:p>
            <a:pPr lvl="1">
              <a:lnSpc>
                <a:spcPct val="100000"/>
              </a:lnSpc>
              <a:spcBef>
                <a:spcPts val="1000"/>
              </a:spcBef>
            </a:pPr>
            <a:r>
              <a:rPr lang="en-US" sz="3200" dirty="0">
                <a:latin typeface="Calibri" panose="020F0502020204030204" pitchFamily="34" charset="0"/>
              </a:rPr>
              <a:t>Wave IV: 2008, 24-32 years old</a:t>
            </a:r>
          </a:p>
          <a:p>
            <a:pPr marL="341313" indent="-341313">
              <a:lnSpc>
                <a:spcPct val="100000"/>
              </a:lnSpc>
              <a:spcBef>
                <a:spcPts val="1000"/>
              </a:spcBef>
            </a:pPr>
            <a:endParaRPr lang="en-US" sz="3200" dirty="0">
              <a:latin typeface="Calibri" panose="020F0502020204030204" pitchFamily="34" charset="0"/>
            </a:endParaRPr>
          </a:p>
          <a:p>
            <a:pPr marL="0" indent="0">
              <a:lnSpc>
                <a:spcPct val="100000"/>
              </a:lnSpc>
              <a:spcBef>
                <a:spcPts val="1000"/>
              </a:spcBef>
              <a:buNone/>
            </a:pPr>
            <a:endParaRPr lang="en-US" sz="3200" dirty="0">
              <a:latin typeface="Calibri" panose="020F0502020204030204" pitchFamily="34" charset="0"/>
              <a:cs typeface="Calibri"/>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pic>
        <p:nvPicPr>
          <p:cNvPr id="1026" name="Picture 2" descr="Add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328" y="4900599"/>
            <a:ext cx="5131310" cy="10439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Sample and study population</a:t>
            </a:r>
          </a:p>
        </p:txBody>
      </p:sp>
      <p:sp>
        <p:nvSpPr>
          <p:cNvPr id="12" name="Title 1"/>
          <p:cNvSpPr>
            <a:spLocks noGrp="1"/>
          </p:cNvSpPr>
          <p:nvPr>
            <p:ph type="title"/>
          </p:nvPr>
        </p:nvSpPr>
        <p:spPr>
          <a:xfrm>
            <a:off x="487363" y="438913"/>
            <a:ext cx="8089901" cy="620170"/>
          </a:xfrm>
        </p:spPr>
        <p:txBody>
          <a:bodyPr/>
          <a:lstStyle/>
          <a:p>
            <a:r>
              <a:rPr lang="en-US" sz="4000" b="1" dirty="0">
                <a:latin typeface="Calibri"/>
                <a:cs typeface="Calibri"/>
              </a:rPr>
              <a:t>Methods</a:t>
            </a:r>
          </a:p>
        </p:txBody>
      </p:sp>
    </p:spTree>
    <p:extLst>
      <p:ext uri="{BB962C8B-B14F-4D97-AF65-F5344CB8AC3E}">
        <p14:creationId xmlns:p14="http://schemas.microsoft.com/office/powerpoint/2010/main" val="4381984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2" y="1841713"/>
            <a:ext cx="11217275" cy="4554255"/>
          </a:xfrm>
        </p:spPr>
        <p:txBody>
          <a:bodyPr/>
          <a:lstStyle/>
          <a:p>
            <a:pPr marL="341313" indent="-341313">
              <a:lnSpc>
                <a:spcPct val="100000"/>
              </a:lnSpc>
              <a:spcBef>
                <a:spcPts val="1000"/>
              </a:spcBef>
            </a:pPr>
            <a:r>
              <a:rPr lang="en-US" sz="3200" b="1" dirty="0">
                <a:latin typeface="Calibri" panose="020F0502020204030204" pitchFamily="34" charset="0"/>
                <a:cs typeface="Calibri" panose="020F0502020204030204" pitchFamily="34" charset="0"/>
              </a:rPr>
              <a:t>Food insecurity</a:t>
            </a:r>
            <a:endParaRPr lang="en-US" sz="3200" dirty="0">
              <a:latin typeface="Calibri" panose="020F0502020204030204" pitchFamily="34" charset="0"/>
              <a:cs typeface="Calibri" panose="020F0502020204030204" pitchFamily="34" charset="0"/>
            </a:endParaRPr>
          </a:p>
          <a:p>
            <a:pPr marL="630238" lvl="1" indent="-341313">
              <a:lnSpc>
                <a:spcPct val="100000"/>
              </a:lnSpc>
              <a:spcBef>
                <a:spcPts val="1000"/>
              </a:spcBef>
            </a:pPr>
            <a:r>
              <a:rPr lang="en-US" sz="3000" dirty="0">
                <a:latin typeface="Calibri" panose="020F0502020204030204" pitchFamily="34" charset="0"/>
                <a:cs typeface="Calibri" panose="020F0502020204030204" pitchFamily="34" charset="0"/>
              </a:rPr>
              <a:t>First item of U.S. Household Food Security Scale </a:t>
            </a:r>
          </a:p>
          <a:p>
            <a:pPr marL="630238" lvl="1" indent="-341313">
              <a:lnSpc>
                <a:spcPct val="100000"/>
              </a:lnSpc>
              <a:spcBef>
                <a:spcPts val="1000"/>
              </a:spcBef>
            </a:pPr>
            <a:r>
              <a:rPr lang="en-US" sz="3000" dirty="0">
                <a:latin typeface="Calibri" panose="020F0502020204030204" pitchFamily="34" charset="0"/>
                <a:cs typeface="Calibri" panose="020F0502020204030204" pitchFamily="34" charset="0"/>
              </a:rPr>
              <a:t>“In the past 12 months, was there a time when (you were/your household was) worried whether food would run out before you would get money to buy more?”</a:t>
            </a:r>
          </a:p>
          <a:p>
            <a:pPr marL="0" indent="0">
              <a:spcBef>
                <a:spcPts val="1000"/>
              </a:spcBef>
              <a:buNone/>
            </a:pPr>
            <a:endParaRPr lang="en-US" sz="32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
        <p:nvSpPr>
          <p:cNvPr id="8" name="Text Placeholder 3"/>
          <p:cNvSpPr txBox="1">
            <a:spLocks/>
          </p:cNvSpPr>
          <p:nvPr/>
        </p:nvSpPr>
        <p:spPr>
          <a:xfrm>
            <a:off x="488950" y="1054827"/>
            <a:ext cx="11215688" cy="469174"/>
          </a:xfrm>
          <a:prstGeom prst="rect">
            <a:avLst/>
          </a:prstGeom>
          <a:solidFill>
            <a:schemeClr val="accent4">
              <a:lumMod val="40000"/>
              <a:lumOff val="60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44488"/>
            <a:r>
              <a:rPr lang="en-US" sz="3200" i="1" dirty="0">
                <a:latin typeface="Calibri"/>
                <a:cs typeface="Calibri"/>
              </a:rPr>
              <a:t>Predictor</a:t>
            </a:r>
          </a:p>
        </p:txBody>
      </p:sp>
      <p:sp>
        <p:nvSpPr>
          <p:cNvPr id="9" name="Title 1"/>
          <p:cNvSpPr>
            <a:spLocks noGrp="1"/>
          </p:cNvSpPr>
          <p:nvPr>
            <p:ph type="title"/>
          </p:nvPr>
        </p:nvSpPr>
        <p:spPr>
          <a:xfrm>
            <a:off x="487363" y="438913"/>
            <a:ext cx="8089901" cy="620170"/>
          </a:xfrm>
        </p:spPr>
        <p:txBody>
          <a:bodyPr/>
          <a:lstStyle/>
          <a:p>
            <a:r>
              <a:rPr lang="en-US" sz="4000" b="1" dirty="0">
                <a:latin typeface="Calibri"/>
                <a:cs typeface="Calibri"/>
              </a:rPr>
              <a:t>Measures</a:t>
            </a:r>
          </a:p>
        </p:txBody>
      </p:sp>
    </p:spTree>
    <p:extLst>
      <p:ext uri="{BB962C8B-B14F-4D97-AF65-F5344CB8AC3E}">
        <p14:creationId xmlns:p14="http://schemas.microsoft.com/office/powerpoint/2010/main" val="1536844627"/>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1_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UCSF PPT Template</Template>
  <TotalTime>32199</TotalTime>
  <Words>2864</Words>
  <Application>Microsoft Office PowerPoint</Application>
  <PresentationFormat>Widescreen</PresentationFormat>
  <Paragraphs>347</Paragraphs>
  <Slides>27</Slides>
  <Notes>26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Garamond</vt:lpstr>
      <vt:lpstr>Wingdings</vt:lpstr>
      <vt:lpstr>UCSF PPT Template</vt:lpstr>
      <vt:lpstr>UCSF PPT Template-Blue</vt:lpstr>
      <vt:lpstr>UCSF PPT Template-Blue Bar</vt:lpstr>
      <vt:lpstr>1_UCSF PPT Template-Blue Bar</vt:lpstr>
      <vt:lpstr>PowerPoint Presentation</vt:lpstr>
      <vt:lpstr>Adolescents and Young Adults</vt:lpstr>
      <vt:lpstr>PowerPoint Presentation</vt:lpstr>
      <vt:lpstr>Background</vt:lpstr>
      <vt:lpstr>Background</vt:lpstr>
      <vt:lpstr>Background</vt:lpstr>
      <vt:lpstr>Objectives</vt:lpstr>
      <vt:lpstr>Methods</vt:lpstr>
      <vt:lpstr>Measures</vt:lpstr>
      <vt:lpstr>Measures</vt:lpstr>
      <vt:lpstr>Statistical Analysis</vt:lpstr>
      <vt:lpstr>Results</vt:lpstr>
      <vt:lpstr>Food Insecurity Prevalence among young adults</vt:lpstr>
      <vt:lpstr>Selected Health Outcomes by Food Security Status</vt:lpstr>
      <vt:lpstr>Results</vt:lpstr>
      <vt:lpstr>Results</vt:lpstr>
      <vt:lpstr>Results</vt:lpstr>
      <vt:lpstr>Results</vt:lpstr>
      <vt:lpstr>Summary of Findings</vt:lpstr>
      <vt:lpstr>Mechanisms</vt:lpstr>
      <vt:lpstr>Food Insecurity and Chronic Disease</vt:lpstr>
      <vt:lpstr>Chronic Disease and Food Insecurity</vt:lpstr>
      <vt:lpstr>Limitations and Strengths</vt:lpstr>
      <vt:lpstr>Discussion Questions</vt:lpstr>
      <vt:lpstr>Predictors of adolescent food insecurity</vt:lpstr>
      <vt:lpstr>Food insecurity and undernutrition</vt:lpstr>
      <vt:lpstr>Food insecurity and health in adolescents</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Nagata, Jason</cp:lastModifiedBy>
  <cp:revision>586</cp:revision>
  <cp:lastPrinted>2020-01-29T18:48:07Z</cp:lastPrinted>
  <dcterms:created xsi:type="dcterms:W3CDTF">2012-05-07T17:59:34Z</dcterms:created>
  <dcterms:modified xsi:type="dcterms:W3CDTF">2021-01-21T06:49:44Z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