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0" r:id="rId3"/>
    <p:sldId id="271" r:id="rId4"/>
    <p:sldId id="284" r:id="rId5"/>
    <p:sldId id="287" r:id="rId6"/>
    <p:sldId id="268" r:id="rId7"/>
    <p:sldId id="296" r:id="rId8"/>
    <p:sldId id="283" r:id="rId9"/>
    <p:sldId id="280" r:id="rId10"/>
    <p:sldId id="281" r:id="rId11"/>
    <p:sldId id="295" r:id="rId12"/>
    <p:sldId id="304" r:id="rId13"/>
    <p:sldId id="301" r:id="rId14"/>
    <p:sldId id="305" r:id="rId15"/>
    <p:sldId id="291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82250" autoAdjust="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Experienced IPV in prev 12 months</c:v>
                </c:pt>
                <c:pt idx="1">
                  <c:v>Owns land alone</c:v>
                </c:pt>
                <c:pt idx="2">
                  <c:v>Unpaid work</c:v>
                </c:pt>
                <c:pt idx="3">
                  <c:v>Don't make own decisions on healthcare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</c:v>
                </c:pt>
                <c:pt idx="1">
                  <c:v>7.1</c:v>
                </c:pt>
                <c:pt idx="2">
                  <c:v>19.5</c:v>
                </c:pt>
                <c:pt idx="3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5E-4A13-A470-D4BE6FCBCD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Experienced IPV in prev 12 months</c:v>
                </c:pt>
                <c:pt idx="1">
                  <c:v>Owns land alone</c:v>
                </c:pt>
                <c:pt idx="2">
                  <c:v>Unpaid work</c:v>
                </c:pt>
                <c:pt idx="3">
                  <c:v>Don't make own decisions on healthcare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</c:v>
                </c:pt>
                <c:pt idx="1">
                  <c:v>28.3</c:v>
                </c:pt>
                <c:pt idx="2">
                  <c:v>6.8</c:v>
                </c:pt>
                <c:pt idx="3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5E-4A13-A470-D4BE6FCBC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2202016"/>
        <c:axId val="592202672"/>
      </c:barChart>
      <c:catAx>
        <c:axId val="59220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202672"/>
        <c:crosses val="autoZero"/>
        <c:auto val="1"/>
        <c:lblAlgn val="ctr"/>
        <c:lblOffset val="100"/>
        <c:noMultiLvlLbl val="0"/>
      </c:catAx>
      <c:valAx>
        <c:axId val="59220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20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Tobacco use</c:v>
                </c:pt>
                <c:pt idx="1">
                  <c:v>Alcohol consumption</c:v>
                </c:pt>
                <c:pt idx="2">
                  <c:v>2+ partners (15-24 yr olds)</c:v>
                </c:pt>
                <c:pt idx="3">
                  <c:v>Cancer screening (cervical/ prostate)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1.4</c:v>
                </c:pt>
                <c:pt idx="1">
                  <c:v>4.8</c:v>
                </c:pt>
                <c:pt idx="2">
                  <c:v>1.5</c:v>
                </c:pt>
                <c:pt idx="3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8-41EA-8E24-48B74C0850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Tobacco use</c:v>
                </c:pt>
                <c:pt idx="1">
                  <c:v>Alcohol consumption</c:v>
                </c:pt>
                <c:pt idx="2">
                  <c:v>2+ partners (15-24 yr olds)</c:v>
                </c:pt>
                <c:pt idx="3">
                  <c:v>Cancer screening (cervical/ prostate)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18.399999999999999</c:v>
                </c:pt>
                <c:pt idx="1">
                  <c:v>29.4</c:v>
                </c:pt>
                <c:pt idx="2">
                  <c:v>9.6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58-41EA-8E24-48B74C085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94355544"/>
        <c:axId val="594359152"/>
      </c:barChart>
      <c:catAx>
        <c:axId val="594355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59152"/>
        <c:crosses val="autoZero"/>
        <c:auto val="1"/>
        <c:lblAlgn val="ctr"/>
        <c:lblOffset val="100"/>
        <c:noMultiLvlLbl val="0"/>
      </c:catAx>
      <c:valAx>
        <c:axId val="59435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55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Health workforce</c:v>
                </c:pt>
                <c:pt idx="1">
                  <c:v>Medical officers</c:v>
                </c:pt>
                <c:pt idx="2">
                  <c:v>Nurses</c:v>
                </c:pt>
                <c:pt idx="3">
                  <c:v>Unpaid CHVs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59.8</c:v>
                </c:pt>
                <c:pt idx="1">
                  <c:v>29.9</c:v>
                </c:pt>
                <c:pt idx="2">
                  <c:v>73.2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8-41EA-8E24-48B74C0850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Health workforce</c:v>
                </c:pt>
                <c:pt idx="1">
                  <c:v>Medical officers</c:v>
                </c:pt>
                <c:pt idx="2">
                  <c:v>Nurses</c:v>
                </c:pt>
                <c:pt idx="3">
                  <c:v>Unpaid CHVs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42.2</c:v>
                </c:pt>
                <c:pt idx="1">
                  <c:v>70.099999999999994</c:v>
                </c:pt>
                <c:pt idx="2">
                  <c:v>26.8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58-41EA-8E24-48B74C085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355544"/>
        <c:axId val="594359152"/>
      </c:barChart>
      <c:catAx>
        <c:axId val="594355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59152"/>
        <c:crosses val="autoZero"/>
        <c:auto val="1"/>
        <c:lblAlgn val="ctr"/>
        <c:lblOffset val="100"/>
        <c:noMultiLvlLbl val="0"/>
      </c:catAx>
      <c:valAx>
        <c:axId val="59435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55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511D4-EC03-4B05-B2A0-B31C03787747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E5AA12EC-F933-4340-AFCD-279CE33ADA48}">
      <dgm:prSet phldrT="[Text]" custT="1"/>
      <dgm:spPr/>
      <dgm:t>
        <a:bodyPr/>
        <a:lstStyle/>
        <a:p>
          <a:r>
            <a:rPr lang="en-GB" sz="2800" dirty="0"/>
            <a:t>Discrimination in the family</a:t>
          </a:r>
        </a:p>
      </dgm:t>
    </dgm:pt>
    <dgm:pt modelId="{1D9E4AC3-85B2-406E-A5EF-1B3276266632}" type="parTrans" cxnId="{B6B9A616-A14D-4DAD-ABBB-333B9B113B9F}">
      <dgm:prSet/>
      <dgm:spPr/>
      <dgm:t>
        <a:bodyPr/>
        <a:lstStyle/>
        <a:p>
          <a:endParaRPr lang="en-GB"/>
        </a:p>
      </dgm:t>
    </dgm:pt>
    <dgm:pt modelId="{04F31BAA-BD76-4222-8D82-62B4AC6F4A7A}" type="sibTrans" cxnId="{B6B9A616-A14D-4DAD-ABBB-333B9B113B9F}">
      <dgm:prSet/>
      <dgm:spPr/>
      <dgm:t>
        <a:bodyPr/>
        <a:lstStyle/>
        <a:p>
          <a:endParaRPr lang="en-GB"/>
        </a:p>
      </dgm:t>
    </dgm:pt>
    <dgm:pt modelId="{13E401EE-67E4-4A92-8C2E-9F1FD82D01D6}">
      <dgm:prSet phldrT="[Text]"/>
      <dgm:spPr/>
      <dgm:t>
        <a:bodyPr/>
        <a:lstStyle/>
        <a:p>
          <a:r>
            <a:rPr lang="en-GB" dirty="0"/>
            <a:t>Child marriage</a:t>
          </a:r>
        </a:p>
      </dgm:t>
    </dgm:pt>
    <dgm:pt modelId="{548F3944-F839-46BC-B9D1-2BE3A284F234}" type="parTrans" cxnId="{0624BC9B-9CDC-4729-AFD4-DA716224B13B}">
      <dgm:prSet/>
      <dgm:spPr/>
      <dgm:t>
        <a:bodyPr/>
        <a:lstStyle/>
        <a:p>
          <a:endParaRPr lang="en-GB"/>
        </a:p>
      </dgm:t>
    </dgm:pt>
    <dgm:pt modelId="{A40E5EB7-56D6-4F2A-A7CA-97FF047AF7FF}" type="sibTrans" cxnId="{0624BC9B-9CDC-4729-AFD4-DA716224B13B}">
      <dgm:prSet/>
      <dgm:spPr/>
      <dgm:t>
        <a:bodyPr/>
        <a:lstStyle/>
        <a:p>
          <a:endParaRPr lang="en-GB"/>
        </a:p>
      </dgm:t>
    </dgm:pt>
    <dgm:pt modelId="{31EB9514-CB62-4A60-BA4B-F02F1B9B6E11}">
      <dgm:prSet phldrT="[Text]"/>
      <dgm:spPr/>
      <dgm:t>
        <a:bodyPr/>
        <a:lstStyle/>
        <a:p>
          <a:r>
            <a:rPr lang="en-GB" dirty="0"/>
            <a:t>Property Inheritance</a:t>
          </a:r>
        </a:p>
      </dgm:t>
    </dgm:pt>
    <dgm:pt modelId="{31C85CEB-4D70-47D6-A109-F401DF0AA21B}" type="parTrans" cxnId="{2A7B4403-9C5B-4257-A23B-B0804353D19C}">
      <dgm:prSet/>
      <dgm:spPr/>
      <dgm:t>
        <a:bodyPr/>
        <a:lstStyle/>
        <a:p>
          <a:endParaRPr lang="en-GB"/>
        </a:p>
      </dgm:t>
    </dgm:pt>
    <dgm:pt modelId="{5045B2E1-CD58-4F93-B75D-AA33246BAFEA}" type="sibTrans" cxnId="{2A7B4403-9C5B-4257-A23B-B0804353D19C}">
      <dgm:prSet/>
      <dgm:spPr/>
      <dgm:t>
        <a:bodyPr/>
        <a:lstStyle/>
        <a:p>
          <a:endParaRPr lang="en-GB"/>
        </a:p>
      </dgm:t>
    </dgm:pt>
    <dgm:pt modelId="{21312644-ED5E-4851-B79A-AA2687626FFC}">
      <dgm:prSet phldrT="[Text]" custT="1"/>
      <dgm:spPr/>
      <dgm:t>
        <a:bodyPr/>
        <a:lstStyle/>
        <a:p>
          <a:r>
            <a:rPr lang="en-GB" sz="2800" dirty="0"/>
            <a:t>Restricted physical integrity</a:t>
          </a:r>
        </a:p>
      </dgm:t>
    </dgm:pt>
    <dgm:pt modelId="{FBFC6B40-4CEE-4D19-80B9-38F75F749177}" type="parTrans" cxnId="{2B419574-F1F1-4115-9E3E-F3CBD2802794}">
      <dgm:prSet/>
      <dgm:spPr/>
      <dgm:t>
        <a:bodyPr/>
        <a:lstStyle/>
        <a:p>
          <a:endParaRPr lang="en-GB"/>
        </a:p>
      </dgm:t>
    </dgm:pt>
    <dgm:pt modelId="{7CD1EBF4-DFA6-4AB1-BC1E-920A099F9D49}" type="sibTrans" cxnId="{2B419574-F1F1-4115-9E3E-F3CBD2802794}">
      <dgm:prSet/>
      <dgm:spPr/>
      <dgm:t>
        <a:bodyPr/>
        <a:lstStyle/>
        <a:p>
          <a:endParaRPr lang="en-GB"/>
        </a:p>
      </dgm:t>
    </dgm:pt>
    <dgm:pt modelId="{3ABE4291-BA7D-4525-BEB6-0F1C8349C15C}">
      <dgm:prSet phldrT="[Text]"/>
      <dgm:spPr/>
      <dgm:t>
        <a:bodyPr/>
        <a:lstStyle/>
        <a:p>
          <a:r>
            <a:rPr lang="en-GB" dirty="0"/>
            <a:t>Gender-based violence</a:t>
          </a:r>
        </a:p>
      </dgm:t>
    </dgm:pt>
    <dgm:pt modelId="{FD8A4620-36FD-40AA-8EE4-A9B8B8C3BF62}" type="parTrans" cxnId="{FB35DD9D-FCF8-45A5-B26D-9A1D8DF8B895}">
      <dgm:prSet/>
      <dgm:spPr/>
      <dgm:t>
        <a:bodyPr/>
        <a:lstStyle/>
        <a:p>
          <a:endParaRPr lang="en-GB"/>
        </a:p>
      </dgm:t>
    </dgm:pt>
    <dgm:pt modelId="{DEC5E73E-7300-4A05-9CDE-4A1535EB47C2}" type="sibTrans" cxnId="{FB35DD9D-FCF8-45A5-B26D-9A1D8DF8B895}">
      <dgm:prSet/>
      <dgm:spPr/>
      <dgm:t>
        <a:bodyPr/>
        <a:lstStyle/>
        <a:p>
          <a:endParaRPr lang="en-GB"/>
        </a:p>
      </dgm:t>
    </dgm:pt>
    <dgm:pt modelId="{0002EBF0-921C-4706-9A66-B3FAE0E236D3}">
      <dgm:prSet phldrT="[Text]" custT="1"/>
      <dgm:spPr/>
      <dgm:t>
        <a:bodyPr/>
        <a:lstStyle/>
        <a:p>
          <a:r>
            <a:rPr lang="en-GB" sz="2800" dirty="0"/>
            <a:t>Restricted access to productive and financial resources</a:t>
          </a:r>
        </a:p>
      </dgm:t>
    </dgm:pt>
    <dgm:pt modelId="{74C9DA52-52B8-4D47-906B-365DE891044F}" type="parTrans" cxnId="{2052FCCF-9048-434E-BE6E-9A879D47FB96}">
      <dgm:prSet/>
      <dgm:spPr/>
      <dgm:t>
        <a:bodyPr/>
        <a:lstStyle/>
        <a:p>
          <a:endParaRPr lang="en-GB"/>
        </a:p>
      </dgm:t>
    </dgm:pt>
    <dgm:pt modelId="{3304B7D5-667B-4F60-92BE-8E966723F824}" type="sibTrans" cxnId="{2052FCCF-9048-434E-BE6E-9A879D47FB96}">
      <dgm:prSet/>
      <dgm:spPr/>
      <dgm:t>
        <a:bodyPr/>
        <a:lstStyle/>
        <a:p>
          <a:endParaRPr lang="en-GB"/>
        </a:p>
      </dgm:t>
    </dgm:pt>
    <dgm:pt modelId="{1EB6FF0D-376C-420C-B9C8-642E6199AD25}">
      <dgm:prSet phldrT="[Text]"/>
      <dgm:spPr/>
      <dgm:t>
        <a:bodyPr/>
        <a:lstStyle/>
        <a:p>
          <a:r>
            <a:rPr lang="en-GB" dirty="0"/>
            <a:t>Political voice</a:t>
          </a:r>
        </a:p>
      </dgm:t>
    </dgm:pt>
    <dgm:pt modelId="{8833D433-1647-45FE-8D07-2F827B5C69CE}" type="parTrans" cxnId="{25B3F720-46B0-4449-A8A5-2203BCE2C85D}">
      <dgm:prSet/>
      <dgm:spPr/>
      <dgm:t>
        <a:bodyPr/>
        <a:lstStyle/>
        <a:p>
          <a:endParaRPr lang="en-GB"/>
        </a:p>
      </dgm:t>
    </dgm:pt>
    <dgm:pt modelId="{29E2DC63-2645-4178-BD04-74197D16E6D0}" type="sibTrans" cxnId="{25B3F720-46B0-4449-A8A5-2203BCE2C85D}">
      <dgm:prSet/>
      <dgm:spPr/>
      <dgm:t>
        <a:bodyPr/>
        <a:lstStyle/>
        <a:p>
          <a:endParaRPr lang="en-GB"/>
        </a:p>
      </dgm:t>
    </dgm:pt>
    <dgm:pt modelId="{B4A3F00F-9409-4F99-BEE4-48E98CD0B671}">
      <dgm:prSet phldrT="[Text]" custT="1"/>
      <dgm:spPr/>
      <dgm:t>
        <a:bodyPr/>
        <a:lstStyle/>
        <a:p>
          <a:r>
            <a:rPr lang="en-GB" sz="2800" dirty="0"/>
            <a:t>Restricted civil liberties</a:t>
          </a:r>
        </a:p>
      </dgm:t>
    </dgm:pt>
    <dgm:pt modelId="{13CB5287-93C0-4BD3-A1C5-103FB7440E3F}" type="parTrans" cxnId="{C43CF593-B230-45E3-AD4F-20E2316F237F}">
      <dgm:prSet/>
      <dgm:spPr/>
      <dgm:t>
        <a:bodyPr/>
        <a:lstStyle/>
        <a:p>
          <a:endParaRPr lang="en-GB"/>
        </a:p>
      </dgm:t>
    </dgm:pt>
    <dgm:pt modelId="{500A4ADF-DAF9-4988-9D93-992248ABCEB9}" type="sibTrans" cxnId="{C43CF593-B230-45E3-AD4F-20E2316F237F}">
      <dgm:prSet/>
      <dgm:spPr/>
      <dgm:t>
        <a:bodyPr/>
        <a:lstStyle/>
        <a:p>
          <a:endParaRPr lang="en-GB"/>
        </a:p>
      </dgm:t>
    </dgm:pt>
    <dgm:pt modelId="{8C7AA2B8-79F4-4883-B81D-0703BA75EF2D}">
      <dgm:prSet phldrT="[Text]"/>
      <dgm:spPr/>
      <dgm:t>
        <a:bodyPr/>
        <a:lstStyle/>
        <a:p>
          <a:r>
            <a:rPr lang="en-GB" dirty="0"/>
            <a:t>Household responsibility</a:t>
          </a:r>
        </a:p>
      </dgm:t>
    </dgm:pt>
    <dgm:pt modelId="{81DCC258-8D90-4FBE-B960-9633A37D303C}" type="parTrans" cxnId="{3F934A36-2133-45D8-A168-1923706870B0}">
      <dgm:prSet/>
      <dgm:spPr/>
      <dgm:t>
        <a:bodyPr/>
        <a:lstStyle/>
        <a:p>
          <a:endParaRPr lang="en-GB"/>
        </a:p>
      </dgm:t>
    </dgm:pt>
    <dgm:pt modelId="{83B7576C-DE6A-4A82-B674-CA7262E3395B}" type="sibTrans" cxnId="{3F934A36-2133-45D8-A168-1923706870B0}">
      <dgm:prSet/>
      <dgm:spPr/>
      <dgm:t>
        <a:bodyPr/>
        <a:lstStyle/>
        <a:p>
          <a:endParaRPr lang="en-GB"/>
        </a:p>
      </dgm:t>
    </dgm:pt>
    <dgm:pt modelId="{25007F02-153F-4D14-8D2B-43A9DD2E9B96}">
      <dgm:prSet phldrT="[Text]"/>
      <dgm:spPr/>
      <dgm:t>
        <a:bodyPr/>
        <a:lstStyle/>
        <a:p>
          <a:r>
            <a:rPr lang="en-GB" dirty="0"/>
            <a:t>Female genital cutting</a:t>
          </a:r>
        </a:p>
      </dgm:t>
    </dgm:pt>
    <dgm:pt modelId="{3BF89F04-E557-4B3D-B64A-67554A50F60B}" type="parTrans" cxnId="{8F2A0D86-A906-427D-949C-3991449E708C}">
      <dgm:prSet/>
      <dgm:spPr/>
      <dgm:t>
        <a:bodyPr/>
        <a:lstStyle/>
        <a:p>
          <a:endParaRPr lang="en-GB"/>
        </a:p>
      </dgm:t>
    </dgm:pt>
    <dgm:pt modelId="{556AE26F-F38A-4082-A58D-49E990CDC4B6}" type="sibTrans" cxnId="{8F2A0D86-A906-427D-949C-3991449E708C}">
      <dgm:prSet/>
      <dgm:spPr/>
      <dgm:t>
        <a:bodyPr/>
        <a:lstStyle/>
        <a:p>
          <a:endParaRPr lang="en-GB"/>
        </a:p>
      </dgm:t>
    </dgm:pt>
    <dgm:pt modelId="{2FF0E748-5923-4CF8-A474-6764673F1A4A}">
      <dgm:prSet phldrT="[Text]"/>
      <dgm:spPr/>
      <dgm:t>
        <a:bodyPr/>
        <a:lstStyle/>
        <a:p>
          <a:r>
            <a:rPr lang="en-GB" dirty="0"/>
            <a:t>Reproductive autonomy</a:t>
          </a:r>
        </a:p>
      </dgm:t>
    </dgm:pt>
    <dgm:pt modelId="{07367247-3A38-4434-99F2-7108DD007DFC}" type="parTrans" cxnId="{5500380C-8607-4027-B56A-9669010D9A03}">
      <dgm:prSet/>
      <dgm:spPr/>
      <dgm:t>
        <a:bodyPr/>
        <a:lstStyle/>
        <a:p>
          <a:endParaRPr lang="en-GB"/>
        </a:p>
      </dgm:t>
    </dgm:pt>
    <dgm:pt modelId="{3FE4ACA0-42E0-4957-A832-0C3C984CB10C}" type="sibTrans" cxnId="{5500380C-8607-4027-B56A-9669010D9A03}">
      <dgm:prSet/>
      <dgm:spPr/>
      <dgm:t>
        <a:bodyPr/>
        <a:lstStyle/>
        <a:p>
          <a:endParaRPr lang="en-GB"/>
        </a:p>
      </dgm:t>
    </dgm:pt>
    <dgm:pt modelId="{A77A2B2F-65F5-4120-B0C5-43A21DC2D898}">
      <dgm:prSet phldrT="[Text]"/>
      <dgm:spPr/>
      <dgm:t>
        <a:bodyPr/>
        <a:lstStyle/>
        <a:p>
          <a:r>
            <a:rPr lang="en-GB" dirty="0"/>
            <a:t>Secure access to land and non-land assets</a:t>
          </a:r>
        </a:p>
      </dgm:t>
    </dgm:pt>
    <dgm:pt modelId="{A3F60156-1A36-4425-A89D-72675145D7B4}" type="parTrans" cxnId="{20AC6A81-A03D-47C4-AB97-3455988E14CF}">
      <dgm:prSet/>
      <dgm:spPr/>
      <dgm:t>
        <a:bodyPr/>
        <a:lstStyle/>
        <a:p>
          <a:endParaRPr lang="en-GB"/>
        </a:p>
      </dgm:t>
    </dgm:pt>
    <dgm:pt modelId="{82E49B46-801A-4A98-9E41-B92CAFAB71A4}" type="sibTrans" cxnId="{20AC6A81-A03D-47C4-AB97-3455988E14CF}">
      <dgm:prSet/>
      <dgm:spPr/>
      <dgm:t>
        <a:bodyPr/>
        <a:lstStyle/>
        <a:p>
          <a:endParaRPr lang="en-GB"/>
        </a:p>
      </dgm:t>
    </dgm:pt>
    <dgm:pt modelId="{8E7C3605-C9D5-446B-992A-453BBA66279B}">
      <dgm:prSet phldrT="[Text]"/>
      <dgm:spPr/>
      <dgm:t>
        <a:bodyPr/>
        <a:lstStyle/>
        <a:p>
          <a:r>
            <a:rPr lang="en-GB" dirty="0"/>
            <a:t>Access to formal financial services</a:t>
          </a:r>
        </a:p>
      </dgm:t>
    </dgm:pt>
    <dgm:pt modelId="{43AF43C8-3C66-4711-ADE3-306F3D57DABE}" type="parTrans" cxnId="{8D93EE15-99E4-4172-B655-643CCF8AD8D0}">
      <dgm:prSet/>
      <dgm:spPr/>
      <dgm:t>
        <a:bodyPr/>
        <a:lstStyle/>
        <a:p>
          <a:endParaRPr lang="en-GB"/>
        </a:p>
      </dgm:t>
    </dgm:pt>
    <dgm:pt modelId="{A929D41C-7A72-467B-A4E7-0FD7123B7F53}" type="sibTrans" cxnId="{8D93EE15-99E4-4172-B655-643CCF8AD8D0}">
      <dgm:prSet/>
      <dgm:spPr/>
      <dgm:t>
        <a:bodyPr/>
        <a:lstStyle/>
        <a:p>
          <a:endParaRPr lang="en-GB"/>
        </a:p>
      </dgm:t>
    </dgm:pt>
    <dgm:pt modelId="{76985896-8E32-41C9-8255-70428626EC21}">
      <dgm:prSet phldrT="[Text]"/>
      <dgm:spPr/>
      <dgm:t>
        <a:bodyPr/>
        <a:lstStyle/>
        <a:p>
          <a:r>
            <a:rPr lang="en-GB" dirty="0"/>
            <a:t>Citizenship rights</a:t>
          </a:r>
        </a:p>
      </dgm:t>
    </dgm:pt>
    <dgm:pt modelId="{9987AC1D-12CA-4E4B-93AA-E34D83B56EDE}" type="parTrans" cxnId="{279491DD-0482-408A-870B-0C85B1CA8F38}">
      <dgm:prSet/>
      <dgm:spPr/>
      <dgm:t>
        <a:bodyPr/>
        <a:lstStyle/>
        <a:p>
          <a:endParaRPr lang="en-GB"/>
        </a:p>
      </dgm:t>
    </dgm:pt>
    <dgm:pt modelId="{3F089F79-7857-4440-AB0C-FE51BA305035}" type="sibTrans" cxnId="{279491DD-0482-408A-870B-0C85B1CA8F38}">
      <dgm:prSet/>
      <dgm:spPr/>
      <dgm:t>
        <a:bodyPr/>
        <a:lstStyle/>
        <a:p>
          <a:endParaRPr lang="en-GB"/>
        </a:p>
      </dgm:t>
    </dgm:pt>
    <dgm:pt modelId="{7943808B-E02E-44DF-964E-C78B04AD64BA}">
      <dgm:prSet phldrT="[Text]"/>
      <dgm:spPr/>
      <dgm:t>
        <a:bodyPr/>
        <a:lstStyle/>
        <a:p>
          <a:r>
            <a:rPr lang="en-GB" dirty="0"/>
            <a:t>Child preference</a:t>
          </a:r>
        </a:p>
      </dgm:t>
    </dgm:pt>
    <dgm:pt modelId="{4FC26FCD-18B0-48F6-BA83-BF9968CC6C97}" type="parTrans" cxnId="{99EF0A00-A8EE-404C-9239-39251A723E32}">
      <dgm:prSet/>
      <dgm:spPr/>
      <dgm:t>
        <a:bodyPr/>
        <a:lstStyle/>
        <a:p>
          <a:endParaRPr lang="en-GB"/>
        </a:p>
      </dgm:t>
    </dgm:pt>
    <dgm:pt modelId="{6EE2FE31-C775-4761-97F7-2C378B96A37E}" type="sibTrans" cxnId="{99EF0A00-A8EE-404C-9239-39251A723E32}">
      <dgm:prSet/>
      <dgm:spPr/>
      <dgm:t>
        <a:bodyPr/>
        <a:lstStyle/>
        <a:p>
          <a:endParaRPr lang="en-GB"/>
        </a:p>
      </dgm:t>
    </dgm:pt>
    <dgm:pt modelId="{C95438A8-FEA6-424F-A6CB-AA9C8F8C2175}">
      <dgm:prSet phldrT="[Text]"/>
      <dgm:spPr/>
      <dgm:t>
        <a:bodyPr/>
        <a:lstStyle/>
        <a:p>
          <a:r>
            <a:rPr lang="en-GB" dirty="0"/>
            <a:t>Workplace rights</a:t>
          </a:r>
        </a:p>
      </dgm:t>
    </dgm:pt>
    <dgm:pt modelId="{53F88AF7-A270-4D17-914A-A962C07E56E8}" type="parTrans" cxnId="{E31E49B7-2007-4115-ADDE-55F6BC5231CF}">
      <dgm:prSet/>
      <dgm:spPr/>
      <dgm:t>
        <a:bodyPr/>
        <a:lstStyle/>
        <a:p>
          <a:endParaRPr lang="en-GB"/>
        </a:p>
      </dgm:t>
    </dgm:pt>
    <dgm:pt modelId="{ABA84A57-0F97-43B9-9619-93A52A2CC32F}" type="sibTrans" cxnId="{E31E49B7-2007-4115-ADDE-55F6BC5231CF}">
      <dgm:prSet/>
      <dgm:spPr/>
      <dgm:t>
        <a:bodyPr/>
        <a:lstStyle/>
        <a:p>
          <a:endParaRPr lang="en-GB"/>
        </a:p>
      </dgm:t>
    </dgm:pt>
    <dgm:pt modelId="{14C49DE4-4F33-4FE7-A230-0E525EF8A25C}">
      <dgm:prSet phldrT="[Text]"/>
      <dgm:spPr/>
      <dgm:t>
        <a:bodyPr/>
        <a:lstStyle/>
        <a:p>
          <a:r>
            <a:rPr lang="en-GB" dirty="0"/>
            <a:t>Access to justice</a:t>
          </a:r>
        </a:p>
      </dgm:t>
    </dgm:pt>
    <dgm:pt modelId="{40A09AEA-8AB7-4C5D-876E-9B9A0DDE9357}" type="parTrans" cxnId="{EAF1381F-014B-4BAE-A62F-D5D50A05AA25}">
      <dgm:prSet/>
      <dgm:spPr/>
      <dgm:t>
        <a:bodyPr/>
        <a:lstStyle/>
        <a:p>
          <a:endParaRPr lang="en-GB"/>
        </a:p>
      </dgm:t>
    </dgm:pt>
    <dgm:pt modelId="{031A5425-B9E1-4313-B84A-5218B226FE12}" type="sibTrans" cxnId="{EAF1381F-014B-4BAE-A62F-D5D50A05AA25}">
      <dgm:prSet/>
      <dgm:spPr/>
      <dgm:t>
        <a:bodyPr/>
        <a:lstStyle/>
        <a:p>
          <a:endParaRPr lang="en-GB"/>
        </a:p>
      </dgm:t>
    </dgm:pt>
    <dgm:pt modelId="{A54AA875-9ED5-4101-A515-5D7D22A1A0AC}">
      <dgm:prSet phldrT="[Text]"/>
      <dgm:spPr/>
      <dgm:t>
        <a:bodyPr/>
        <a:lstStyle/>
        <a:p>
          <a:r>
            <a:rPr lang="en-GB" dirty="0"/>
            <a:t>Freedom of movement</a:t>
          </a:r>
        </a:p>
      </dgm:t>
    </dgm:pt>
    <dgm:pt modelId="{F3951E21-B272-4134-9896-EDA0A3E4CDA6}" type="parTrans" cxnId="{04110323-0FE9-492A-B013-12C443CFD71B}">
      <dgm:prSet/>
      <dgm:spPr/>
      <dgm:t>
        <a:bodyPr/>
        <a:lstStyle/>
        <a:p>
          <a:endParaRPr lang="en-GB"/>
        </a:p>
      </dgm:t>
    </dgm:pt>
    <dgm:pt modelId="{7F50C771-60BE-4278-8F28-B39E8B8AB683}" type="sibTrans" cxnId="{04110323-0FE9-492A-B013-12C443CFD71B}">
      <dgm:prSet/>
      <dgm:spPr/>
      <dgm:t>
        <a:bodyPr/>
        <a:lstStyle/>
        <a:p>
          <a:endParaRPr lang="en-GB"/>
        </a:p>
      </dgm:t>
    </dgm:pt>
    <dgm:pt modelId="{5EC7F1E2-040E-4859-A02F-E390DC2D15E7}">
      <dgm:prSet phldrT="[Text]"/>
      <dgm:spPr/>
      <dgm:t>
        <a:bodyPr/>
        <a:lstStyle/>
        <a:p>
          <a:endParaRPr lang="en-GB" dirty="0"/>
        </a:p>
      </dgm:t>
    </dgm:pt>
    <dgm:pt modelId="{8565E0DD-2A78-40BF-93B7-92904586237E}" type="sibTrans" cxnId="{AD3C4C5B-D311-49F9-A26C-4A93CED28799}">
      <dgm:prSet/>
      <dgm:spPr/>
      <dgm:t>
        <a:bodyPr/>
        <a:lstStyle/>
        <a:p>
          <a:endParaRPr lang="en-GB"/>
        </a:p>
      </dgm:t>
    </dgm:pt>
    <dgm:pt modelId="{4F4D0280-A854-41B7-9F98-00A1C03C59EA}" type="parTrans" cxnId="{AD3C4C5B-D311-49F9-A26C-4A93CED28799}">
      <dgm:prSet/>
      <dgm:spPr/>
      <dgm:t>
        <a:bodyPr/>
        <a:lstStyle/>
        <a:p>
          <a:endParaRPr lang="en-GB"/>
        </a:p>
      </dgm:t>
    </dgm:pt>
    <dgm:pt modelId="{81AD1CCD-00CE-4B35-B273-7E285352938F}" type="pres">
      <dgm:prSet presAssocID="{0DE511D4-EC03-4B05-B2A0-B31C03787747}" presName="Name0" presStyleCnt="0">
        <dgm:presLayoutVars>
          <dgm:dir/>
          <dgm:animLvl val="lvl"/>
          <dgm:resizeHandles val="exact"/>
        </dgm:presLayoutVars>
      </dgm:prSet>
      <dgm:spPr/>
    </dgm:pt>
    <dgm:pt modelId="{8F26692B-4E07-4075-B3F0-95D07CE7C301}" type="pres">
      <dgm:prSet presAssocID="{E5AA12EC-F933-4340-AFCD-279CE33ADA48}" presName="composite" presStyleCnt="0"/>
      <dgm:spPr/>
    </dgm:pt>
    <dgm:pt modelId="{DF47477B-6421-4177-A6CC-5E0076682461}" type="pres">
      <dgm:prSet presAssocID="{E5AA12EC-F933-4340-AFCD-279CE33ADA48}" presName="parTx" presStyleLbl="alignNode1" presStyleIdx="0" presStyleCnt="4" custScaleX="118063" custScaleY="194427" custLinFactNeighborY="-54786">
        <dgm:presLayoutVars>
          <dgm:chMax val="0"/>
          <dgm:chPref val="0"/>
          <dgm:bulletEnabled val="1"/>
        </dgm:presLayoutVars>
      </dgm:prSet>
      <dgm:spPr/>
    </dgm:pt>
    <dgm:pt modelId="{C244B0EB-4AE2-4C30-BFA7-CAE0E6BB98EC}" type="pres">
      <dgm:prSet presAssocID="{E5AA12EC-F933-4340-AFCD-279CE33ADA48}" presName="desTx" presStyleLbl="alignAccFollowNode1" presStyleIdx="0" presStyleCnt="4" custScaleY="97573" custLinFactNeighborX="-166" custLinFactNeighborY="1171">
        <dgm:presLayoutVars>
          <dgm:bulletEnabled val="1"/>
        </dgm:presLayoutVars>
      </dgm:prSet>
      <dgm:spPr/>
    </dgm:pt>
    <dgm:pt modelId="{FEA46A4C-3CD7-4C5A-8D2B-70A8FC1541DE}" type="pres">
      <dgm:prSet presAssocID="{04F31BAA-BD76-4222-8D82-62B4AC6F4A7A}" presName="space" presStyleCnt="0"/>
      <dgm:spPr/>
    </dgm:pt>
    <dgm:pt modelId="{8F067147-915B-4119-B37C-F9C86CE71E51}" type="pres">
      <dgm:prSet presAssocID="{21312644-ED5E-4851-B79A-AA2687626FFC}" presName="composite" presStyleCnt="0"/>
      <dgm:spPr/>
    </dgm:pt>
    <dgm:pt modelId="{FFCB6364-29FB-441E-A0F1-0A7875192A79}" type="pres">
      <dgm:prSet presAssocID="{21312644-ED5E-4851-B79A-AA2687626FFC}" presName="parTx" presStyleLbl="alignNode1" presStyleIdx="1" presStyleCnt="4" custScaleX="118063" custScaleY="194427" custLinFactNeighborY="-54786">
        <dgm:presLayoutVars>
          <dgm:chMax val="0"/>
          <dgm:chPref val="0"/>
          <dgm:bulletEnabled val="1"/>
        </dgm:presLayoutVars>
      </dgm:prSet>
      <dgm:spPr/>
    </dgm:pt>
    <dgm:pt modelId="{2A338794-CC41-4A7E-A039-8B31FFF159A1}" type="pres">
      <dgm:prSet presAssocID="{21312644-ED5E-4851-B79A-AA2687626FFC}" presName="desTx" presStyleLbl="alignAccFollowNode1" presStyleIdx="1" presStyleCnt="4" custScaleY="97573" custLinFactNeighborX="-166" custLinFactNeighborY="823">
        <dgm:presLayoutVars>
          <dgm:bulletEnabled val="1"/>
        </dgm:presLayoutVars>
      </dgm:prSet>
      <dgm:spPr/>
    </dgm:pt>
    <dgm:pt modelId="{DE4A45DC-86BD-4435-9E9B-17A7996FDE26}" type="pres">
      <dgm:prSet presAssocID="{7CD1EBF4-DFA6-4AB1-BC1E-920A099F9D49}" presName="space" presStyleCnt="0"/>
      <dgm:spPr/>
    </dgm:pt>
    <dgm:pt modelId="{B28D77AA-7001-428E-9860-E7231BD256FE}" type="pres">
      <dgm:prSet presAssocID="{0002EBF0-921C-4706-9A66-B3FAE0E236D3}" presName="composite" presStyleCnt="0"/>
      <dgm:spPr/>
    </dgm:pt>
    <dgm:pt modelId="{C01D0912-3D7E-44B9-A0EF-883BB9C7DF0E}" type="pres">
      <dgm:prSet presAssocID="{0002EBF0-921C-4706-9A66-B3FAE0E236D3}" presName="parTx" presStyleLbl="alignNode1" presStyleIdx="2" presStyleCnt="4" custScaleX="156280" custScaleY="194427" custLinFactNeighborY="-54786">
        <dgm:presLayoutVars>
          <dgm:chMax val="0"/>
          <dgm:chPref val="0"/>
          <dgm:bulletEnabled val="1"/>
        </dgm:presLayoutVars>
      </dgm:prSet>
      <dgm:spPr/>
    </dgm:pt>
    <dgm:pt modelId="{2613696E-D445-47D8-BF0E-A1E10E368D04}" type="pres">
      <dgm:prSet presAssocID="{0002EBF0-921C-4706-9A66-B3FAE0E236D3}" presName="desTx" presStyleLbl="alignAccFollowNode1" presStyleIdx="2" presStyleCnt="4" custScaleY="97573" custLinFactNeighborX="-166" custLinFactNeighborY="242">
        <dgm:presLayoutVars>
          <dgm:bulletEnabled val="1"/>
        </dgm:presLayoutVars>
      </dgm:prSet>
      <dgm:spPr/>
    </dgm:pt>
    <dgm:pt modelId="{6EB94DE7-A891-479A-8ED3-1F1C59D5DB4A}" type="pres">
      <dgm:prSet presAssocID="{3304B7D5-667B-4F60-92BE-8E966723F824}" presName="space" presStyleCnt="0"/>
      <dgm:spPr/>
    </dgm:pt>
    <dgm:pt modelId="{A4AFC865-A5B9-431F-9931-70FA344A9FB9}" type="pres">
      <dgm:prSet presAssocID="{B4A3F00F-9409-4F99-BEE4-48E98CD0B671}" presName="composite" presStyleCnt="0"/>
      <dgm:spPr/>
    </dgm:pt>
    <dgm:pt modelId="{30F9D111-3F13-4A65-9FDA-7ECBAEC978C1}" type="pres">
      <dgm:prSet presAssocID="{B4A3F00F-9409-4F99-BEE4-48E98CD0B671}" presName="parTx" presStyleLbl="alignNode1" presStyleIdx="3" presStyleCnt="4" custScaleX="118063" custScaleY="194427" custLinFactNeighborY="-54786">
        <dgm:presLayoutVars>
          <dgm:chMax val="0"/>
          <dgm:chPref val="0"/>
          <dgm:bulletEnabled val="1"/>
        </dgm:presLayoutVars>
      </dgm:prSet>
      <dgm:spPr/>
    </dgm:pt>
    <dgm:pt modelId="{1D75300E-15CA-4FC8-9307-55D19733AA3F}" type="pres">
      <dgm:prSet presAssocID="{B4A3F00F-9409-4F99-BEE4-48E98CD0B671}" presName="desTx" presStyleLbl="alignAccFollowNode1" presStyleIdx="3" presStyleCnt="4" custScaleY="97573">
        <dgm:presLayoutVars>
          <dgm:bulletEnabled val="1"/>
        </dgm:presLayoutVars>
      </dgm:prSet>
      <dgm:spPr/>
    </dgm:pt>
  </dgm:ptLst>
  <dgm:cxnLst>
    <dgm:cxn modelId="{99EF0A00-A8EE-404C-9239-39251A723E32}" srcId="{E5AA12EC-F933-4340-AFCD-279CE33ADA48}" destId="{7943808B-E02E-44DF-964E-C78B04AD64BA}" srcOrd="2" destOrd="0" parTransId="{4FC26FCD-18B0-48F6-BA83-BF9968CC6C97}" sibTransId="{6EE2FE31-C775-4761-97F7-2C378B96A37E}"/>
    <dgm:cxn modelId="{82079701-65BE-4C8D-867D-B7B268B242A1}" type="presOf" srcId="{21312644-ED5E-4851-B79A-AA2687626FFC}" destId="{FFCB6364-29FB-441E-A0F1-0A7875192A79}" srcOrd="0" destOrd="0" presId="urn:microsoft.com/office/officeart/2005/8/layout/hList1"/>
    <dgm:cxn modelId="{2A7B4403-9C5B-4257-A23B-B0804353D19C}" srcId="{E5AA12EC-F933-4340-AFCD-279CE33ADA48}" destId="{31EB9514-CB62-4A60-BA4B-F02F1B9B6E11}" srcOrd="3" destOrd="0" parTransId="{31C85CEB-4D70-47D6-A109-F401DF0AA21B}" sibTransId="{5045B2E1-CD58-4F93-B75D-AA33246BAFEA}"/>
    <dgm:cxn modelId="{5500380C-8607-4027-B56A-9669010D9A03}" srcId="{21312644-ED5E-4851-B79A-AA2687626FFC}" destId="{2FF0E748-5923-4CF8-A474-6764673F1A4A}" srcOrd="2" destOrd="0" parTransId="{07367247-3A38-4434-99F2-7108DD007DFC}" sibTransId="{3FE4ACA0-42E0-4957-A832-0C3C984CB10C}"/>
    <dgm:cxn modelId="{8D93EE15-99E4-4172-B655-643CCF8AD8D0}" srcId="{0002EBF0-921C-4706-9A66-B3FAE0E236D3}" destId="{8E7C3605-C9D5-446B-992A-453BBA66279B}" srcOrd="1" destOrd="0" parTransId="{43AF43C8-3C66-4711-ADE3-306F3D57DABE}" sibTransId="{A929D41C-7A72-467B-A4E7-0FD7123B7F53}"/>
    <dgm:cxn modelId="{B6B9A616-A14D-4DAD-ABBB-333B9B113B9F}" srcId="{0DE511D4-EC03-4B05-B2A0-B31C03787747}" destId="{E5AA12EC-F933-4340-AFCD-279CE33ADA48}" srcOrd="0" destOrd="0" parTransId="{1D9E4AC3-85B2-406E-A5EF-1B3276266632}" sibTransId="{04F31BAA-BD76-4222-8D82-62B4AC6F4A7A}"/>
    <dgm:cxn modelId="{EAF1381F-014B-4BAE-A62F-D5D50A05AA25}" srcId="{B4A3F00F-9409-4F99-BEE4-48E98CD0B671}" destId="{14C49DE4-4F33-4FE7-A230-0E525EF8A25C}" srcOrd="2" destOrd="0" parTransId="{40A09AEA-8AB7-4C5D-876E-9B9A0DDE9357}" sibTransId="{031A5425-B9E1-4313-B84A-5218B226FE12}"/>
    <dgm:cxn modelId="{FDE56A1F-EA16-4403-866D-ACC9AC651B58}" type="presOf" srcId="{0DE511D4-EC03-4B05-B2A0-B31C03787747}" destId="{81AD1CCD-00CE-4B35-B273-7E285352938F}" srcOrd="0" destOrd="0" presId="urn:microsoft.com/office/officeart/2005/8/layout/hList1"/>
    <dgm:cxn modelId="{25B3F720-46B0-4449-A8A5-2203BCE2C85D}" srcId="{B4A3F00F-9409-4F99-BEE4-48E98CD0B671}" destId="{1EB6FF0D-376C-420C-B9C8-642E6199AD25}" srcOrd="0" destOrd="0" parTransId="{8833D433-1647-45FE-8D07-2F827B5C69CE}" sibTransId="{29E2DC63-2645-4178-BD04-74197D16E6D0}"/>
    <dgm:cxn modelId="{04110323-0FE9-492A-B013-12C443CFD71B}" srcId="{B4A3F00F-9409-4F99-BEE4-48E98CD0B671}" destId="{A54AA875-9ED5-4101-A515-5D7D22A1A0AC}" srcOrd="3" destOrd="0" parTransId="{F3951E21-B272-4134-9896-EDA0A3E4CDA6}" sibTransId="{7F50C771-60BE-4278-8F28-B39E8B8AB683}"/>
    <dgm:cxn modelId="{13EBEE31-C75D-4F67-871E-912B6AB10FB3}" type="presOf" srcId="{13E401EE-67E4-4A92-8C2E-9F1FD82D01D6}" destId="{C244B0EB-4AE2-4C30-BFA7-CAE0E6BB98EC}" srcOrd="0" destOrd="0" presId="urn:microsoft.com/office/officeart/2005/8/layout/hList1"/>
    <dgm:cxn modelId="{E7858032-AC4B-4F11-9BE1-1D15E4209A08}" type="presOf" srcId="{A77A2B2F-65F5-4120-B0C5-43A21DC2D898}" destId="{2613696E-D445-47D8-BF0E-A1E10E368D04}" srcOrd="0" destOrd="0" presId="urn:microsoft.com/office/officeart/2005/8/layout/hList1"/>
    <dgm:cxn modelId="{3F934A36-2133-45D8-A168-1923706870B0}" srcId="{E5AA12EC-F933-4340-AFCD-279CE33ADA48}" destId="{8C7AA2B8-79F4-4883-B81D-0703BA75EF2D}" srcOrd="1" destOrd="0" parTransId="{81DCC258-8D90-4FBE-B960-9633A37D303C}" sibTransId="{83B7576C-DE6A-4A82-B674-CA7262E3395B}"/>
    <dgm:cxn modelId="{AD3C4C5B-D311-49F9-A26C-4A93CED28799}" srcId="{E5AA12EC-F933-4340-AFCD-279CE33ADA48}" destId="{5EC7F1E2-040E-4859-A02F-E390DC2D15E7}" srcOrd="4" destOrd="0" parTransId="{4F4D0280-A854-41B7-9F98-00A1C03C59EA}" sibTransId="{8565E0DD-2A78-40BF-93B7-92904586237E}"/>
    <dgm:cxn modelId="{D3740C41-6EFE-466C-AFE7-68AF2434DB1E}" type="presOf" srcId="{3ABE4291-BA7D-4525-BEB6-0F1C8349C15C}" destId="{2A338794-CC41-4A7E-A039-8B31FFF159A1}" srcOrd="0" destOrd="0" presId="urn:microsoft.com/office/officeart/2005/8/layout/hList1"/>
    <dgm:cxn modelId="{AAE8C36F-21D2-4B47-87BD-52C6CC2F6E16}" type="presOf" srcId="{C95438A8-FEA6-424F-A6CB-AA9C8F8C2175}" destId="{2613696E-D445-47D8-BF0E-A1E10E368D04}" srcOrd="0" destOrd="2" presId="urn:microsoft.com/office/officeart/2005/8/layout/hList1"/>
    <dgm:cxn modelId="{2B419574-F1F1-4115-9E3E-F3CBD2802794}" srcId="{0DE511D4-EC03-4B05-B2A0-B31C03787747}" destId="{21312644-ED5E-4851-B79A-AA2687626FFC}" srcOrd="1" destOrd="0" parTransId="{FBFC6B40-4CEE-4D19-80B9-38F75F749177}" sibTransId="{7CD1EBF4-DFA6-4AB1-BC1E-920A099F9D49}"/>
    <dgm:cxn modelId="{20AC6A81-A03D-47C4-AB97-3455988E14CF}" srcId="{0002EBF0-921C-4706-9A66-B3FAE0E236D3}" destId="{A77A2B2F-65F5-4120-B0C5-43A21DC2D898}" srcOrd="0" destOrd="0" parTransId="{A3F60156-1A36-4425-A89D-72675145D7B4}" sibTransId="{82E49B46-801A-4A98-9E41-B92CAFAB71A4}"/>
    <dgm:cxn modelId="{8F2A0D86-A906-427D-949C-3991449E708C}" srcId="{21312644-ED5E-4851-B79A-AA2687626FFC}" destId="{25007F02-153F-4D14-8D2B-43A9DD2E9B96}" srcOrd="1" destOrd="0" parTransId="{3BF89F04-E557-4B3D-B64A-67554A50F60B}" sibTransId="{556AE26F-F38A-4082-A58D-49E990CDC4B6}"/>
    <dgm:cxn modelId="{DDE7458C-640F-4238-B1EF-98CFCD22D56E}" type="presOf" srcId="{76985896-8E32-41C9-8255-70428626EC21}" destId="{1D75300E-15CA-4FC8-9307-55D19733AA3F}" srcOrd="0" destOrd="1" presId="urn:microsoft.com/office/officeart/2005/8/layout/hList1"/>
    <dgm:cxn modelId="{C43CF593-B230-45E3-AD4F-20E2316F237F}" srcId="{0DE511D4-EC03-4B05-B2A0-B31C03787747}" destId="{B4A3F00F-9409-4F99-BEE4-48E98CD0B671}" srcOrd="3" destOrd="0" parTransId="{13CB5287-93C0-4BD3-A1C5-103FB7440E3F}" sibTransId="{500A4ADF-DAF9-4988-9D93-992248ABCEB9}"/>
    <dgm:cxn modelId="{C16DDA94-0C3E-418B-99E2-0A80484DB9EF}" type="presOf" srcId="{5EC7F1E2-040E-4859-A02F-E390DC2D15E7}" destId="{C244B0EB-4AE2-4C30-BFA7-CAE0E6BB98EC}" srcOrd="0" destOrd="4" presId="urn:microsoft.com/office/officeart/2005/8/layout/hList1"/>
    <dgm:cxn modelId="{5839A59A-3BD0-4F5C-A132-15159BB6C78A}" type="presOf" srcId="{B4A3F00F-9409-4F99-BEE4-48E98CD0B671}" destId="{30F9D111-3F13-4A65-9FDA-7ECBAEC978C1}" srcOrd="0" destOrd="0" presId="urn:microsoft.com/office/officeart/2005/8/layout/hList1"/>
    <dgm:cxn modelId="{0624BC9B-9CDC-4729-AFD4-DA716224B13B}" srcId="{E5AA12EC-F933-4340-AFCD-279CE33ADA48}" destId="{13E401EE-67E4-4A92-8C2E-9F1FD82D01D6}" srcOrd="0" destOrd="0" parTransId="{548F3944-F839-46BC-B9D1-2BE3A284F234}" sibTransId="{A40E5EB7-56D6-4F2A-A7CA-97FF047AF7FF}"/>
    <dgm:cxn modelId="{2EBFB89C-7C21-4721-A6F2-E73F05C6CF1A}" type="presOf" srcId="{2FF0E748-5923-4CF8-A474-6764673F1A4A}" destId="{2A338794-CC41-4A7E-A039-8B31FFF159A1}" srcOrd="0" destOrd="2" presId="urn:microsoft.com/office/officeart/2005/8/layout/hList1"/>
    <dgm:cxn modelId="{FB35DD9D-FCF8-45A5-B26D-9A1D8DF8B895}" srcId="{21312644-ED5E-4851-B79A-AA2687626FFC}" destId="{3ABE4291-BA7D-4525-BEB6-0F1C8349C15C}" srcOrd="0" destOrd="0" parTransId="{FD8A4620-36FD-40AA-8EE4-A9B8B8C3BF62}" sibTransId="{DEC5E73E-7300-4A05-9CDE-4A1535EB47C2}"/>
    <dgm:cxn modelId="{5AD69AAC-4204-4C32-A79B-29C4FF32C219}" type="presOf" srcId="{31EB9514-CB62-4A60-BA4B-F02F1B9B6E11}" destId="{C244B0EB-4AE2-4C30-BFA7-CAE0E6BB98EC}" srcOrd="0" destOrd="3" presId="urn:microsoft.com/office/officeart/2005/8/layout/hList1"/>
    <dgm:cxn modelId="{E31E49B7-2007-4115-ADDE-55F6BC5231CF}" srcId="{0002EBF0-921C-4706-9A66-B3FAE0E236D3}" destId="{C95438A8-FEA6-424F-A6CB-AA9C8F8C2175}" srcOrd="2" destOrd="0" parTransId="{53F88AF7-A270-4D17-914A-A962C07E56E8}" sibTransId="{ABA84A57-0F97-43B9-9619-93A52A2CC32F}"/>
    <dgm:cxn modelId="{6CC100BE-7E97-4B45-A289-2511DD68B05B}" type="presOf" srcId="{8E7C3605-C9D5-446B-992A-453BBA66279B}" destId="{2613696E-D445-47D8-BF0E-A1E10E368D04}" srcOrd="0" destOrd="1" presId="urn:microsoft.com/office/officeart/2005/8/layout/hList1"/>
    <dgm:cxn modelId="{D605C0C9-8700-48B9-8029-96B08C82B1FB}" type="presOf" srcId="{8C7AA2B8-79F4-4883-B81D-0703BA75EF2D}" destId="{C244B0EB-4AE2-4C30-BFA7-CAE0E6BB98EC}" srcOrd="0" destOrd="1" presId="urn:microsoft.com/office/officeart/2005/8/layout/hList1"/>
    <dgm:cxn modelId="{2ED2AECC-2E78-4A21-A10E-769229ED90B0}" type="presOf" srcId="{14C49DE4-4F33-4FE7-A230-0E525EF8A25C}" destId="{1D75300E-15CA-4FC8-9307-55D19733AA3F}" srcOrd="0" destOrd="2" presId="urn:microsoft.com/office/officeart/2005/8/layout/hList1"/>
    <dgm:cxn modelId="{2052FCCF-9048-434E-BE6E-9A879D47FB96}" srcId="{0DE511D4-EC03-4B05-B2A0-B31C03787747}" destId="{0002EBF0-921C-4706-9A66-B3FAE0E236D3}" srcOrd="2" destOrd="0" parTransId="{74C9DA52-52B8-4D47-906B-365DE891044F}" sibTransId="{3304B7D5-667B-4F60-92BE-8E966723F824}"/>
    <dgm:cxn modelId="{799DE4D4-A226-4776-BFD0-CDAEE3DEF495}" type="presOf" srcId="{0002EBF0-921C-4706-9A66-B3FAE0E236D3}" destId="{C01D0912-3D7E-44B9-A0EF-883BB9C7DF0E}" srcOrd="0" destOrd="0" presId="urn:microsoft.com/office/officeart/2005/8/layout/hList1"/>
    <dgm:cxn modelId="{279491DD-0482-408A-870B-0C85B1CA8F38}" srcId="{B4A3F00F-9409-4F99-BEE4-48E98CD0B671}" destId="{76985896-8E32-41C9-8255-70428626EC21}" srcOrd="1" destOrd="0" parTransId="{9987AC1D-12CA-4E4B-93AA-E34D83B56EDE}" sibTransId="{3F089F79-7857-4440-AB0C-FE51BA305035}"/>
    <dgm:cxn modelId="{558C73EA-1C55-4F1A-9C6E-901BAF2E1886}" type="presOf" srcId="{E5AA12EC-F933-4340-AFCD-279CE33ADA48}" destId="{DF47477B-6421-4177-A6CC-5E0076682461}" srcOrd="0" destOrd="0" presId="urn:microsoft.com/office/officeart/2005/8/layout/hList1"/>
    <dgm:cxn modelId="{A5A39BEB-0548-4A03-B8DA-D38EF9497FB1}" type="presOf" srcId="{A54AA875-9ED5-4101-A515-5D7D22A1A0AC}" destId="{1D75300E-15CA-4FC8-9307-55D19733AA3F}" srcOrd="0" destOrd="3" presId="urn:microsoft.com/office/officeart/2005/8/layout/hList1"/>
    <dgm:cxn modelId="{6EE7B6F1-D416-4748-A6AE-03904DCA9004}" type="presOf" srcId="{7943808B-E02E-44DF-964E-C78B04AD64BA}" destId="{C244B0EB-4AE2-4C30-BFA7-CAE0E6BB98EC}" srcOrd="0" destOrd="2" presId="urn:microsoft.com/office/officeart/2005/8/layout/hList1"/>
    <dgm:cxn modelId="{9E1DE9F1-0E79-4E4E-8F35-710D82CFAFAF}" type="presOf" srcId="{25007F02-153F-4D14-8D2B-43A9DD2E9B96}" destId="{2A338794-CC41-4A7E-A039-8B31FFF159A1}" srcOrd="0" destOrd="1" presId="urn:microsoft.com/office/officeart/2005/8/layout/hList1"/>
    <dgm:cxn modelId="{4B4631F3-899B-46A0-893F-8960AE7CB0E7}" type="presOf" srcId="{1EB6FF0D-376C-420C-B9C8-642E6199AD25}" destId="{1D75300E-15CA-4FC8-9307-55D19733AA3F}" srcOrd="0" destOrd="0" presId="urn:microsoft.com/office/officeart/2005/8/layout/hList1"/>
    <dgm:cxn modelId="{FDBB6ABB-5DCC-4416-8189-015F4A84C113}" type="presParOf" srcId="{81AD1CCD-00CE-4B35-B273-7E285352938F}" destId="{8F26692B-4E07-4075-B3F0-95D07CE7C301}" srcOrd="0" destOrd="0" presId="urn:microsoft.com/office/officeart/2005/8/layout/hList1"/>
    <dgm:cxn modelId="{4312AEBC-AC93-47C6-A0F7-71EDC992E12B}" type="presParOf" srcId="{8F26692B-4E07-4075-B3F0-95D07CE7C301}" destId="{DF47477B-6421-4177-A6CC-5E0076682461}" srcOrd="0" destOrd="0" presId="urn:microsoft.com/office/officeart/2005/8/layout/hList1"/>
    <dgm:cxn modelId="{FAEB5A53-1629-4DF5-AC96-69EDFA8F5CBB}" type="presParOf" srcId="{8F26692B-4E07-4075-B3F0-95D07CE7C301}" destId="{C244B0EB-4AE2-4C30-BFA7-CAE0E6BB98EC}" srcOrd="1" destOrd="0" presId="urn:microsoft.com/office/officeart/2005/8/layout/hList1"/>
    <dgm:cxn modelId="{F313582E-B142-447F-9008-077F0A33F41C}" type="presParOf" srcId="{81AD1CCD-00CE-4B35-B273-7E285352938F}" destId="{FEA46A4C-3CD7-4C5A-8D2B-70A8FC1541DE}" srcOrd="1" destOrd="0" presId="urn:microsoft.com/office/officeart/2005/8/layout/hList1"/>
    <dgm:cxn modelId="{748596BC-6EE4-4498-B16E-AC0EBA4A1AFB}" type="presParOf" srcId="{81AD1CCD-00CE-4B35-B273-7E285352938F}" destId="{8F067147-915B-4119-B37C-F9C86CE71E51}" srcOrd="2" destOrd="0" presId="urn:microsoft.com/office/officeart/2005/8/layout/hList1"/>
    <dgm:cxn modelId="{16FDE98E-A384-4BDB-AFC0-0EFAB02E6C4E}" type="presParOf" srcId="{8F067147-915B-4119-B37C-F9C86CE71E51}" destId="{FFCB6364-29FB-441E-A0F1-0A7875192A79}" srcOrd="0" destOrd="0" presId="urn:microsoft.com/office/officeart/2005/8/layout/hList1"/>
    <dgm:cxn modelId="{5B5F6861-3197-4287-9627-06AA29BBAB38}" type="presParOf" srcId="{8F067147-915B-4119-B37C-F9C86CE71E51}" destId="{2A338794-CC41-4A7E-A039-8B31FFF159A1}" srcOrd="1" destOrd="0" presId="urn:microsoft.com/office/officeart/2005/8/layout/hList1"/>
    <dgm:cxn modelId="{84236E4A-AC72-4DC0-A755-FAEC58CC5B61}" type="presParOf" srcId="{81AD1CCD-00CE-4B35-B273-7E285352938F}" destId="{DE4A45DC-86BD-4435-9E9B-17A7996FDE26}" srcOrd="3" destOrd="0" presId="urn:microsoft.com/office/officeart/2005/8/layout/hList1"/>
    <dgm:cxn modelId="{EAA001B2-B714-41C0-A279-52FE527EE1A0}" type="presParOf" srcId="{81AD1CCD-00CE-4B35-B273-7E285352938F}" destId="{B28D77AA-7001-428E-9860-E7231BD256FE}" srcOrd="4" destOrd="0" presId="urn:microsoft.com/office/officeart/2005/8/layout/hList1"/>
    <dgm:cxn modelId="{626B448B-6C7F-4155-A5D1-CE4D7D21B9AD}" type="presParOf" srcId="{B28D77AA-7001-428E-9860-E7231BD256FE}" destId="{C01D0912-3D7E-44B9-A0EF-883BB9C7DF0E}" srcOrd="0" destOrd="0" presId="urn:microsoft.com/office/officeart/2005/8/layout/hList1"/>
    <dgm:cxn modelId="{A0622A71-533E-49B7-A645-92D7EF210267}" type="presParOf" srcId="{B28D77AA-7001-428E-9860-E7231BD256FE}" destId="{2613696E-D445-47D8-BF0E-A1E10E368D04}" srcOrd="1" destOrd="0" presId="urn:microsoft.com/office/officeart/2005/8/layout/hList1"/>
    <dgm:cxn modelId="{D18C4D92-F009-403C-9F9C-1E72AF6B6DEC}" type="presParOf" srcId="{81AD1CCD-00CE-4B35-B273-7E285352938F}" destId="{6EB94DE7-A891-479A-8ED3-1F1C59D5DB4A}" srcOrd="5" destOrd="0" presId="urn:microsoft.com/office/officeart/2005/8/layout/hList1"/>
    <dgm:cxn modelId="{C1A80F37-76D1-4B7D-83F9-FF5789A1765D}" type="presParOf" srcId="{81AD1CCD-00CE-4B35-B273-7E285352938F}" destId="{A4AFC865-A5B9-431F-9931-70FA344A9FB9}" srcOrd="6" destOrd="0" presId="urn:microsoft.com/office/officeart/2005/8/layout/hList1"/>
    <dgm:cxn modelId="{5C308B3E-0C2B-4EE2-A8E6-E53357C86C6A}" type="presParOf" srcId="{A4AFC865-A5B9-431F-9931-70FA344A9FB9}" destId="{30F9D111-3F13-4A65-9FDA-7ECBAEC978C1}" srcOrd="0" destOrd="0" presId="urn:microsoft.com/office/officeart/2005/8/layout/hList1"/>
    <dgm:cxn modelId="{7DD2DA5C-01C2-4C5F-9F21-397488B61D34}" type="presParOf" srcId="{A4AFC865-A5B9-431F-9931-70FA344A9FB9}" destId="{1D75300E-15CA-4FC8-9307-55D19733AA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7477B-6421-4177-A6CC-5E0076682461}">
      <dsp:nvSpPr>
        <dsp:cNvPr id="0" name=""/>
        <dsp:cNvSpPr/>
      </dsp:nvSpPr>
      <dsp:spPr>
        <a:xfrm>
          <a:off x="3281" y="0"/>
          <a:ext cx="2604036" cy="13438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Discrimination in the family</a:t>
          </a:r>
        </a:p>
      </dsp:txBody>
      <dsp:txXfrm>
        <a:off x="3281" y="0"/>
        <a:ext cx="2604036" cy="1343879"/>
      </dsp:txXfrm>
    </dsp:sp>
    <dsp:sp modelId="{C244B0EB-4AE2-4C30-BFA7-CAE0E6BB98EC}">
      <dsp:nvSpPr>
        <dsp:cNvPr id="0" name=""/>
        <dsp:cNvSpPr/>
      </dsp:nvSpPr>
      <dsp:spPr>
        <a:xfrm>
          <a:off x="198821" y="1248755"/>
          <a:ext cx="2205632" cy="403367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Child marriage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Household responsibility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Child preference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Property Inheritance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300" kern="1200" dirty="0"/>
        </a:p>
      </dsp:txBody>
      <dsp:txXfrm>
        <a:off x="198821" y="1248755"/>
        <a:ext cx="2205632" cy="4033671"/>
      </dsp:txXfrm>
    </dsp:sp>
    <dsp:sp modelId="{FFCB6364-29FB-441E-A0F1-0A7875192A79}">
      <dsp:nvSpPr>
        <dsp:cNvPr id="0" name=""/>
        <dsp:cNvSpPr/>
      </dsp:nvSpPr>
      <dsp:spPr>
        <a:xfrm>
          <a:off x="2916106" y="0"/>
          <a:ext cx="2604036" cy="13438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Restricted physical integrity</a:t>
          </a:r>
        </a:p>
      </dsp:txBody>
      <dsp:txXfrm>
        <a:off x="2916106" y="0"/>
        <a:ext cx="2604036" cy="1343879"/>
      </dsp:txXfrm>
    </dsp:sp>
    <dsp:sp modelId="{2A338794-CC41-4A7E-A039-8B31FFF159A1}">
      <dsp:nvSpPr>
        <dsp:cNvPr id="0" name=""/>
        <dsp:cNvSpPr/>
      </dsp:nvSpPr>
      <dsp:spPr>
        <a:xfrm>
          <a:off x="3111646" y="1234368"/>
          <a:ext cx="2205632" cy="403367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Gender-based violence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Female genital cutting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Reproductive autonomy</a:t>
          </a:r>
        </a:p>
      </dsp:txBody>
      <dsp:txXfrm>
        <a:off x="3111646" y="1234368"/>
        <a:ext cx="2205632" cy="4033671"/>
      </dsp:txXfrm>
    </dsp:sp>
    <dsp:sp modelId="{C01D0912-3D7E-44B9-A0EF-883BB9C7DF0E}">
      <dsp:nvSpPr>
        <dsp:cNvPr id="0" name=""/>
        <dsp:cNvSpPr/>
      </dsp:nvSpPr>
      <dsp:spPr>
        <a:xfrm>
          <a:off x="5828930" y="0"/>
          <a:ext cx="3446962" cy="13438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Restricted access to productive and financial resources</a:t>
          </a:r>
        </a:p>
      </dsp:txBody>
      <dsp:txXfrm>
        <a:off x="5828930" y="0"/>
        <a:ext cx="3446962" cy="1343879"/>
      </dsp:txXfrm>
    </dsp:sp>
    <dsp:sp modelId="{2613696E-D445-47D8-BF0E-A1E10E368D04}">
      <dsp:nvSpPr>
        <dsp:cNvPr id="0" name=""/>
        <dsp:cNvSpPr/>
      </dsp:nvSpPr>
      <dsp:spPr>
        <a:xfrm>
          <a:off x="6445934" y="1210350"/>
          <a:ext cx="2205632" cy="403367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Secure access to land and non-land assets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Access to formal financial services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Workplace rights</a:t>
          </a:r>
        </a:p>
      </dsp:txBody>
      <dsp:txXfrm>
        <a:off x="6445934" y="1210350"/>
        <a:ext cx="2205632" cy="4033671"/>
      </dsp:txXfrm>
    </dsp:sp>
    <dsp:sp modelId="{30F9D111-3F13-4A65-9FDA-7ECBAEC978C1}">
      <dsp:nvSpPr>
        <dsp:cNvPr id="0" name=""/>
        <dsp:cNvSpPr/>
      </dsp:nvSpPr>
      <dsp:spPr>
        <a:xfrm>
          <a:off x="9584682" y="0"/>
          <a:ext cx="2604036" cy="13438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Restricted civil liberties</a:t>
          </a:r>
        </a:p>
      </dsp:txBody>
      <dsp:txXfrm>
        <a:off x="9584682" y="0"/>
        <a:ext cx="2604036" cy="1343879"/>
      </dsp:txXfrm>
    </dsp:sp>
    <dsp:sp modelId="{1D75300E-15CA-4FC8-9307-55D19733AA3F}">
      <dsp:nvSpPr>
        <dsp:cNvPr id="0" name=""/>
        <dsp:cNvSpPr/>
      </dsp:nvSpPr>
      <dsp:spPr>
        <a:xfrm>
          <a:off x="9783884" y="1200345"/>
          <a:ext cx="2205632" cy="403367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Political voice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Citizenship rights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Access to justice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Freedom of movement</a:t>
          </a:r>
        </a:p>
      </dsp:txBody>
      <dsp:txXfrm>
        <a:off x="9783884" y="1200345"/>
        <a:ext cx="2205632" cy="4033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7B841-9593-4AE5-A4BB-1AE1F0DBBF4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DD1C7-EC3E-4680-A3B5-A8D1B86F3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97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Gender equality as a sensational topic – gender vs sex, equality vs inequality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DD1C7-EC3E-4680-A3B5-A8D1B86F35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559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Flip the focus of indicators, and be talking both men and women</a:t>
            </a:r>
          </a:p>
          <a:p>
            <a:r>
              <a:rPr lang="en-GB" dirty="0"/>
              <a:t>Interrelations between the indicators and other SDGs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DD1C7-EC3E-4680-A3B5-A8D1B86F35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94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DD1C7-EC3E-4680-A3B5-A8D1B86F35E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48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DD1C7-EC3E-4680-A3B5-A8D1B86F35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948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DD1C7-EC3E-4680-A3B5-A8D1B86F35E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176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DD1C7-EC3E-4680-A3B5-A8D1B86F35E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373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Gender and disease burden – morbidity and mortality</a:t>
            </a:r>
          </a:p>
          <a:p>
            <a:pPr lvl="1"/>
            <a:r>
              <a:rPr lang="en-GB" dirty="0"/>
              <a:t>Life expectancy gap – women live 4.6 more years on average than men</a:t>
            </a:r>
          </a:p>
          <a:p>
            <a:pPr lvl="1"/>
            <a:r>
              <a:rPr lang="en-GB" dirty="0"/>
              <a:t>GBD disproportionately affects men in terms of DALYs</a:t>
            </a:r>
          </a:p>
          <a:p>
            <a:pPr lvl="1"/>
            <a:r>
              <a:rPr lang="en-GB" dirty="0"/>
              <a:t>Women spend longer time living with disability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DD1C7-EC3E-4680-A3B5-A8D1B86F35E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50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DD1C7-EC3E-4680-A3B5-A8D1B86F35E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697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However, varied treatment of men and women in various social sphere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DD1C7-EC3E-4680-A3B5-A8D1B86F35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35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This gender </a:t>
            </a:r>
            <a:r>
              <a:rPr lang="en-GB" dirty="0"/>
              <a:t>treatment intersects with health and also with other SDGs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DD1C7-EC3E-4680-A3B5-A8D1B86F35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99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Examples in gender and social determinants for health (community and social context AND economic stability)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Negative masculinity affecting health of women and girls through – violence, STIs, pregnancies.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Women’s lack of autonomy to make out-of-pocket payments for healthcare can inhibit women’s access to health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DD1C7-EC3E-4680-A3B5-A8D1B86F35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8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DD1C7-EC3E-4680-A3B5-A8D1B86F35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2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H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ealth behaviors can be protective of or detrimental to health outcomes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Negative masculinity and risk-taking roles - a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voiding condom use, greater use of harmful substances, lower rates of seeking testing and treatment for HIV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Tobacco smoking and alcohol consumption contribute to excess mortality </a:t>
            </a: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male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Women more likely to seek care than men (even after adjusting for reproductive health consultations)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DD1C7-EC3E-4680-A3B5-A8D1B86F35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465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Unrepresentative leadership and decision making in the health workforce</a:t>
            </a:r>
          </a:p>
          <a:p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H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ow the health system responds to gender, including how it affects the financing of and access to quality health care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1"/>
            <a:endParaRPr lang="en-US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DD1C7-EC3E-4680-A3B5-A8D1B86F35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68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DD1C7-EC3E-4680-A3B5-A8D1B86F35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73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Flip the focus of indicators, and be talking both men and women</a:t>
            </a:r>
          </a:p>
          <a:p>
            <a:r>
              <a:rPr lang="en-GB" dirty="0"/>
              <a:t>Interrelations between the indicators and other SDGs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DD1C7-EC3E-4680-A3B5-A8D1B86F35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29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61E3-DF20-4AFF-9F02-04BB3A7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03D15-FA10-44BD-9323-E5176D521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DC8E2-C4B6-4A1A-B2D3-0BE7DD982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247B-82A4-4811-A5B2-D9A2C337266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2A642-EC92-423E-82A2-0FE54240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9226C-1BB5-47DE-900E-150C0B6F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DBF2-5CC7-47D5-A502-64AB3E84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3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30B4-7BDB-4D78-A48D-DA07EFA1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BCEE0-4C83-47EA-82C4-BBD9FBEC1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E0C83-F384-4E74-9E2B-9B71E0AA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247B-82A4-4811-A5B2-D9A2C337266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FD594-8D5D-4F67-9B65-B3C84859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39C08-6096-4546-9BF0-191738D0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DBF2-5CC7-47D5-A502-64AB3E84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56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46D715-52A9-49CE-8E1F-4419B2415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B8ADA-2710-4DF8-90C6-2BAA43651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EB70D-6D72-470C-834E-AC3670D5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247B-82A4-4811-A5B2-D9A2C337266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1E00A-BD5E-4DDC-B747-4893BA50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7F5C5-A334-4AB0-8D27-7A3A71B2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DBF2-5CC7-47D5-A502-64AB3E84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94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4AB9-99B2-4A5A-B828-7E4DDB98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4282C-D497-4224-A26A-2BB349233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F3BB3-FD0C-4261-A4C4-F54A97C1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247B-82A4-4811-A5B2-D9A2C337266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70C3A-35E0-4B46-9287-1F77F614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0F32C-48C0-4118-8EAC-C77791B9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DBF2-5CC7-47D5-A502-64AB3E84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10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966F8-8660-47AD-9DB0-DA7E53D1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27B5F-C256-479B-B417-BCC8A16B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03C36-20B5-4B9F-93CB-F7F4D417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247B-82A4-4811-A5B2-D9A2C337266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4EF1B-9F2A-4790-8052-AD257AB6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E89DB-38A6-4895-B0F4-42083594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DBF2-5CC7-47D5-A502-64AB3E84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49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63C57-6E8F-482F-961C-4F21D6DC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6253F-E871-4A86-AE8F-7B8607686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345DD-DE5A-47C6-AE8B-0A235032A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1B073-8170-4D7F-8B21-E48DCC746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247B-82A4-4811-A5B2-D9A2C337266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F08E3-EB69-4ABD-BCA8-0CBEA372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229D1-01F5-4F1F-8589-CAC32E81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DBF2-5CC7-47D5-A502-64AB3E84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9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1DC3-DDEC-4E08-8CD5-021CFB82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20A36-7095-4B49-8BC0-6E0369913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DC62E-2BA7-49B8-92AE-424AE3DEC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A3E58-2E29-4DB3-B071-A2754E726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0638D3-013C-4B8D-A37B-FC18A8732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6EF8ED-D37E-4C6F-A240-3039C9B7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247B-82A4-4811-A5B2-D9A2C337266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01ED3B-67FD-4946-8EB8-C2BEC99C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DC562-2193-4E5A-B2EE-50EF950A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DBF2-5CC7-47D5-A502-64AB3E84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30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1B1A2-6D23-42BF-8D64-EA9D8F372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6CB796-B6FD-4B93-A8B3-B226453C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247B-82A4-4811-A5B2-D9A2C337266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180B8-E911-40C3-9BE0-509FB5CD5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ADCD3-4945-4640-926E-FD07B96A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DBF2-5CC7-47D5-A502-64AB3E84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1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A7AD69-C868-42ED-810C-72C24EF69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247B-82A4-4811-A5B2-D9A2C337266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38671-68F8-4843-BC6C-9D58533B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078FB-5AC1-4F27-9746-1034234C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DBF2-5CC7-47D5-A502-64AB3E84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2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DE888-7A4A-4E5F-8C88-01882470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DE6D6-29DD-4B83-A9B4-016F77A18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54DD7-E58F-4578-A557-AF331F59F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B5CA-FBBC-4B94-A4C5-2C821F99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247B-82A4-4811-A5B2-D9A2C337266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55409-6A41-4583-8005-0A1F4D954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B639C-3F55-41FE-9A38-7449450A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DBF2-5CC7-47D5-A502-64AB3E84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54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DEF9-7A07-4988-A44E-C7B5DC1BD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BB9C3-22E0-42C9-91B3-639DF00FE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6E684-04E6-4670-BDF5-BCF9F2CBC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94CCF-E2B2-42F7-B3C4-D39EBD28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247B-82A4-4811-A5B2-D9A2C337266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BEC1C-5346-4758-BB04-4DDAC44F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A46A-8B65-4DCE-A0CB-FDC115C6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DBF2-5CC7-47D5-A502-64AB3E84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27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0552E2-817F-4230-889A-ACD9FC625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9B38E-E2D1-406E-98D1-A5316ACDA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55816-778D-4411-9188-8BA8FD393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6247B-82A4-4811-A5B2-D9A2C337266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A9AD3-DBB2-4E06-8F84-4D0760905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54804-C279-4EF9-BB53-791AAE41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CDBF2-5CC7-47D5-A502-64AB3E84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28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.org/sustainabledevelopment/gender-equality/" TargetMode="External"/><Relationship Id="rId3" Type="http://schemas.openxmlformats.org/officeDocument/2006/relationships/hyperlink" Target="https://www.genderindex.org/sigi/" TargetMode="External"/><Relationship Id="rId7" Type="http://schemas.openxmlformats.org/officeDocument/2006/relationships/hyperlink" Target="https://www.who.int/hrh/tools/Kenya_final.pdf" TargetMode="External"/><Relationship Id="rId12" Type="http://schemas.openxmlformats.org/officeDocument/2006/relationships/hyperlink" Target="https://www.thelancet.com/journals/langlo/article/PIIS2214-109X(19)30495-4/fulltex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hsprogram.com/pubs/pdf/fr308/fr308.pdf" TargetMode="External"/><Relationship Id="rId11" Type="http://schemas.openxmlformats.org/officeDocument/2006/relationships/hyperlink" Target="https://sdgs.un.org/goals/goal3" TargetMode="External"/><Relationship Id="rId5" Type="http://schemas.openxmlformats.org/officeDocument/2006/relationships/hyperlink" Target="https://www.unwomen.org/-/media/headquarters/attachments/sections/library/publications/2018/sdg-report-fact-sheet-sub-saharan-africa-en.pdf?la=en&amp;vs=3558" TargetMode="External"/><Relationship Id="rId10" Type="http://schemas.openxmlformats.org/officeDocument/2006/relationships/hyperlink" Target="https://sdgs.un.org/goals/goal5" TargetMode="External"/><Relationship Id="rId4" Type="http://schemas.openxmlformats.org/officeDocument/2006/relationships/hyperlink" Target="https://www.ncbi.nlm.nih.gov/pmc/articles/PMC6154065/" TargetMode="External"/><Relationship Id="rId9" Type="http://schemas.openxmlformats.org/officeDocument/2006/relationships/hyperlink" Target="https://pubmed.ncbi.nlm.nih.gov/3191657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1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C5B66E-5A3B-4602-9ED7-2ABAA730A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29" y="851516"/>
            <a:ext cx="5744732" cy="3339483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5100" b="1" dirty="0">
                <a:latin typeface="+mn-lt"/>
              </a:rPr>
              <a:t>Are the current approaches to gender equality good for health and sustainable?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C0AA1A-54AD-4F32-8AEC-ECCF41F8A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5" y="4268691"/>
            <a:ext cx="4167115" cy="2163551"/>
          </a:xfrm>
        </p:spPr>
        <p:txBody>
          <a:bodyPr anchor="t">
            <a:normAutofit/>
          </a:bodyPr>
          <a:lstStyle/>
          <a:p>
            <a:pPr algn="l"/>
            <a:endParaRPr lang="en-GB" b="1" dirty="0"/>
          </a:p>
          <a:p>
            <a:pPr algn="l"/>
            <a:r>
              <a:rPr lang="en-GB" b="1" dirty="0"/>
              <a:t>Jackline Odhiambo</a:t>
            </a:r>
          </a:p>
          <a:p>
            <a:pPr algn="l"/>
            <a:r>
              <a:rPr lang="en-GB" b="1" dirty="0"/>
              <a:t>SD4H Fellow, PhD Candidate</a:t>
            </a:r>
          </a:p>
          <a:p>
            <a:pPr algn="l"/>
            <a:r>
              <a:rPr lang="en-GB" b="1" dirty="0"/>
              <a:t>Seminar 3: 03 December 2020</a:t>
            </a:r>
          </a:p>
        </p:txBody>
      </p:sp>
      <p:sp>
        <p:nvSpPr>
          <p:cNvPr id="91" name="Freeform: Shape 83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97E7514-CE51-4357-B225-64F0E6088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0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6EA7C-16E3-47DB-858E-6E5EFA18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6"/>
            <a:ext cx="10515600" cy="734332"/>
          </a:xfrm>
        </p:spPr>
        <p:txBody>
          <a:bodyPr/>
          <a:lstStyle/>
          <a:p>
            <a:r>
              <a:rPr lang="en-GB" b="1" dirty="0"/>
              <a:t>Measurement of health in SDG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F2514-95E9-4A88-914C-6936071BA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8825"/>
            <a:ext cx="11005457" cy="592183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b="0" i="0" dirty="0">
                <a:solidFill>
                  <a:srgbClr val="4D4D4D"/>
                </a:solidFill>
                <a:effectLst/>
                <a:highlight>
                  <a:srgbClr val="FFFF00"/>
                </a:highlight>
                <a:latin typeface="Roboto"/>
              </a:rPr>
              <a:t>Maternal mortality ratio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4D4D4D"/>
                </a:solidFill>
                <a:effectLst/>
                <a:highlight>
                  <a:srgbClr val="FFFF00"/>
                </a:highlight>
                <a:latin typeface="Roboto"/>
              </a:rPr>
              <a:t>Proportion of births attended by skilled health personnel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4D4D4D"/>
                </a:solidFill>
                <a:effectLst/>
                <a:latin typeface="Roboto"/>
              </a:rPr>
              <a:t>Number of new HIV infections per 1,000 uninfected population, by sex, age and key populations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4D4D4D"/>
                </a:solidFill>
                <a:effectLst/>
                <a:highlight>
                  <a:srgbClr val="FFFF00"/>
                </a:highlight>
                <a:latin typeface="Roboto"/>
              </a:rPr>
              <a:t>Proportion of women of reproductive age (aged 15-49 years) who have their need for family planning satisfied with modern methods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4D4D4D"/>
                </a:solidFill>
                <a:effectLst/>
                <a:highlight>
                  <a:srgbClr val="FFFF00"/>
                </a:highlight>
                <a:latin typeface="Roboto"/>
              </a:rPr>
              <a:t>Adolescent birth rate (aged 10-14 years; aged 15-19 years) per 1,000 women in that age group</a:t>
            </a:r>
            <a:endParaRPr lang="en-US" sz="1400" dirty="0">
              <a:solidFill>
                <a:srgbClr val="4D4D4D"/>
              </a:solidFill>
              <a:highlight>
                <a:srgbClr val="FFFF00"/>
              </a:highlight>
              <a:latin typeface="Roboto"/>
            </a:endParaRPr>
          </a:p>
          <a:p>
            <a:pPr marL="342900" indent="-342900" algn="l" fontAlgn="base">
              <a:buFont typeface="+mj-lt"/>
              <a:buAutoNum type="arabicPeriod"/>
            </a:pPr>
            <a:r>
              <a:rPr lang="en-GB" sz="1400" b="0" i="0" dirty="0">
                <a:solidFill>
                  <a:srgbClr val="4D4D4D"/>
                </a:solidFill>
                <a:effectLst/>
                <a:latin typeface="Roboto"/>
              </a:rPr>
              <a:t>Tuberculosis incidence per 1,000 population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b="0" i="0" dirty="0">
                <a:solidFill>
                  <a:srgbClr val="4D4D4D"/>
                </a:solidFill>
                <a:effectLst/>
                <a:latin typeface="Roboto"/>
              </a:rPr>
              <a:t>Hepatitis B incidence per 100,000 population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4D4D4D"/>
                </a:solidFill>
                <a:effectLst/>
                <a:latin typeface="Roboto"/>
              </a:rPr>
              <a:t>Number of people requiring interventions against neglected tropical diseases</a:t>
            </a:r>
            <a:endParaRPr lang="en-GB" sz="1400" dirty="0">
              <a:solidFill>
                <a:srgbClr val="4D4D4D"/>
              </a:solidFill>
              <a:latin typeface="Roboto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4D4D4D"/>
                </a:solidFill>
                <a:effectLst/>
                <a:latin typeface="Roboto"/>
              </a:rPr>
              <a:t>Mortality rate attributed to cardiovascular disease, cancer, diabetes or chronic respiratory disease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b="0" i="0" dirty="0">
                <a:solidFill>
                  <a:srgbClr val="4D4D4D"/>
                </a:solidFill>
                <a:effectLst/>
                <a:highlight>
                  <a:srgbClr val="00FFFF"/>
                </a:highlight>
                <a:latin typeface="Roboto"/>
              </a:rPr>
              <a:t>Suicide mortality rate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4D4D4D"/>
                </a:solidFill>
                <a:effectLst/>
                <a:highlight>
                  <a:srgbClr val="00FFFF"/>
                </a:highlight>
                <a:latin typeface="Roboto"/>
              </a:rPr>
              <a:t>Harmful use of alcohol, defined according to the national context as alcohol per capita consumption (aged 15 years and older) within a calendar year in </a:t>
            </a:r>
            <a:r>
              <a:rPr lang="en-US" sz="1400" b="0" i="0" dirty="0" err="1">
                <a:solidFill>
                  <a:srgbClr val="4D4D4D"/>
                </a:solidFill>
                <a:effectLst/>
                <a:highlight>
                  <a:srgbClr val="00FFFF"/>
                </a:highlight>
                <a:latin typeface="Roboto"/>
              </a:rPr>
              <a:t>litres</a:t>
            </a:r>
            <a:r>
              <a:rPr lang="en-US" sz="1400" b="0" i="0" dirty="0">
                <a:solidFill>
                  <a:srgbClr val="4D4D4D"/>
                </a:solidFill>
                <a:effectLst/>
                <a:highlight>
                  <a:srgbClr val="00FFFF"/>
                </a:highlight>
                <a:latin typeface="Roboto"/>
              </a:rPr>
              <a:t> of pure alcohol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4D4D4D"/>
                </a:solidFill>
                <a:effectLst/>
                <a:latin typeface="Roboto"/>
              </a:rPr>
              <a:t>Coverage of treatment interventions (pharmacological, psychosocial and rehabilitation and aftercare services) for substance use disorders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4D4D4D"/>
                </a:solidFill>
                <a:effectLst/>
                <a:highlight>
                  <a:srgbClr val="00FFFF"/>
                </a:highlight>
                <a:latin typeface="Roboto"/>
              </a:rPr>
              <a:t>Death rate due to road traffic injuries</a:t>
            </a:r>
            <a:endParaRPr lang="en-US" sz="1400" dirty="0">
              <a:solidFill>
                <a:srgbClr val="4D4D4D"/>
              </a:solidFill>
              <a:highlight>
                <a:srgbClr val="00FFFF"/>
              </a:highlight>
              <a:latin typeface="Roboto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4D4D4D"/>
                </a:solidFill>
                <a:effectLst/>
                <a:latin typeface="Roboto"/>
              </a:rPr>
              <a:t>Proportion of population with large household expenditures on health as a share of total household expenditure or income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4D4D4D"/>
                </a:solidFill>
                <a:effectLst/>
                <a:latin typeface="Roboto"/>
              </a:rPr>
              <a:t>Mortality rate attributed to unsafe water, unsafe sanitation and lack of hygiene (exposure to unsafe Water, Sanitation and Hygiene for All (WASH) services)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4D4D4D"/>
                </a:solidFill>
                <a:effectLst/>
                <a:highlight>
                  <a:srgbClr val="00FFFF"/>
                </a:highlight>
                <a:latin typeface="Roboto"/>
              </a:rPr>
              <a:t>Age-standardized prevalence of current tobacco use among persons aged 15 years and older</a:t>
            </a:r>
            <a:endParaRPr lang="en-US" sz="1400" dirty="0">
              <a:solidFill>
                <a:srgbClr val="4D4D4D"/>
              </a:solidFill>
              <a:highlight>
                <a:srgbClr val="00FFFF"/>
              </a:highlight>
              <a:latin typeface="Roboto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4D4D4D"/>
                </a:solidFill>
                <a:effectLst/>
                <a:latin typeface="Roboto"/>
              </a:rPr>
              <a:t>Proportion of the population with access to affordable medicines and vaccines on a sustainable basis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4D4D4D"/>
                </a:solidFill>
                <a:effectLst/>
                <a:latin typeface="Roboto"/>
              </a:rPr>
              <a:t>Health worker density and distribution</a:t>
            </a:r>
            <a:endParaRPr lang="en-GB" sz="1000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9680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81088-8982-41A1-B954-3206EC45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636008" cy="6858000"/>
          </a:xfrm>
        </p:spPr>
        <p:txBody>
          <a:bodyPr>
            <a:normAutofit/>
          </a:bodyPr>
          <a:lstStyle/>
          <a:p>
            <a:endParaRPr lang="en-US" sz="2400" b="1" dirty="0"/>
          </a:p>
          <a:p>
            <a:r>
              <a:rPr lang="en-US" b="1" dirty="0"/>
              <a:t>Reviewed 48 studies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Review limitations</a:t>
            </a:r>
          </a:p>
          <a:p>
            <a:pPr lvl="1"/>
            <a:r>
              <a:rPr lang="en-US" dirty="0"/>
              <a:t>Studies based on self-reports, </a:t>
            </a:r>
          </a:p>
          <a:p>
            <a:pPr lvl="1"/>
            <a:r>
              <a:rPr lang="en-US" dirty="0"/>
              <a:t>Focused on high income settings and gender outcomes can be context specific</a:t>
            </a:r>
          </a:p>
          <a:p>
            <a:pPr lvl="1"/>
            <a:endParaRPr lang="en-US" sz="1800" dirty="0"/>
          </a:p>
          <a:p>
            <a:r>
              <a:rPr lang="en-US" b="1" dirty="0"/>
              <a:t>Domains for measurement of gender equality and health</a:t>
            </a:r>
          </a:p>
          <a:p>
            <a:pPr lvl="1"/>
            <a:r>
              <a:rPr lang="en-US" dirty="0"/>
              <a:t>Politics, the economy, and social services</a:t>
            </a:r>
          </a:p>
          <a:p>
            <a:pPr lvl="1"/>
            <a:r>
              <a:rPr lang="en-US" dirty="0"/>
              <a:t>Work and employment</a:t>
            </a:r>
          </a:p>
          <a:p>
            <a:pPr lvl="1"/>
            <a:r>
              <a:rPr lang="en-US" dirty="0"/>
              <a:t>Family</a:t>
            </a:r>
          </a:p>
          <a:p>
            <a:pPr lvl="1"/>
            <a:endParaRPr lang="en-US" sz="18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F6748-250C-4BA7-A72C-A1FA0D0B0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97" t="25410" r="32903" b="-2"/>
          <a:stretch/>
        </p:blipFill>
        <p:spPr>
          <a:xfrm>
            <a:off x="4789323" y="873000"/>
            <a:ext cx="7249362" cy="5112000"/>
          </a:xfrm>
          <a:prstGeom prst="rect">
            <a:avLst/>
          </a:prstGeom>
          <a:effectLst/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8D4FA000-C752-4667-AA72-A8A2F64E9E95}"/>
              </a:ext>
            </a:extLst>
          </p:cNvPr>
          <p:cNvSpPr txBox="1">
            <a:spLocks/>
          </p:cNvSpPr>
          <p:nvPr/>
        </p:nvSpPr>
        <p:spPr>
          <a:xfrm>
            <a:off x="540802" y="3962400"/>
            <a:ext cx="4735286" cy="330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0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8EE61-A5DC-4AFB-BD7E-5A0AD302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olitics, the economy and social services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2C7FED-BFEC-4A97-8AAF-3895E71E6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Greater gender equality (measured by political participation, reproductive rights, socio-economic status) was associated with positive health outcomes.</a:t>
            </a:r>
          </a:p>
          <a:p>
            <a:pPr lvl="1"/>
            <a:r>
              <a:rPr lang="en-US" dirty="0"/>
              <a:t>Lower levels and reported intimate partner violence </a:t>
            </a:r>
          </a:p>
          <a:p>
            <a:pPr lvl="1"/>
            <a:r>
              <a:rPr lang="en-US" dirty="0"/>
              <a:t>Better mental health </a:t>
            </a:r>
          </a:p>
          <a:p>
            <a:pPr lvl="1"/>
            <a:r>
              <a:rPr lang="en-US" dirty="0"/>
              <a:t>Lower alcohol consumption among men and women </a:t>
            </a:r>
          </a:p>
          <a:p>
            <a:pPr lvl="1"/>
            <a:r>
              <a:rPr lang="en-US" dirty="0"/>
              <a:t>Lower male and female mortality rates </a:t>
            </a:r>
          </a:p>
          <a:p>
            <a:pPr lvl="1"/>
            <a:r>
              <a:rPr lang="en-US" dirty="0"/>
              <a:t>Narrowing the life-expectancy gap between males and females</a:t>
            </a:r>
          </a:p>
        </p:txBody>
      </p:sp>
    </p:spTree>
    <p:extLst>
      <p:ext uri="{BB962C8B-B14F-4D97-AF65-F5344CB8AC3E}">
        <p14:creationId xmlns:p14="http://schemas.microsoft.com/office/powerpoint/2010/main" val="114438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8EE61-A5DC-4AFB-BD7E-5A0AD302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ork and employment metrics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84D1E2-EB1B-4B7A-BA4D-356D8B4F6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654629"/>
            <a:ext cx="10450286" cy="4953000"/>
          </a:xfrm>
        </p:spPr>
        <p:txBody>
          <a:bodyPr>
            <a:normAutofit/>
          </a:bodyPr>
          <a:lstStyle/>
          <a:p>
            <a:r>
              <a:rPr lang="en-US" dirty="0"/>
              <a:t>Reducing the wage gap was associated with </a:t>
            </a:r>
          </a:p>
          <a:p>
            <a:pPr lvl="1"/>
            <a:r>
              <a:rPr lang="en-US" dirty="0"/>
              <a:t>Lower depressive symptoms for women</a:t>
            </a:r>
          </a:p>
          <a:p>
            <a:pPr lvl="1"/>
            <a:r>
              <a:rPr lang="en-US" dirty="0"/>
              <a:t>Reduction in violence against women</a:t>
            </a:r>
          </a:p>
          <a:p>
            <a:pPr lvl="1"/>
            <a:endParaRPr lang="en-US" dirty="0"/>
          </a:p>
          <a:p>
            <a:r>
              <a:rPr lang="en-US" dirty="0"/>
              <a:t>Most gender-equal workplaces had </a:t>
            </a:r>
          </a:p>
          <a:p>
            <a:pPr lvl="1"/>
            <a:r>
              <a:rPr lang="en-US" dirty="0"/>
              <a:t>The lowest overall occurrence of psychological distress for men and women </a:t>
            </a:r>
          </a:p>
          <a:p>
            <a:pPr lvl="1"/>
            <a:r>
              <a:rPr lang="en-US" dirty="0"/>
              <a:t>Women and men were more likely to report good health </a:t>
            </a:r>
          </a:p>
          <a:p>
            <a:pPr lvl="1"/>
            <a:r>
              <a:rPr lang="en-US" dirty="0"/>
              <a:t>Lower rates of sickness absence for men and women</a:t>
            </a:r>
          </a:p>
          <a:p>
            <a:pPr lvl="1"/>
            <a:endParaRPr lang="en-US" dirty="0"/>
          </a:p>
          <a:p>
            <a:r>
              <a:rPr lang="en-US" dirty="0"/>
              <a:t>Longer parental leave was related to greater physical activity in fathers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261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8EE61-A5DC-4AFB-BD7E-5A0AD302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Family metrics</a:t>
            </a:r>
          </a:p>
        </p:txBody>
      </p:sp>
      <p:sp>
        <p:nvSpPr>
          <p:cNvPr id="35" name="Rectangle 3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Rectangle 4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A4C55C-C809-400F-9479-F49BC012A93B}"/>
              </a:ext>
            </a:extLst>
          </p:cNvPr>
          <p:cNvSpPr txBox="1">
            <a:spLocks/>
          </p:cNvSpPr>
          <p:nvPr/>
        </p:nvSpPr>
        <p:spPr>
          <a:xfrm>
            <a:off x="4044603" y="209247"/>
            <a:ext cx="7688475" cy="6455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Gender equality is good for men’s health</a:t>
            </a:r>
          </a:p>
          <a:p>
            <a:pPr lvl="1"/>
            <a:r>
              <a:rPr lang="en-US" sz="1800" dirty="0"/>
              <a:t>Lower risk of death and sickness</a:t>
            </a:r>
          </a:p>
          <a:p>
            <a:pPr lvl="1"/>
            <a:r>
              <a:rPr lang="en-US" sz="1800" dirty="0"/>
              <a:t>Decreased risk of depressive symptoms </a:t>
            </a:r>
          </a:p>
          <a:p>
            <a:pPr lvl="1"/>
            <a:endParaRPr lang="en-US" sz="1800" b="1" dirty="0"/>
          </a:p>
          <a:p>
            <a:r>
              <a:rPr lang="en-US" sz="2400" b="1" dirty="0"/>
              <a:t>Gender equality has mixed results for women’s health</a:t>
            </a:r>
          </a:p>
          <a:p>
            <a:pPr marL="457200" lvl="1"/>
            <a:r>
              <a:rPr lang="en-US" sz="1800" u="sng" dirty="0"/>
              <a:t>For women in traditional roles</a:t>
            </a:r>
          </a:p>
          <a:p>
            <a:pPr lvl="1"/>
            <a:r>
              <a:rPr lang="en-US" sz="1800" dirty="0"/>
              <a:t>Gender inequality is good for their health</a:t>
            </a:r>
          </a:p>
          <a:p>
            <a:pPr lvl="2"/>
            <a:r>
              <a:rPr lang="en-US" sz="1800" dirty="0"/>
              <a:t>Lower risk of alcohol related inpatient care or mortality </a:t>
            </a:r>
          </a:p>
          <a:p>
            <a:pPr lvl="2"/>
            <a:r>
              <a:rPr lang="en-US" sz="1800" dirty="0"/>
              <a:t>Lower risk of death and sickness </a:t>
            </a:r>
          </a:p>
          <a:p>
            <a:pPr marL="457200" lvl="1"/>
            <a:endParaRPr lang="en-US" sz="1800" u="sng" dirty="0"/>
          </a:p>
          <a:p>
            <a:pPr marL="457200" lvl="1"/>
            <a:r>
              <a:rPr lang="en-US" sz="1800" u="sng" dirty="0"/>
              <a:t>For women in untraditional roles</a:t>
            </a:r>
          </a:p>
          <a:p>
            <a:pPr lvl="1"/>
            <a:r>
              <a:rPr lang="en-US" sz="1800" dirty="0"/>
              <a:t>Gender inequality/perception</a:t>
            </a:r>
          </a:p>
          <a:p>
            <a:pPr lvl="2"/>
            <a:r>
              <a:rPr lang="en-US" sz="1800" dirty="0"/>
              <a:t>Increases depressive symptoms, perceived stress, fatigue, physical symptoms</a:t>
            </a:r>
          </a:p>
          <a:p>
            <a:pPr lvl="2"/>
            <a:r>
              <a:rPr lang="en-US" sz="1800" dirty="0"/>
              <a:t>Work-family conflict</a:t>
            </a:r>
          </a:p>
          <a:p>
            <a:pPr lvl="1"/>
            <a:r>
              <a:rPr lang="en-US" sz="1800" dirty="0"/>
              <a:t>Gender equality </a:t>
            </a:r>
          </a:p>
          <a:p>
            <a:pPr lvl="2"/>
            <a:r>
              <a:rPr lang="en-US" sz="1800" dirty="0"/>
              <a:t>Decreases risk of anxiety symptoms</a:t>
            </a:r>
          </a:p>
          <a:p>
            <a:pPr lvl="2"/>
            <a:r>
              <a:rPr lang="en-US" sz="1800" dirty="0"/>
              <a:t>Expose women to violence, infidelity &amp; abandonment</a:t>
            </a:r>
          </a:p>
          <a:p>
            <a:pPr lvl="2"/>
            <a:r>
              <a:rPr lang="en-US" sz="1800" dirty="0"/>
              <a:t>Increase sexual health risks and poorer health outcomes for women</a:t>
            </a:r>
          </a:p>
        </p:txBody>
      </p:sp>
    </p:spTree>
    <p:extLst>
      <p:ext uri="{BB962C8B-B14F-4D97-AF65-F5344CB8AC3E}">
        <p14:creationId xmlns:p14="http://schemas.microsoft.com/office/powerpoint/2010/main" val="304383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4327-F327-414A-8E45-776D917D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537"/>
            <a:ext cx="10515600" cy="885141"/>
          </a:xfrm>
        </p:spPr>
        <p:txBody>
          <a:bodyPr>
            <a:normAutofit fontScale="90000"/>
          </a:bodyPr>
          <a:lstStyle/>
          <a:p>
            <a:r>
              <a:rPr lang="en-GB" b="1"/>
              <a:t>Conclusions: Sustainable approaches to gender equality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B550E-D371-4C58-ABBF-B5750160E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114"/>
            <a:ext cx="10689771" cy="5116286"/>
          </a:xfrm>
        </p:spPr>
        <p:txBody>
          <a:bodyPr>
            <a:normAutofit fontScale="40000" lnSpcReduction="20000"/>
          </a:bodyPr>
          <a:lstStyle/>
          <a:p>
            <a:r>
              <a:rPr lang="en-US" sz="7000">
                <a:solidFill>
                  <a:srgbClr val="212121"/>
                </a:solidFill>
                <a:latin typeface="BlinkMacSystemFont"/>
              </a:rPr>
              <a:t>Starts in the family through shared responsibility</a:t>
            </a:r>
          </a:p>
          <a:p>
            <a:pPr marL="0" indent="0">
              <a:buNone/>
            </a:pPr>
            <a:endParaRPr lang="en-US" sz="6000" i="1"/>
          </a:p>
          <a:p>
            <a:pPr marL="0" indent="0">
              <a:buNone/>
            </a:pPr>
            <a:r>
              <a:rPr lang="en-US" sz="6000" i="1"/>
              <a:t>	“Unless more men take on roles and responsibilities traditionally associated 	with women, positive effects of gender equality will be stymied (as women 	will suffer the effects of being over-burdened, and men will experience the 	effects of losing old privileges)” - Manandhar et al, 2018</a:t>
            </a:r>
            <a:endParaRPr lang="en-US" sz="6000" b="0" i="1">
              <a:solidFill>
                <a:srgbClr val="212121"/>
              </a:solidFill>
              <a:effectLst/>
              <a:latin typeface="BlinkMacSystemFont"/>
            </a:endParaRPr>
          </a:p>
          <a:p>
            <a:pPr lvl="2"/>
            <a:endParaRPr lang="en-US" sz="6000">
              <a:solidFill>
                <a:srgbClr val="212121"/>
              </a:solidFill>
              <a:latin typeface="BlinkMacSystemFont"/>
            </a:endParaRPr>
          </a:p>
          <a:p>
            <a:r>
              <a:rPr lang="en-US" sz="7000">
                <a:solidFill>
                  <a:srgbClr val="212121"/>
                </a:solidFill>
                <a:latin typeface="BlinkMacSystemFont"/>
              </a:rPr>
              <a:t>Recognizes that gender equality is good for both men and women</a:t>
            </a:r>
          </a:p>
          <a:p>
            <a:endParaRPr lang="en-US" sz="7000">
              <a:solidFill>
                <a:srgbClr val="212121"/>
              </a:solidFill>
              <a:latin typeface="BlinkMacSystemFont"/>
            </a:endParaRPr>
          </a:p>
          <a:p>
            <a:r>
              <a:rPr lang="en-US" sz="7000">
                <a:solidFill>
                  <a:srgbClr val="212121"/>
                </a:solidFill>
                <a:latin typeface="BlinkMacSystemFont"/>
              </a:rPr>
              <a:t>Includes men in the gender equality metrics</a:t>
            </a:r>
          </a:p>
          <a:p>
            <a:endParaRPr lang="en-US" sz="7000">
              <a:solidFill>
                <a:srgbClr val="212121"/>
              </a:solidFill>
              <a:latin typeface="BlinkMacSystemFont"/>
            </a:endParaRPr>
          </a:p>
          <a:p>
            <a:r>
              <a:rPr lang="en-US" sz="7000">
                <a:solidFill>
                  <a:srgbClr val="212121"/>
                </a:solidFill>
                <a:latin typeface="BlinkMacSystemFont"/>
              </a:rPr>
              <a:t>Spotlights traditionally neglected women e.g. widows currently unmentioned in SDG 5</a:t>
            </a:r>
          </a:p>
          <a:p>
            <a:pPr lvl="1"/>
            <a:endParaRPr lang="en-US">
              <a:solidFill>
                <a:srgbClr val="212121"/>
              </a:solidFill>
              <a:latin typeface="BlinkMacSystemFont"/>
            </a:endParaRPr>
          </a:p>
          <a:p>
            <a:pPr marL="0" indent="0">
              <a:buNone/>
            </a:pPr>
            <a:r>
              <a:rPr lang="en-US" sz="2800" i="1"/>
              <a:t>	</a:t>
            </a:r>
            <a:endParaRPr lang="en-US" b="0" i="1" dirty="0">
              <a:solidFill>
                <a:srgbClr val="212121"/>
              </a:solidFill>
              <a:effectLst/>
              <a:latin typeface="BlinkMacSystemFont"/>
            </a:endParaRPr>
          </a:p>
        </p:txBody>
      </p:sp>
    </p:spTree>
    <p:extLst>
      <p:ext uri="{BB962C8B-B14F-4D97-AF65-F5344CB8AC3E}">
        <p14:creationId xmlns:p14="http://schemas.microsoft.com/office/powerpoint/2010/main" val="2036426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06AC7-25BA-45DC-BCB7-5C960149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/>
          <a:lstStyle/>
          <a:p>
            <a:r>
              <a:rPr lang="en-GB" b="1"/>
              <a:t>References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B94A4-78E4-42B3-8350-912C42B4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965"/>
            <a:ext cx="10515600" cy="5135110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OECD 2020. S</a:t>
            </a:r>
            <a:r>
              <a:rPr lang="en-GB" b="0" i="0">
                <a:effectLst/>
              </a:rPr>
              <a:t>ocial Institutions and Gender Index (SIGI)</a:t>
            </a:r>
            <a:r>
              <a:rPr lang="en-GB"/>
              <a:t> </a:t>
            </a:r>
            <a:r>
              <a:rPr lang="en-GB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https://www.genderindex.org/sigi/</a:t>
            </a:r>
            <a:endParaRPr lang="en-GB"/>
          </a:p>
          <a:p>
            <a:r>
              <a:rPr lang="en-GB"/>
              <a:t>Manandhar et al. 2018. Gender, health and the 2030 agenda for sustainable development. </a:t>
            </a:r>
            <a:r>
              <a:rPr lang="en-GB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https://www.ncbi.nlm.nih.gov/pmc/articles/PMC6154065/</a:t>
            </a:r>
            <a:endParaRPr lang="en-GB"/>
          </a:p>
          <a:p>
            <a:r>
              <a:rPr lang="en-GB"/>
              <a:t>Turning promises to Action. </a:t>
            </a:r>
            <a:r>
              <a:rPr lang="en-GB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https://www.unwomen.org/-/media/headquarters/attachments/sections/library/publications/2018/sdg-report-fact-sheet-sub-saharan-africa-en.pdf?la=en&amp;vs=3558</a:t>
            </a:r>
            <a:r>
              <a:rPr lang="en-GB"/>
              <a:t> </a:t>
            </a:r>
          </a:p>
          <a:p>
            <a:r>
              <a:rPr lang="en-GB"/>
              <a:t>KDHS 2014. </a:t>
            </a:r>
            <a:r>
              <a:rPr lang="en-US"/>
              <a:t>Kenya Demographic and Health Survey 2014. </a:t>
            </a:r>
            <a:r>
              <a:rPr lang="en-US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https://dhsprogram.com/pubs/pdf/fr308/fr308.pdf</a:t>
            </a:r>
            <a:r>
              <a:rPr lang="en-US"/>
              <a:t>  </a:t>
            </a:r>
            <a:endParaRPr lang="en-GB"/>
          </a:p>
          <a:p>
            <a:r>
              <a:rPr lang="en-GB"/>
              <a:t>WHO 2013. </a:t>
            </a:r>
            <a:r>
              <a:rPr lang="en-US"/>
              <a:t>Understanding the labour market of human resources for health in Kenya.</a:t>
            </a:r>
            <a:r>
              <a:rPr lang="en-GB"/>
              <a:t> </a:t>
            </a:r>
            <a:r>
              <a:rPr lang="en-US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https://www.who.int/hrh/tools/Kenya_final.pdf</a:t>
            </a:r>
            <a:r>
              <a:rPr lang="en-US"/>
              <a:t> </a:t>
            </a:r>
          </a:p>
          <a:p>
            <a:r>
              <a:rPr lang="en-GB"/>
              <a:t>United Nations 2015. Sustainable Development Goals. </a:t>
            </a:r>
            <a:r>
              <a:rPr lang="en-US" i="0">
                <a:effectLst/>
              </a:rPr>
              <a:t>Goal 5: Achieve gender equality and empower all women and girls. </a:t>
            </a:r>
            <a:r>
              <a:rPr lang="en-GB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https://www.un.org/sustainabledevelopment/gender-equality/</a:t>
            </a:r>
            <a:r>
              <a:rPr lang="en-GB"/>
              <a:t> </a:t>
            </a:r>
          </a:p>
          <a:p>
            <a:r>
              <a:rPr lang="en-US"/>
              <a:t>King et al, 2020. </a:t>
            </a:r>
            <a:r>
              <a:rPr lang="en-US" i="0">
                <a:effectLst/>
              </a:rPr>
              <a:t>Associations between gender equality and health: a systematic review. </a:t>
            </a:r>
            <a:r>
              <a:rPr lang="en-US" i="0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https://pubmed.ncbi.nlm.nih.gov/31916577/</a:t>
            </a:r>
            <a:r>
              <a:rPr lang="en-US" i="0">
                <a:effectLst/>
              </a:rPr>
              <a:t> </a:t>
            </a:r>
          </a:p>
          <a:p>
            <a:r>
              <a:rPr lang="en-US"/>
              <a:t>SDG 5. </a:t>
            </a:r>
            <a:r>
              <a:rPr lang="en-GB">
                <a:hlinkClick r:id="rId10"/>
              </a:rPr>
              <a:t>https://sdgs.un.org/goals/goal5</a:t>
            </a:r>
            <a:r>
              <a:rPr lang="en-GB"/>
              <a:t> </a:t>
            </a:r>
          </a:p>
          <a:p>
            <a:r>
              <a:rPr lang="en-GB"/>
              <a:t>SDG 3. </a:t>
            </a:r>
            <a:r>
              <a:rPr lang="en-GB" sz="2800">
                <a:hlinkClick r:id="rId11"/>
              </a:rPr>
              <a:t>https://sdgs.un.org/goals/goal3</a:t>
            </a:r>
            <a:r>
              <a:rPr lang="en-GB" sz="2800"/>
              <a:t> </a:t>
            </a:r>
            <a:endParaRPr lang="en-GB"/>
          </a:p>
          <a:p>
            <a:r>
              <a:rPr lang="en-GB">
                <a:hlinkClick r:id="rId12"/>
              </a:rPr>
              <a:t>https://www.thelancet.com/journals/langlo/article/PIIS2214-109X(19)30495-4/fulltext</a:t>
            </a:r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67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7A400-53D8-4F9C-9BE9-6D2D7198E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Social institutions and gender index (SIGI)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1E05B9B-8123-459E-8544-FDAB17F5F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448532"/>
              </p:ext>
            </p:extLst>
          </p:nvPr>
        </p:nvGraphicFramePr>
        <p:xfrm>
          <a:off x="0" y="1491342"/>
          <a:ext cx="12192000" cy="536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566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8914816-5613-4845-AFED-B405C07382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82"/>
          <a:stretch/>
        </p:blipFill>
        <p:spPr bwMode="auto">
          <a:xfrm>
            <a:off x="4057646" y="430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FB257A-ACAA-4E75-AA30-76C0D09FDD10}"/>
              </a:ext>
            </a:extLst>
          </p:cNvPr>
          <p:cNvSpPr txBox="1"/>
          <p:nvPr/>
        </p:nvSpPr>
        <p:spPr>
          <a:xfrm>
            <a:off x="632268" y="1577171"/>
            <a:ext cx="2942813" cy="32548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i="0" dirty="0">
                <a:effectLst/>
              </a:rPr>
              <a:t>A Conceptual framework for Interactions between SDG 3 (health) and 5 (gender) with other global goals across three domains of gender and health</a:t>
            </a:r>
            <a:endParaRPr lang="en-US" sz="2800" b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66C9F-4982-491E-B256-C9098B676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824" cy="5256371"/>
          </a:xfrm>
        </p:spPr>
        <p:txBody>
          <a:bodyPr>
            <a:normAutofit/>
          </a:bodyPr>
          <a:lstStyle/>
          <a:p>
            <a:r>
              <a:rPr lang="en-GB" sz="4100" b="1" dirty="0">
                <a:solidFill>
                  <a:schemeClr val="bg1"/>
                </a:solidFill>
                <a:latin typeface="+mn-lt"/>
              </a:rPr>
              <a:t>Gendered social determinants for health in Kenya – KDHS 2014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E1A04D0-A922-4C9C-A0FE-55576D9DF3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510130"/>
              </p:ext>
            </p:extLst>
          </p:nvPr>
        </p:nvGraphicFramePr>
        <p:xfrm>
          <a:off x="4517136" y="303591"/>
          <a:ext cx="7242048" cy="589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104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C6144E-3F4C-405C-A957-6A3A94D44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439" t="28635" r="31759" b="29209"/>
          <a:stretch/>
        </p:blipFill>
        <p:spPr>
          <a:xfrm>
            <a:off x="1" y="153430"/>
            <a:ext cx="12192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5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236D5-586F-4273-A4E2-3AF7CAC3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339193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Gender and health behaviors among 15-49-year-old – KDHS 2014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549C93A-B9F2-4F1F-878C-96236C67D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719204"/>
              </p:ext>
            </p:extLst>
          </p:nvPr>
        </p:nvGraphicFramePr>
        <p:xfrm>
          <a:off x="4985658" y="193817"/>
          <a:ext cx="6955972" cy="649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891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236D5-586F-4273-A4E2-3AF7CAC3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266392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Gender and health system – </a:t>
            </a:r>
            <a:r>
              <a:rPr lang="en-US" sz="4800" b="1" dirty="0">
                <a:solidFill>
                  <a:srgbClr val="FFFFFF"/>
                </a:solidFill>
              </a:rPr>
              <a:t>WHO 2013 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 KDHS 2014</a:t>
            </a:r>
          </a:p>
        </p:txBody>
      </p:sp>
      <p:cxnSp>
        <p:nvCxnSpPr>
          <p:cNvPr id="20" name="Straight Connector 17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549C93A-B9F2-4F1F-878C-96236C67D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743660"/>
              </p:ext>
            </p:extLst>
          </p:nvPr>
        </p:nvGraphicFramePr>
        <p:xfrm>
          <a:off x="4887686" y="492573"/>
          <a:ext cx="7206343" cy="5880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9090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8EE61-A5DC-4AFB-BD7E-5A0AD302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SDG 5: Achieve gender equality and empower all women and girls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DA6C99-3DEE-476C-92EA-5656BED1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31427"/>
              </p:ext>
            </p:extLst>
          </p:nvPr>
        </p:nvGraphicFramePr>
        <p:xfrm>
          <a:off x="1" y="1396586"/>
          <a:ext cx="12192001" cy="556197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68092">
                  <a:extLst>
                    <a:ext uri="{9D8B030D-6E8A-4147-A177-3AD203B41FA5}">
                      <a16:colId xmlns:a16="http://schemas.microsoft.com/office/drawing/2014/main" val="2866128812"/>
                    </a:ext>
                  </a:extLst>
                </a:gridCol>
                <a:gridCol w="3935821">
                  <a:extLst>
                    <a:ext uri="{9D8B030D-6E8A-4147-A177-3AD203B41FA5}">
                      <a16:colId xmlns:a16="http://schemas.microsoft.com/office/drawing/2014/main" val="717287460"/>
                    </a:ext>
                  </a:extLst>
                </a:gridCol>
                <a:gridCol w="4125686">
                  <a:extLst>
                    <a:ext uri="{9D8B030D-6E8A-4147-A177-3AD203B41FA5}">
                      <a16:colId xmlns:a16="http://schemas.microsoft.com/office/drawing/2014/main" val="3007389538"/>
                    </a:ext>
                  </a:extLst>
                </a:gridCol>
                <a:gridCol w="3962402">
                  <a:extLst>
                    <a:ext uri="{9D8B030D-6E8A-4147-A177-3AD203B41FA5}">
                      <a16:colId xmlns:a16="http://schemas.microsoft.com/office/drawing/2014/main" val="264685387"/>
                    </a:ext>
                  </a:extLst>
                </a:gridCol>
              </a:tblGrid>
              <a:tr h="540225">
                <a:tc>
                  <a:txBody>
                    <a:bodyPr/>
                    <a:lstStyle/>
                    <a:p>
                      <a:endParaRPr lang="en-GB" sz="20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8311" marR="64381" marT="22375" marB="167810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cap="none" spc="0" dirty="0">
                          <a:solidFill>
                            <a:schemeClr val="tx1"/>
                          </a:solidFill>
                        </a:rPr>
                        <a:t>Targets 5.1 to 5.3</a:t>
                      </a:r>
                    </a:p>
                  </a:txBody>
                  <a:tcPr marL="78311" marR="64381" marT="22375" marB="16781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cap="none" spc="0" dirty="0">
                          <a:solidFill>
                            <a:schemeClr val="tx1"/>
                          </a:solidFill>
                        </a:rPr>
                        <a:t>Targets 5.4 to 5.6</a:t>
                      </a:r>
                    </a:p>
                  </a:txBody>
                  <a:tcPr marL="78311" marR="64381" marT="22375" marB="16781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cap="none" spc="0" dirty="0">
                          <a:solidFill>
                            <a:schemeClr val="tx1"/>
                          </a:solidFill>
                        </a:rPr>
                        <a:t>Targets 5a to 5c</a:t>
                      </a:r>
                    </a:p>
                  </a:txBody>
                  <a:tcPr marL="78311" marR="64381" marT="22375" marB="16781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710984"/>
                  </a:ext>
                </a:extLst>
              </a:tr>
              <a:tr h="1961894">
                <a:tc>
                  <a:txBody>
                    <a:bodyPr/>
                    <a:lstStyle/>
                    <a:p>
                      <a:endParaRPr lang="en-GB" sz="20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8311" marR="64381" marT="22375" marB="167810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i="0" cap="none" spc="0" dirty="0">
                          <a:solidFill>
                            <a:schemeClr val="tx1"/>
                          </a:solidFill>
                        </a:rPr>
                        <a:t>End all forms of discrimination, violence and harmful practices </a:t>
                      </a:r>
                      <a:r>
                        <a:rPr lang="en-GB" sz="2800" cap="none" spc="0" dirty="0">
                          <a:solidFill>
                            <a:schemeClr val="tx1"/>
                          </a:solidFill>
                        </a:rPr>
                        <a:t>against all women and girls everywhere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cap="none" spc="0" dirty="0">
                          <a:solidFill>
                            <a:schemeClr val="tx1"/>
                          </a:solidFill>
                        </a:rPr>
                        <a:t>Sexual exploitation, child marriage, female genital cutting, trafficking</a:t>
                      </a:r>
                    </a:p>
                  </a:txBody>
                  <a:tcPr marL="78311" marR="64381" marT="22375" marB="1678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cap="none" spc="0" dirty="0">
                          <a:solidFill>
                            <a:schemeClr val="tx1"/>
                          </a:solidFill>
                        </a:rPr>
                        <a:t>Promote access and opportunities for women and girls everywhere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cap="none" spc="0" dirty="0">
                          <a:solidFill>
                            <a:schemeClr val="tx1"/>
                          </a:solidFill>
                        </a:rPr>
                        <a:t>Value unpaid work, impactful leadership opportunities, shared responsibility at household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cap="none" spc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78311" marR="64381" marT="22375" marB="1678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cap="none" spc="0" dirty="0">
                          <a:solidFill>
                            <a:schemeClr val="tx1"/>
                          </a:solidFill>
                        </a:rPr>
                        <a:t>Create enabling environment for gender equality and gender sensitivity</a:t>
                      </a:r>
                    </a:p>
                    <a:p>
                      <a:endParaRPr lang="en-GB" sz="2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cap="none" spc="0" dirty="0">
                          <a:solidFill>
                            <a:schemeClr val="tx1"/>
                          </a:solidFill>
                        </a:rPr>
                        <a:t>Enabling technology, reforms, policies and legislation that promote</a:t>
                      </a:r>
                    </a:p>
                  </a:txBody>
                  <a:tcPr marL="78311" marR="64381" marT="22375" marB="1678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187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84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6EA7C-16E3-47DB-858E-6E5EFA18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325563"/>
          </a:xfrm>
        </p:spPr>
        <p:txBody>
          <a:bodyPr/>
          <a:lstStyle/>
          <a:p>
            <a:r>
              <a:rPr lang="en-GB" b="1" dirty="0"/>
              <a:t>Measurement of gender equality in SDG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F2514-95E9-4A88-914C-6936071BA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369106"/>
            <a:ext cx="11647713" cy="524691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IPV (non-IPV) in the last 12 months for </a:t>
            </a:r>
            <a:r>
              <a:rPr lang="en-GB" dirty="0">
                <a:highlight>
                  <a:srgbClr val="FFFF00"/>
                </a:highlight>
              </a:rPr>
              <a:t>women</a:t>
            </a:r>
            <a:r>
              <a:rPr lang="en-GB" dirty="0"/>
              <a:t> aged 15+ years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Early marriage before 15 and 18 years among </a:t>
            </a:r>
            <a:r>
              <a:rPr lang="en-GB" dirty="0">
                <a:highlight>
                  <a:srgbClr val="FFFF00"/>
                </a:highlight>
              </a:rPr>
              <a:t>women</a:t>
            </a:r>
            <a:r>
              <a:rPr lang="en-GB" dirty="0"/>
              <a:t> aged 20-24 years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Female genital cutting among </a:t>
            </a:r>
            <a:r>
              <a:rPr lang="en-GB" dirty="0">
                <a:highlight>
                  <a:srgbClr val="FFFF00"/>
                </a:highlight>
              </a:rPr>
              <a:t>women</a:t>
            </a:r>
            <a:r>
              <a:rPr lang="en-GB" dirty="0"/>
              <a:t> 15-49 years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Seats held by </a:t>
            </a:r>
            <a:r>
              <a:rPr lang="en-GB" dirty="0">
                <a:highlight>
                  <a:srgbClr val="FFFF00"/>
                </a:highlight>
              </a:rPr>
              <a:t>women</a:t>
            </a:r>
            <a:r>
              <a:rPr lang="en-GB" dirty="0"/>
              <a:t> in national parliaments and local  governments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</a:rPr>
              <a:t>Women</a:t>
            </a:r>
            <a:r>
              <a:rPr lang="en-GB" dirty="0"/>
              <a:t> in managerial 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</a:rPr>
              <a:t>Women</a:t>
            </a:r>
            <a:r>
              <a:rPr lang="en-GB" dirty="0"/>
              <a:t> 15-49 making own informed decisions on SRH (contraception use)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Countries with laws that guarantee </a:t>
            </a:r>
            <a:r>
              <a:rPr lang="en-GB" dirty="0">
                <a:highlight>
                  <a:srgbClr val="FFFF00"/>
                </a:highlight>
              </a:rPr>
              <a:t>women</a:t>
            </a:r>
            <a:r>
              <a:rPr lang="en-GB" dirty="0"/>
              <a:t> 15-49 years access to SRH care, information and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</a:rPr>
              <a:t>Women</a:t>
            </a:r>
            <a:r>
              <a:rPr lang="en-GB" dirty="0"/>
              <a:t> owners of agricultural land, by tenure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Countries with laws that guarantee </a:t>
            </a:r>
            <a:r>
              <a:rPr lang="en-GB" dirty="0">
                <a:highlight>
                  <a:srgbClr val="FFFF00"/>
                </a:highlight>
              </a:rPr>
              <a:t>women’s</a:t>
            </a:r>
            <a:r>
              <a:rPr lang="en-GB" dirty="0"/>
              <a:t> equal rights to land ownership and/or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Countries with systems to track and make public allocations for gender equality and </a:t>
            </a:r>
            <a:r>
              <a:rPr lang="en-GB" dirty="0">
                <a:highlight>
                  <a:srgbClr val="FFFF00"/>
                </a:highlight>
              </a:rPr>
              <a:t>women’s</a:t>
            </a:r>
            <a:r>
              <a:rPr lang="en-GB" dirty="0"/>
              <a:t> empowerment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Legal frameworks to promote, enforce and monitor gender-based discrimination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Time spent in unpaid domestic and care work by sex, age, 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Telephone ownership by sex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241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1542</Words>
  <Application>Microsoft Office PowerPoint</Application>
  <PresentationFormat>Widescreen</PresentationFormat>
  <Paragraphs>193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</vt:lpstr>
      <vt:lpstr>BlinkMacSystemFont</vt:lpstr>
      <vt:lpstr>Calibri</vt:lpstr>
      <vt:lpstr>Calibri Light</vt:lpstr>
      <vt:lpstr>Helvetica</vt:lpstr>
      <vt:lpstr>Roboto</vt:lpstr>
      <vt:lpstr>Office Theme</vt:lpstr>
      <vt:lpstr>Are the current approaches to gender equality good for health and sustainable?</vt:lpstr>
      <vt:lpstr>Social institutions and gender index (SIGI)</vt:lpstr>
      <vt:lpstr>PowerPoint Presentation</vt:lpstr>
      <vt:lpstr>Gendered social determinants for health in Kenya – KDHS 2014</vt:lpstr>
      <vt:lpstr>PowerPoint Presentation</vt:lpstr>
      <vt:lpstr>Gender and health behaviors among 15-49-year-old – KDHS 2014</vt:lpstr>
      <vt:lpstr>Gender and health system – WHO 2013 and KDHS 2014</vt:lpstr>
      <vt:lpstr>SDG 5: Achieve gender equality and empower all women and girls</vt:lpstr>
      <vt:lpstr>Measurement of gender equality in SDG 5</vt:lpstr>
      <vt:lpstr>Measurement of health in SDG 3</vt:lpstr>
      <vt:lpstr>PowerPoint Presentation</vt:lpstr>
      <vt:lpstr>Politics, the economy and social services</vt:lpstr>
      <vt:lpstr>Work and employment metrics</vt:lpstr>
      <vt:lpstr>Family metrics</vt:lpstr>
      <vt:lpstr>Conclusions: Sustainable approaches to gender equality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the current approaches to gender equality good for health and sustainable?</dc:title>
  <dc:creator>Jackline Odhiambo</dc:creator>
  <cp:lastModifiedBy>Hemmerling, Anke</cp:lastModifiedBy>
  <cp:revision>3</cp:revision>
  <dcterms:created xsi:type="dcterms:W3CDTF">2020-12-03T05:58:11Z</dcterms:created>
  <dcterms:modified xsi:type="dcterms:W3CDTF">2021-05-26T23:50:47Z</dcterms:modified>
</cp:coreProperties>
</file>