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57DB5-6B93-44CC-88FC-BE4D097F728D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1174-8AAF-474B-A3A3-95A887D045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58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57DB5-6B93-44CC-88FC-BE4D097F728D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1174-8AAF-474B-A3A3-95A887D045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955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57DB5-6B93-44CC-88FC-BE4D097F728D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1174-8AAF-474B-A3A3-95A887D045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342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57DB5-6B93-44CC-88FC-BE4D097F728D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1174-8AAF-474B-A3A3-95A887D045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206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57DB5-6B93-44CC-88FC-BE4D097F728D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1174-8AAF-474B-A3A3-95A887D045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09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57DB5-6B93-44CC-88FC-BE4D097F728D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1174-8AAF-474B-A3A3-95A887D045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88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57DB5-6B93-44CC-88FC-BE4D097F728D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1174-8AAF-474B-A3A3-95A887D045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475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57DB5-6B93-44CC-88FC-BE4D097F728D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1174-8AAF-474B-A3A3-95A887D045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784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57DB5-6B93-44CC-88FC-BE4D097F728D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1174-8AAF-474B-A3A3-95A887D045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756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57DB5-6B93-44CC-88FC-BE4D097F728D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1174-8AAF-474B-A3A3-95A887D045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827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57DB5-6B93-44CC-88FC-BE4D097F728D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1174-8AAF-474B-A3A3-95A887D045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383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57DB5-6B93-44CC-88FC-BE4D097F728D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61174-8AAF-474B-A3A3-95A887D045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663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Sustainable Development for HIV Health (SD4H) Webinar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46737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en-US" sz="4500" dirty="0"/>
              <a:t>Maseno University School of Public Health &amp; Community Development</a:t>
            </a:r>
          </a:p>
          <a:p>
            <a:r>
              <a:rPr lang="en-US" b="1" dirty="0">
                <a:latin typeface="Arial Narrow" panose="020B0606020202030204" pitchFamily="34" charset="0"/>
              </a:rPr>
              <a:t>Kenneth Tonui (</a:t>
            </a:r>
            <a:r>
              <a:rPr lang="en-US" dirty="0" err="1"/>
              <a:t>PhD</a:t>
            </a:r>
            <a:r>
              <a:rPr lang="en-US" baseline="30000" dirty="0" err="1"/>
              <a:t>CANDIDATE</a:t>
            </a:r>
            <a:r>
              <a:rPr lang="en-US" dirty="0">
                <a:latin typeface="Arial Narrow" panose="020B0606020202030204" pitchFamily="34" charset="0"/>
              </a:rPr>
              <a:t>, Public Health Nutrition</a:t>
            </a:r>
            <a:r>
              <a:rPr lang="en-US" b="1" dirty="0">
                <a:latin typeface="Arial Narrow" panose="020B0606020202030204" pitchFamily="34" charset="0"/>
              </a:rPr>
              <a:t>)</a:t>
            </a:r>
            <a:endParaRPr lang="en-US" sz="45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848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300" b="1" dirty="0"/>
              <a:t>SDG 2 Targets and Relationship with Health Outcomes Count’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33507"/>
          </a:xfrm>
        </p:spPr>
        <p:txBody>
          <a:bodyPr>
            <a:normAutofit/>
          </a:bodyPr>
          <a:lstStyle/>
          <a:p>
            <a:r>
              <a:rPr lang="en-US" dirty="0">
                <a:latin typeface="Arial Narrow" panose="020B0606020202030204" pitchFamily="34" charset="0"/>
              </a:rPr>
              <a:t>In conclusion, ending hunger remains a daunting task because food systems remain at risk of climate and market volatilities, protracted crisis etc.</a:t>
            </a:r>
          </a:p>
          <a:p>
            <a:endParaRPr lang="en-US" dirty="0">
              <a:latin typeface="Arial Narrow" panose="020B0606020202030204" pitchFamily="34" charset="0"/>
            </a:endParaRPr>
          </a:p>
          <a:p>
            <a:r>
              <a:rPr lang="en-US" dirty="0">
                <a:latin typeface="Arial Narrow" panose="020B0606020202030204" pitchFamily="34" charset="0"/>
              </a:rPr>
              <a:t>The situation remains worse in low and middle-income nations, especially Africa.</a:t>
            </a:r>
          </a:p>
          <a:p>
            <a:endParaRPr lang="en-US" dirty="0">
              <a:latin typeface="Arial Narrow" panose="020B0606020202030204" pitchFamily="34" charset="0"/>
            </a:endParaRPr>
          </a:p>
          <a:p>
            <a:r>
              <a:rPr lang="en-US" dirty="0">
                <a:latin typeface="Arial Narrow" panose="020B0606020202030204" pitchFamily="34" charset="0"/>
              </a:rPr>
              <a:t>Interventions to ending hunger should be taught of as a means of expanding people’s range of options (resilience capacity).</a:t>
            </a:r>
          </a:p>
          <a:p>
            <a:pPr marL="0" indent="0" algn="ctr">
              <a:buNone/>
            </a:pPr>
            <a:r>
              <a:rPr lang="en-US" b="1" i="1" dirty="0">
                <a:latin typeface="Arial Narrow" panose="020B0606020202030204" pitchFamily="34" charset="0"/>
              </a:rPr>
              <a:t>-END-</a:t>
            </a:r>
          </a:p>
        </p:txBody>
      </p:sp>
    </p:spTree>
    <p:extLst>
      <p:ext uri="{BB962C8B-B14F-4D97-AF65-F5344CB8AC3E}">
        <p14:creationId xmlns:p14="http://schemas.microsoft.com/office/powerpoint/2010/main" val="2599386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9915659" cy="1325563"/>
          </a:xfrm>
        </p:spPr>
        <p:txBody>
          <a:bodyPr>
            <a:normAutofit/>
          </a:bodyPr>
          <a:lstStyle/>
          <a:p>
            <a:pPr algn="ctr"/>
            <a:r>
              <a:rPr lang="en-US" sz="4300" b="1" dirty="0"/>
              <a:t>Video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 Narrow" panose="020B0606020202030204" pitchFamily="34" charset="0"/>
              </a:rPr>
              <a:t>Emphasizes on the need for “learning for sustainability.”</a:t>
            </a:r>
          </a:p>
          <a:p>
            <a:endParaRPr lang="en-US" b="1" dirty="0">
              <a:latin typeface="Arial Narrow" panose="020B0606020202030204" pitchFamily="34" charset="0"/>
            </a:endParaRPr>
          </a:p>
          <a:p>
            <a:r>
              <a:rPr lang="en-US" dirty="0">
                <a:latin typeface="Arial Narrow" panose="020B0606020202030204" pitchFamily="34" charset="0"/>
              </a:rPr>
              <a:t>Think global, act local; global response to local issues.</a:t>
            </a:r>
          </a:p>
          <a:p>
            <a:endParaRPr lang="en-US" dirty="0">
              <a:latin typeface="Arial Narrow" panose="020B0606020202030204" pitchFamily="34" charset="0"/>
            </a:endParaRPr>
          </a:p>
          <a:p>
            <a:r>
              <a:rPr lang="en-US" dirty="0">
                <a:latin typeface="Arial Narrow" panose="020B0606020202030204" pitchFamily="34" charset="0"/>
              </a:rPr>
              <a:t>Sustainable development; meeting needs of current generation without compromising the needs of future ones.</a:t>
            </a:r>
          </a:p>
          <a:p>
            <a:endParaRPr lang="en-US" dirty="0">
              <a:latin typeface="Arial Narrow" panose="020B0606020202030204" pitchFamily="34" charset="0"/>
            </a:endParaRPr>
          </a:p>
          <a:p>
            <a:r>
              <a:rPr lang="en-US" dirty="0">
                <a:latin typeface="Arial Narrow" panose="020B0606020202030204" pitchFamily="34" charset="0"/>
              </a:rPr>
              <a:t>Personal ethics </a:t>
            </a:r>
          </a:p>
        </p:txBody>
      </p:sp>
    </p:spTree>
    <p:extLst>
      <p:ext uri="{BB962C8B-B14F-4D97-AF65-F5344CB8AC3E}">
        <p14:creationId xmlns:p14="http://schemas.microsoft.com/office/powerpoint/2010/main" val="569058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292144" cy="1325563"/>
          </a:xfrm>
        </p:spPr>
        <p:txBody>
          <a:bodyPr>
            <a:normAutofit/>
          </a:bodyPr>
          <a:lstStyle/>
          <a:p>
            <a:pPr algn="ctr"/>
            <a:r>
              <a:rPr lang="en-US" sz="4300" b="1" dirty="0"/>
              <a:t>SDG 2 – Zero Hunger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Arial Narrow" panose="020B0606020202030204" pitchFamily="34" charset="0"/>
              </a:rPr>
              <a:t>Intro: </a:t>
            </a:r>
            <a:r>
              <a:rPr lang="en-US" dirty="0">
                <a:latin typeface="Arial Narrow" panose="020B0606020202030204" pitchFamily="34" charset="0"/>
              </a:rPr>
              <a:t>as a whole, SDG’s seeks to achieve and sustain a better and more sustainable future for all.</a:t>
            </a:r>
          </a:p>
          <a:p>
            <a:pPr marL="0" indent="0">
              <a:buNone/>
            </a:pPr>
            <a:endParaRPr lang="en-US" b="1" dirty="0">
              <a:latin typeface="Arial Narrow" panose="020B0606020202030204" pitchFamily="34" charset="0"/>
            </a:endParaRPr>
          </a:p>
          <a:p>
            <a:r>
              <a:rPr lang="en-US" b="1" dirty="0">
                <a:latin typeface="Arial Narrow" panose="020B0606020202030204" pitchFamily="34" charset="0"/>
              </a:rPr>
              <a:t>SDG 2: Zero Hunger </a:t>
            </a:r>
            <a:r>
              <a:rPr lang="en-US" dirty="0">
                <a:latin typeface="Arial Narrow" panose="020B0606020202030204" pitchFamily="34" charset="0"/>
              </a:rPr>
              <a:t>– Seeks to end Hunger in all its forms by the year 2030.</a:t>
            </a:r>
          </a:p>
          <a:p>
            <a:pPr marL="0" indent="0">
              <a:buNone/>
            </a:pPr>
            <a:endParaRPr lang="en-US" dirty="0">
              <a:latin typeface="Arial Narrow" panose="020B0606020202030204" pitchFamily="34" charset="0"/>
            </a:endParaRPr>
          </a:p>
          <a:p>
            <a:r>
              <a:rPr lang="en-US" b="1" dirty="0">
                <a:latin typeface="Arial Narrow" panose="020B0606020202030204" pitchFamily="34" charset="0"/>
              </a:rPr>
              <a:t>Hunger: </a:t>
            </a:r>
            <a:r>
              <a:rPr lang="en-US" dirty="0">
                <a:latin typeface="Arial Narrow" panose="020B0606020202030204" pitchFamily="34" charset="0"/>
              </a:rPr>
              <a:t>painful sensation caused by food deprivation</a:t>
            </a:r>
          </a:p>
          <a:p>
            <a:endParaRPr lang="en-US" b="1" dirty="0">
              <a:latin typeface="Arial Narrow" panose="020B0606020202030204" pitchFamily="34" charset="0"/>
            </a:endParaRPr>
          </a:p>
          <a:p>
            <a:r>
              <a:rPr lang="en-US" dirty="0">
                <a:latin typeface="Arial Narrow" panose="020B0606020202030204" pitchFamily="34" charset="0"/>
              </a:rPr>
              <a:t>Specifically aims to ensure that everyone has access to good quality food (nutrition security) that can guarantee healthy life.</a:t>
            </a:r>
          </a:p>
        </p:txBody>
      </p:sp>
    </p:spTree>
    <p:extLst>
      <p:ext uri="{BB962C8B-B14F-4D97-AF65-F5344CB8AC3E}">
        <p14:creationId xmlns:p14="http://schemas.microsoft.com/office/powerpoint/2010/main" val="317900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300" b="1" dirty="0"/>
              <a:t>SDG 2 Targets and Relationship with Health Outcomes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 Narrow" panose="020B0606020202030204" pitchFamily="34" charset="0"/>
              </a:rPr>
              <a:t>Targets to end hunger, achieve food security, improved nutrition, and promote sustainable agriculture.</a:t>
            </a:r>
          </a:p>
          <a:p>
            <a:r>
              <a:rPr lang="en-US" b="1" dirty="0">
                <a:latin typeface="Arial Narrow" panose="020B0606020202030204" pitchFamily="34" charset="0"/>
              </a:rPr>
              <a:t>Health outcomes: </a:t>
            </a:r>
            <a:r>
              <a:rPr lang="en-US" dirty="0">
                <a:latin typeface="Arial Narrow" panose="020B0606020202030204" pitchFamily="34" charset="0"/>
              </a:rPr>
              <a:t>changes in health emanating from existing health care interventions. </a:t>
            </a:r>
          </a:p>
          <a:p>
            <a:r>
              <a:rPr lang="en-US" b="1" dirty="0">
                <a:latin typeface="Arial Narrow" panose="020B0606020202030204" pitchFamily="34" charset="0"/>
              </a:rPr>
              <a:t>Ending Hunger</a:t>
            </a:r>
            <a:r>
              <a:rPr lang="en-US" dirty="0">
                <a:latin typeface="Arial Narrow" panose="020B0606020202030204" pitchFamily="34" charset="0"/>
              </a:rPr>
              <a:t> would mitigate an array of adverse health outcomes attributable to it.</a:t>
            </a:r>
          </a:p>
          <a:p>
            <a:r>
              <a:rPr lang="en-US" dirty="0">
                <a:latin typeface="Arial Narrow" panose="020B0606020202030204" pitchFamily="34" charset="0"/>
              </a:rPr>
              <a:t>Hunger is amongst the world’s top ten health risks.</a:t>
            </a:r>
          </a:p>
          <a:p>
            <a:r>
              <a:rPr lang="en-US" dirty="0">
                <a:latin typeface="Arial Narrow" panose="020B0606020202030204" pitchFamily="34" charset="0"/>
              </a:rPr>
              <a:t>It kills more than AIDS, malaria, and tuberculosis combined. </a:t>
            </a:r>
          </a:p>
          <a:p>
            <a:endParaRPr lang="en-US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097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300" b="1" dirty="0"/>
              <a:t>SDG 2 Targets and Relationship with Health Outcomes Count’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33507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Arial Narrow" panose="020B0606020202030204" pitchFamily="34" charset="0"/>
              </a:rPr>
              <a:t>The timelines of care (hospital stay) are likely to be long for sick populations experiencing hunger. </a:t>
            </a:r>
          </a:p>
          <a:p>
            <a:r>
              <a:rPr lang="en-US" dirty="0">
                <a:latin typeface="Arial Narrow" panose="020B0606020202030204" pitchFamily="34" charset="0"/>
              </a:rPr>
              <a:t>Food security is a positive predictor of good health outcomes.</a:t>
            </a:r>
          </a:p>
          <a:p>
            <a:r>
              <a:rPr lang="en-US" dirty="0">
                <a:latin typeface="Arial Narrow" panose="020B0606020202030204" pitchFamily="34" charset="0"/>
              </a:rPr>
              <a:t>Food insecurity is more prevalent in Sub-Saharan Africa, where more than half of the adult populace experience moderate and severe food insecurity. </a:t>
            </a:r>
          </a:p>
          <a:p>
            <a:r>
              <a:rPr lang="en-US" dirty="0">
                <a:latin typeface="Arial Narrow" panose="020B0606020202030204" pitchFamily="34" charset="0"/>
              </a:rPr>
              <a:t>Food insecurity results in adoption of negative coping strategies (scavenging, prostitution, child labor, borrowing, etc.), which predispose people to adverse health outcomes.  </a:t>
            </a:r>
          </a:p>
          <a:p>
            <a:r>
              <a:rPr lang="en-US" dirty="0">
                <a:latin typeface="Arial Narrow" panose="020B0606020202030204" pitchFamily="34" charset="0"/>
              </a:rPr>
              <a:t>Food insecure populations live in a state of constant “worry”, which can result in poor mental health states.</a:t>
            </a:r>
          </a:p>
        </p:txBody>
      </p:sp>
    </p:spTree>
    <p:extLst>
      <p:ext uri="{BB962C8B-B14F-4D97-AF65-F5344CB8AC3E}">
        <p14:creationId xmlns:p14="http://schemas.microsoft.com/office/powerpoint/2010/main" val="3972867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300" b="1" dirty="0"/>
              <a:t>SDG 2 Targets and Relationship with Health Outcomes Count’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33507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Arial Narrow" panose="020B0606020202030204" pitchFamily="34" charset="0"/>
              </a:rPr>
              <a:t>Such mental health concerns impair adequate health care utilization, resulting in poor health outcomes e.g. adherence.</a:t>
            </a:r>
          </a:p>
          <a:p>
            <a:r>
              <a:rPr lang="en-US" dirty="0">
                <a:latin typeface="Arial Narrow" panose="020B0606020202030204" pitchFamily="34" charset="0"/>
              </a:rPr>
              <a:t>Improved nutrition as a target for SDG 2 certainly poses a close r/ship with health outcomes.</a:t>
            </a:r>
          </a:p>
          <a:p>
            <a:r>
              <a:rPr lang="en-US" dirty="0">
                <a:latin typeface="Arial Narrow" panose="020B0606020202030204" pitchFamily="34" charset="0"/>
              </a:rPr>
              <a:t>Chronic under-nutrition puts populations at higher risk of mortality from common infections.</a:t>
            </a:r>
          </a:p>
          <a:p>
            <a:r>
              <a:rPr lang="en-US" dirty="0">
                <a:latin typeface="Arial Narrow" panose="020B0606020202030204" pitchFamily="34" charset="0"/>
              </a:rPr>
              <a:t>Malnutrition increases severity and frequency of infections (re-admissions, delayed recovery).</a:t>
            </a:r>
          </a:p>
          <a:p>
            <a:r>
              <a:rPr lang="en-US" dirty="0">
                <a:latin typeface="Arial Narrow" panose="020B0606020202030204" pitchFamily="34" charset="0"/>
              </a:rPr>
              <a:t>Effectiveness of care as a measure of health outcome is jeopardized by malnutrition</a:t>
            </a:r>
          </a:p>
          <a:p>
            <a:endParaRPr lang="en-US" dirty="0">
              <a:latin typeface="Arial Narrow" panose="020B0606020202030204" pitchFamily="34" charset="0"/>
            </a:endParaRPr>
          </a:p>
          <a:p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283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300" b="1" dirty="0"/>
              <a:t>SDG 2 Targets and Relationship with Health Outcomes Count’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33507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Arial Narrow" panose="020B0606020202030204" pitchFamily="34" charset="0"/>
              </a:rPr>
              <a:t>Similarly, malnutrition jeopardizes patient experience in contexts offering health care interventions.</a:t>
            </a:r>
          </a:p>
          <a:p>
            <a:pPr marL="0" indent="0">
              <a:buNone/>
            </a:pPr>
            <a:endParaRPr lang="en-US" dirty="0">
              <a:latin typeface="Arial Narrow" panose="020B0606020202030204" pitchFamily="34" charset="0"/>
            </a:endParaRPr>
          </a:p>
          <a:p>
            <a:r>
              <a:rPr lang="en-US" dirty="0">
                <a:latin typeface="Arial Narrow" panose="020B0606020202030204" pitchFamily="34" charset="0"/>
              </a:rPr>
              <a:t>Disability Adjusted Life Years (DALY’s) are likely to be high amongst populations affected by chronic malnutrition.</a:t>
            </a:r>
          </a:p>
          <a:p>
            <a:pPr marL="0" indent="0">
              <a:buNone/>
            </a:pPr>
            <a:endParaRPr lang="en-US" dirty="0">
              <a:latin typeface="Arial Narrow" panose="020B0606020202030204" pitchFamily="34" charset="0"/>
            </a:endParaRPr>
          </a:p>
          <a:p>
            <a:r>
              <a:rPr lang="en-US" dirty="0">
                <a:latin typeface="Arial Narrow" panose="020B0606020202030204" pitchFamily="34" charset="0"/>
              </a:rPr>
              <a:t>In 2014, Sub- Saharan Africa and South Asia contributed to three quarters of children under five years affected by stunting.</a:t>
            </a:r>
          </a:p>
          <a:p>
            <a:pPr marL="0" indent="0">
              <a:buNone/>
            </a:pPr>
            <a:endParaRPr lang="en-US" dirty="0">
              <a:latin typeface="Arial Narrow" panose="020B0606020202030204" pitchFamily="34" charset="0"/>
            </a:endParaRPr>
          </a:p>
          <a:p>
            <a:r>
              <a:rPr lang="en-US" dirty="0">
                <a:latin typeface="Arial Narrow" panose="020B0606020202030204" pitchFamily="34" charset="0"/>
              </a:rPr>
              <a:t>Africa bears a huge burden on malnutrition, where 28% of mortalities (annually) are attributable to malnutrition.</a:t>
            </a:r>
          </a:p>
          <a:p>
            <a:pPr marL="0" indent="0">
              <a:buNone/>
            </a:pPr>
            <a:endParaRPr lang="en-US" dirty="0">
              <a:latin typeface="Arial Narrow" panose="020B0606020202030204" pitchFamily="34" charset="0"/>
            </a:endParaRPr>
          </a:p>
          <a:p>
            <a:r>
              <a:rPr lang="en-US" dirty="0">
                <a:latin typeface="Arial Narrow" panose="020B0606020202030204" pitchFamily="34" charset="0"/>
              </a:rPr>
              <a:t>Double burden of malnutrition remains apparent, which causes poor health outcomes.</a:t>
            </a:r>
          </a:p>
          <a:p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218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300" b="1" dirty="0"/>
              <a:t>SDG 2 Targets and Relationship with Health Outcomes Count’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33507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Arial Narrow" panose="020B0606020202030204" pitchFamily="34" charset="0"/>
              </a:rPr>
              <a:t>Improved nutrition mitigates micronutrient deficiencies (hidden hunger), which is of concern in low and middle income countries.</a:t>
            </a:r>
          </a:p>
          <a:p>
            <a:r>
              <a:rPr lang="en-US" dirty="0">
                <a:latin typeface="Arial Narrow" panose="020B0606020202030204" pitchFamily="34" charset="0"/>
              </a:rPr>
              <a:t>Promoting sustainable agriculture enhances attainment of positive health outcomes.</a:t>
            </a:r>
          </a:p>
          <a:p>
            <a:r>
              <a:rPr lang="en-US" dirty="0">
                <a:latin typeface="Arial Narrow" panose="020B0606020202030204" pitchFamily="34" charset="0"/>
              </a:rPr>
              <a:t>Sustainable agriculture improve productivity and income; hence, enhancing equal health care access for farmers.</a:t>
            </a:r>
          </a:p>
          <a:p>
            <a:r>
              <a:rPr lang="en-US" dirty="0">
                <a:latin typeface="Arial Narrow" panose="020B0606020202030204" pitchFamily="34" charset="0"/>
              </a:rPr>
              <a:t>Sustainable agriculture enhances resilience to adverse events/situations, which would predispose populations to adverse health care outcomes.</a:t>
            </a:r>
          </a:p>
          <a:p>
            <a:r>
              <a:rPr lang="en-US" dirty="0">
                <a:latin typeface="Arial Narrow" panose="020B0606020202030204" pitchFamily="34" charset="0"/>
              </a:rPr>
              <a:t>Sustainable agriculture adds value to existing food value chains has the potential of creating jobs thus address poverty and hunger.</a:t>
            </a:r>
          </a:p>
        </p:txBody>
      </p:sp>
    </p:spTree>
    <p:extLst>
      <p:ext uri="{BB962C8B-B14F-4D97-AF65-F5344CB8AC3E}">
        <p14:creationId xmlns:p14="http://schemas.microsoft.com/office/powerpoint/2010/main" val="2998541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300" b="1" dirty="0"/>
              <a:t>SDG 2 Targets and Relationship with Health Outcomes Count’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33507"/>
          </a:xfrm>
        </p:spPr>
        <p:txBody>
          <a:bodyPr>
            <a:normAutofit/>
          </a:bodyPr>
          <a:lstStyle/>
          <a:p>
            <a:r>
              <a:rPr lang="en-US" dirty="0">
                <a:latin typeface="Arial Narrow" panose="020B0606020202030204" pitchFamily="34" charset="0"/>
              </a:rPr>
              <a:t>In conclusion, ending hunger remains a daunting task because food systems remain at risk of climate and market volatilities, protracted crisis etc.</a:t>
            </a:r>
          </a:p>
          <a:p>
            <a:endParaRPr lang="en-US" dirty="0">
              <a:latin typeface="Arial Narrow" panose="020B0606020202030204" pitchFamily="34" charset="0"/>
            </a:endParaRPr>
          </a:p>
          <a:p>
            <a:r>
              <a:rPr lang="en-US" dirty="0">
                <a:latin typeface="Arial Narrow" panose="020B0606020202030204" pitchFamily="34" charset="0"/>
              </a:rPr>
              <a:t>The situation remains worse in low and middle-income nations, especially Africa.</a:t>
            </a:r>
          </a:p>
          <a:p>
            <a:endParaRPr lang="en-US" dirty="0">
              <a:latin typeface="Arial Narrow" panose="020B0606020202030204" pitchFamily="34" charset="0"/>
            </a:endParaRPr>
          </a:p>
          <a:p>
            <a:r>
              <a:rPr lang="en-US" dirty="0">
                <a:latin typeface="Arial Narrow" panose="020B0606020202030204" pitchFamily="34" charset="0"/>
              </a:rPr>
              <a:t>Interventions to ending hunger should be taught of as a means of expanding people’s range of options (resilience capacity).</a:t>
            </a:r>
          </a:p>
        </p:txBody>
      </p:sp>
    </p:spTree>
    <p:extLst>
      <p:ext uri="{BB962C8B-B14F-4D97-AF65-F5344CB8AC3E}">
        <p14:creationId xmlns:p14="http://schemas.microsoft.com/office/powerpoint/2010/main" val="1525923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758</Words>
  <Application>Microsoft Office PowerPoint</Application>
  <PresentationFormat>Widescreen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Narrow</vt:lpstr>
      <vt:lpstr>Calibri</vt:lpstr>
      <vt:lpstr>Calibri Light</vt:lpstr>
      <vt:lpstr>Office Theme</vt:lpstr>
      <vt:lpstr>Sustainable Development for HIV Health (SD4H) Webinar Presentation</vt:lpstr>
      <vt:lpstr>Video Summary</vt:lpstr>
      <vt:lpstr>SDG 2 – Zero Hunger</vt:lpstr>
      <vt:lpstr>SDG 2 Targets and Relationship with Health Outcomes </vt:lpstr>
      <vt:lpstr>SDG 2 Targets and Relationship with Health Outcomes Count’ </vt:lpstr>
      <vt:lpstr>SDG 2 Targets and Relationship with Health Outcomes Count’ </vt:lpstr>
      <vt:lpstr>SDG 2 Targets and Relationship with Health Outcomes Count’ </vt:lpstr>
      <vt:lpstr>SDG 2 Targets and Relationship with Health Outcomes Count’ </vt:lpstr>
      <vt:lpstr>SDG 2 Targets and Relationship with Health Outcomes Count’ </vt:lpstr>
      <vt:lpstr>SDG 2 Targets and Relationship with Health Outcomes Count’ </vt:lpstr>
    </vt:vector>
  </TitlesOfParts>
  <Company>UCSF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Sustainable Development for HIV Health (SD4H) Fellowship</dc:title>
  <dc:creator>Burger, Rachel</dc:creator>
  <cp:lastModifiedBy>Hemmerling, Anke</cp:lastModifiedBy>
  <cp:revision>101</cp:revision>
  <dcterms:created xsi:type="dcterms:W3CDTF">2020-04-09T17:30:32Z</dcterms:created>
  <dcterms:modified xsi:type="dcterms:W3CDTF">2021-05-26T23:52:05Z</dcterms:modified>
</cp:coreProperties>
</file>