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3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outlineViewPr>
    <p:cViewPr>
      <p:scale>
        <a:sx n="33" d="100"/>
        <a:sy n="33" d="100"/>
      </p:scale>
      <p:origin x="0" y="-2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B6A33-3D3A-46A1-8DED-5338A348742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D0529-DB5C-41C4-A50E-F93A0FCE0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52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October: International day of eradicating</a:t>
            </a:r>
            <a:r>
              <a:rPr lang="en-US" baseline="0" dirty="0"/>
              <a:t> poverty. 2020 theme; acting together to achieve social and environmental justice for 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70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80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6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sz="1200" dirty="0"/>
              <a:t>as well as their educational, work and lifestyle opportunities.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1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1.</a:t>
            </a:r>
            <a:r>
              <a:rPr lang="en-US" sz="1200" baseline="0" dirty="0"/>
              <a:t> M</a:t>
            </a:r>
            <a:r>
              <a:rPr lang="en-US" sz="1200" dirty="0"/>
              <a:t>ore health financing from the countries’ budgets and partner agencies, political good will.</a:t>
            </a:r>
          </a:p>
          <a:p>
            <a:pPr marL="0" indent="0">
              <a:buNone/>
            </a:pPr>
            <a:r>
              <a:rPr lang="en-US" sz="1200" dirty="0"/>
              <a:t>2.</a:t>
            </a:r>
            <a:r>
              <a:rPr lang="en-US" sz="1200" baseline="0" dirty="0"/>
              <a:t> D</a:t>
            </a:r>
            <a:r>
              <a:rPr lang="en-US" sz="1200" dirty="0"/>
              <a:t>eveloping public and private sector services that are of good quality and responsive to the health needs of the poor</a:t>
            </a:r>
          </a:p>
          <a:p>
            <a:r>
              <a:rPr lang="en-US" sz="1200" dirty="0"/>
              <a:t>3. Policies that promote food security, education, water and sanitation; reduce risk of addiction to tobacco and alcohol, road traffic and other injuries and of the devastating impacts of conflict and other natural disasters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78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Oxfam International, Concern Worldwide, End Poverty Now, Care International, Health Poverty Action, Innovations for Poverty Action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0D0529-DB5C-41C4-A50E-F93A0FCE0F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4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SDG 1: NO POVERTY &amp; ITS’ RELATIONSHIP TO HEALTH OUTCOMES IN LMICs WITH A FOCUS ON AFRICA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RHODA LOREEN MUSUNGU</a:t>
            </a:r>
          </a:p>
          <a:p>
            <a:r>
              <a:rPr lang="en-US" sz="2400" dirty="0"/>
              <a:t>SD4H SEMINAR 2; SDGs</a:t>
            </a:r>
          </a:p>
        </p:txBody>
      </p:sp>
    </p:spTree>
    <p:extLst>
      <p:ext uri="{BB962C8B-B14F-4D97-AF65-F5344CB8AC3E}">
        <p14:creationId xmlns:p14="http://schemas.microsoft.com/office/powerpoint/2010/main" val="3531424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Poverty is a denial of choices and opportunities; a violation of human rights and dignity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United Nations ‘Indicators of poverty and hunger’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THANK YOU FOR LISTENING</a:t>
            </a:r>
          </a:p>
        </p:txBody>
      </p:sp>
    </p:spTree>
    <p:extLst>
      <p:ext uri="{BB962C8B-B14F-4D97-AF65-F5344CB8AC3E}">
        <p14:creationId xmlns:p14="http://schemas.microsoft.com/office/powerpoint/2010/main" val="2265995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787" y="624110"/>
            <a:ext cx="9557825" cy="6122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6787" y="1236372"/>
            <a:ext cx="9557825" cy="467485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SDG Report 2019</a:t>
            </a:r>
          </a:p>
          <a:p>
            <a:r>
              <a:rPr lang="en-US" sz="2400" dirty="0"/>
              <a:t>Measuring health inequalities in the context of sustainable development goals; Bulletin of the World Health Organization, September 2018</a:t>
            </a:r>
          </a:p>
          <a:p>
            <a:r>
              <a:rPr lang="en-US" sz="2400" dirty="0"/>
              <a:t>Poverty and Health-The Family Medicine Perspective (Position Paper)</a:t>
            </a:r>
          </a:p>
          <a:p>
            <a:r>
              <a:rPr lang="en-US" sz="2400" dirty="0"/>
              <a:t>Poverty and Health: DAC Guidelines and reference series; Organization For Economic Cooperation and Development of the World Health Organization 2013</a:t>
            </a:r>
          </a:p>
          <a:p>
            <a:r>
              <a:rPr lang="en-US" sz="2400" dirty="0"/>
              <a:t>Health Poverty Action, 2018 Bulletin</a:t>
            </a:r>
          </a:p>
          <a:p>
            <a:r>
              <a:rPr lang="en-US" sz="2400" dirty="0"/>
              <a:t>UN.org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5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94272" y="624110"/>
            <a:ext cx="9410340" cy="703245"/>
          </a:xfrm>
        </p:spPr>
        <p:txBody>
          <a:bodyPr/>
          <a:lstStyle/>
          <a:p>
            <a:pPr algn="ctr"/>
            <a:r>
              <a:rPr lang="en-US" dirty="0"/>
              <a:t>PRESENTATION OUTLINE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094271" y="1327355"/>
            <a:ext cx="4808805" cy="458386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Introduction</a:t>
            </a:r>
          </a:p>
          <a:p>
            <a:r>
              <a:rPr lang="en-US" sz="2800" dirty="0"/>
              <a:t>SDG 1: No Poverty</a:t>
            </a:r>
          </a:p>
          <a:p>
            <a:r>
              <a:rPr lang="en-US" sz="2800" dirty="0"/>
              <a:t>Poverty in LMICs; Focus on Africa</a:t>
            </a:r>
          </a:p>
          <a:p>
            <a:r>
              <a:rPr lang="en-US" sz="2800" dirty="0"/>
              <a:t>The Complex Relationship Between Poverty and Health</a:t>
            </a:r>
          </a:p>
          <a:p>
            <a:r>
              <a:rPr lang="en-US" sz="2800" dirty="0"/>
              <a:t>Ending poverty and improved health in Africa; way forward</a:t>
            </a:r>
          </a:p>
          <a:p>
            <a:r>
              <a:rPr lang="en-US" sz="2800" dirty="0"/>
              <a:t>Conclusion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716" y="1327355"/>
            <a:ext cx="4084152" cy="4583867"/>
          </a:xfrm>
        </p:spPr>
      </p:pic>
    </p:spTree>
    <p:extLst>
      <p:ext uri="{BB962C8B-B14F-4D97-AF65-F5344CB8AC3E}">
        <p14:creationId xmlns:p14="http://schemas.microsoft.com/office/powerpoint/2010/main" val="296267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5617" y="624110"/>
            <a:ext cx="9868995" cy="689535"/>
          </a:xfrm>
        </p:spPr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617" y="1313645"/>
            <a:ext cx="9868995" cy="4597577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Sustainable Development Goals (SDGs): principle of advancing equity and leaving no one behind in the areas of economic, social and environmental development</a:t>
            </a:r>
          </a:p>
          <a:p>
            <a:pPr algn="just"/>
            <a:r>
              <a:rPr lang="en-US" sz="2400" dirty="0"/>
              <a:t>Poverty is a condition in which a person or group of people lack human needs because they can not afford them</a:t>
            </a:r>
          </a:p>
          <a:p>
            <a:pPr algn="just"/>
            <a:r>
              <a:rPr lang="en-US" sz="2400" dirty="0"/>
              <a:t>SDG 1: End poverty in all its forms by 2030: &lt; $1.90 a day</a:t>
            </a:r>
          </a:p>
          <a:p>
            <a:pPr algn="just"/>
            <a:r>
              <a:rPr lang="en-US" sz="2400" dirty="0"/>
              <a:t>Under the Millennium Development Goals poverty was halved; global rate of poverty from 28% in 1999 to 11% in 2013</a:t>
            </a:r>
          </a:p>
          <a:p>
            <a:pPr algn="just"/>
            <a:r>
              <a:rPr lang="en-US" sz="2400" dirty="0"/>
              <a:t>&gt; 800M people globally still live below $ 1.25 a day (WHO, 2019). COVID-19 pandemic will increase the numbers.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9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535" y="624110"/>
            <a:ext cx="9543077" cy="76223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SDG 1: NO POVERTY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5561" y="1386348"/>
            <a:ext cx="9779051" cy="4524874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/>
              <a:t>The essence of sustainable development is giving people the support they need to lift themselves out of poverty.</a:t>
            </a:r>
          </a:p>
          <a:p>
            <a:pPr algn="just"/>
            <a:r>
              <a:rPr lang="en-US" sz="2800" dirty="0"/>
              <a:t>Poverty encompasses deprivation in many domains: income, hunger, poor health, social exclusion, discrimination and lack of access to basic services</a:t>
            </a:r>
          </a:p>
          <a:p>
            <a:pPr algn="just"/>
            <a:r>
              <a:rPr lang="en-US" sz="2800" dirty="0"/>
              <a:t>Ending poverty requires a holistic approach; inter linkages across different dimensions of sustainable development as well as interrelated strategies</a:t>
            </a:r>
          </a:p>
          <a:p>
            <a:pPr algn="just"/>
            <a:r>
              <a:rPr lang="en-US" sz="2800" dirty="0"/>
              <a:t>17</a:t>
            </a:r>
            <a:r>
              <a:rPr lang="en-US" sz="2800" baseline="30000" dirty="0"/>
              <a:t>th</a:t>
            </a:r>
            <a:r>
              <a:rPr lang="en-US" sz="2800" dirty="0"/>
              <a:t> October: International Day of eradicating poverty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0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739" y="624110"/>
            <a:ext cx="9881874" cy="5736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POVERTY IN LMICs; FOCUS ON AFRICA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739" y="1197735"/>
            <a:ext cx="9881874" cy="4713487"/>
          </a:xfrm>
        </p:spPr>
        <p:txBody>
          <a:bodyPr>
            <a:noAutofit/>
          </a:bodyPr>
          <a:lstStyle/>
          <a:p>
            <a:pPr algn="just"/>
            <a:r>
              <a:rPr lang="en-US" sz="2200" dirty="0"/>
              <a:t>Half of the world’s poor live in sub-Saharan Africa (SSA) with another third living in Southern Asia. </a:t>
            </a:r>
          </a:p>
          <a:p>
            <a:pPr algn="just"/>
            <a:r>
              <a:rPr lang="en-US" sz="2200" dirty="0"/>
              <a:t>Those in extreme poverty live in fragile situations: conflict zones and remote areas; 80% in rural areas and 64% working in the agriculture sector and are women</a:t>
            </a:r>
          </a:p>
          <a:p>
            <a:pPr algn="just"/>
            <a:r>
              <a:rPr lang="en-US" sz="2200" dirty="0"/>
              <a:t>Those above the poverty line are vulnerable due to economic volatility, natural disasters, conflict and wars and other shocks putting them at risk </a:t>
            </a:r>
          </a:p>
          <a:p>
            <a:pPr algn="just"/>
            <a:r>
              <a:rPr lang="en-US" sz="2200" dirty="0"/>
              <a:t>&gt; 1/3 of employed workers in SSA still live on less than $1.25 a day, social protection systems fall short and there is a rising toll in climate related disasters</a:t>
            </a:r>
          </a:p>
        </p:txBody>
      </p:sp>
    </p:spTree>
    <p:extLst>
      <p:ext uri="{BB962C8B-B14F-4D97-AF65-F5344CB8AC3E}">
        <p14:creationId xmlns:p14="http://schemas.microsoft.com/office/powerpoint/2010/main" val="474373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0" y="624110"/>
            <a:ext cx="9764303" cy="570509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THE COMPLEX RELATIONSHIP BETWEEN POVERTY AND HEALTH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0310" y="1194619"/>
            <a:ext cx="9764302" cy="471660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/>
              <a:t>Poverty is a cause and a consequence of poor health: a disease, a major cause of ill health and a barrier to accessing health care when needed</a:t>
            </a:r>
          </a:p>
          <a:p>
            <a:pPr algn="just"/>
            <a:r>
              <a:rPr lang="en-US" sz="2400" dirty="0"/>
              <a:t>It affects both the likelihood that an individual will have risk factors for disease and their ability/opportunity to prevent and manage disease</a:t>
            </a:r>
          </a:p>
          <a:p>
            <a:pPr algn="just"/>
            <a:r>
              <a:rPr lang="en-US" sz="2400" dirty="0"/>
              <a:t>The poor do not have the finances to receive: the best health care, nutrition, education, living conditions and access to water and sanitation, increasing their chances of poor health</a:t>
            </a:r>
          </a:p>
          <a:p>
            <a:pPr algn="just"/>
            <a:r>
              <a:rPr lang="en-US" sz="2400"/>
              <a:t>Ill health is a major cause of poverty: cost of health care, transport to facility, loss of income due to illness; traps communities in poverty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12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826" y="624110"/>
            <a:ext cx="9911787" cy="650898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THE COMPLEX RELATIONSHIP BETWEEN POVERTY AND HEALTH CONTINUED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826" y="1460090"/>
            <a:ext cx="9911787" cy="4451132"/>
          </a:xfrm>
        </p:spPr>
        <p:txBody>
          <a:bodyPr>
            <a:normAutofit/>
          </a:bodyPr>
          <a:lstStyle/>
          <a:p>
            <a:pPr algn="just"/>
            <a:r>
              <a:rPr lang="en-US" sz="2300" dirty="0"/>
              <a:t>Poverty affects health from pregnancy and continues throughout an individuals’ life; </a:t>
            </a:r>
          </a:p>
          <a:p>
            <a:pPr algn="just"/>
            <a:r>
              <a:rPr lang="en-US" sz="2300" dirty="0"/>
              <a:t>Influences an individuals’ health status and affects their life expectancy, learning abilities, health behaviors and risks of developing diseases </a:t>
            </a:r>
          </a:p>
          <a:p>
            <a:pPr algn="just"/>
            <a:r>
              <a:rPr lang="en-US" sz="2300" dirty="0"/>
              <a:t>Affects health by limiting access to proper nutrition, shelter, safe neighborhoods to live, learn and work, clean water and utilities etc.</a:t>
            </a:r>
          </a:p>
          <a:p>
            <a:pPr algn="just"/>
            <a:r>
              <a:rPr lang="en-US" sz="2300" dirty="0"/>
              <a:t>Poverty is associated with adverse health outcomes: shorter life expectancy, higher rates of infant mortality and higher death rates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708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891" y="624110"/>
            <a:ext cx="9791722" cy="821232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ENDING POVERTY </a:t>
            </a:r>
            <a:r>
              <a:rPr lang="en-US" sz="2400"/>
              <a:t>AND IMPROVING </a:t>
            </a:r>
            <a:r>
              <a:rPr lang="en-US" sz="2400" dirty="0"/>
              <a:t>HEALTH IN AFRICA; WAY FOREWARD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8077" y="1445342"/>
            <a:ext cx="9926535" cy="4465880"/>
          </a:xfrm>
        </p:spPr>
        <p:txBody>
          <a:bodyPr>
            <a:noAutofit/>
          </a:bodyPr>
          <a:lstStyle/>
          <a:p>
            <a:pPr algn="just">
              <a:buAutoNum type="arabicPeriod"/>
            </a:pPr>
            <a:r>
              <a:rPr lang="en-US" sz="2400" dirty="0"/>
              <a:t>Investing in health to reduce poverty</a:t>
            </a:r>
          </a:p>
          <a:p>
            <a:pPr marL="0" indent="0" algn="just">
              <a:buNone/>
            </a:pPr>
            <a:r>
              <a:rPr lang="en-US" sz="2400" dirty="0"/>
              <a:t>Scaling up financial resources for health should be a priority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rgbClr val="FF0000"/>
                </a:solidFill>
              </a:rPr>
              <a:t>2</a:t>
            </a:r>
            <a:r>
              <a:rPr lang="en-US" sz="2400" dirty="0"/>
              <a:t>. Supporting health systems</a:t>
            </a:r>
          </a:p>
          <a:p>
            <a:pPr marL="0" indent="0" algn="just">
              <a:buNone/>
            </a:pPr>
            <a:r>
              <a:rPr lang="en-US" sz="2400" dirty="0"/>
              <a:t>Strengthening the capacity of the public sector to carry out core functions of providing health services for all; UHC  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rgbClr val="FF0000"/>
                </a:solidFill>
              </a:rPr>
              <a:t>3</a:t>
            </a:r>
            <a:r>
              <a:rPr lang="en-US" sz="2400" dirty="0"/>
              <a:t>. Focusing on key policy areas and frameworks implementation for the poor</a:t>
            </a:r>
          </a:p>
          <a:p>
            <a:pPr marL="0" indent="0" algn="just">
              <a:buNone/>
            </a:pPr>
            <a:r>
              <a:rPr lang="en-US" sz="2400" dirty="0"/>
              <a:t>Support the poor have access to affordable and quality health, education, food security, water and sanitation, decent jobs etc.</a:t>
            </a:r>
          </a:p>
        </p:txBody>
      </p:sp>
    </p:spTree>
    <p:extLst>
      <p:ext uri="{BB962C8B-B14F-4D97-AF65-F5344CB8AC3E}">
        <p14:creationId xmlns:p14="http://schemas.microsoft.com/office/powerpoint/2010/main" val="4150519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0311" y="624110"/>
            <a:ext cx="9764301" cy="52211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0311" y="1254642"/>
            <a:ext cx="9764302" cy="465658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600" i="1" dirty="0"/>
              <a:t>Poverty is not an accident….. It is human made and can be removed by the actions of human beings </a:t>
            </a:r>
            <a:r>
              <a:rPr lang="en-US" sz="2600" dirty="0"/>
              <a:t>~ Nelson Mandela</a:t>
            </a:r>
          </a:p>
          <a:p>
            <a:pPr algn="just"/>
            <a:r>
              <a:rPr lang="en-US" sz="2600" dirty="0"/>
              <a:t>Tackling poverty requires cross-</a:t>
            </a:r>
            <a:r>
              <a:rPr lang="en-US" sz="2600" dirty="0" err="1"/>
              <a:t>sectoral</a:t>
            </a:r>
            <a:r>
              <a:rPr lang="en-US" sz="2600" dirty="0"/>
              <a:t> action across all the SDGs; collaboration and partnerships</a:t>
            </a:r>
          </a:p>
          <a:p>
            <a:pPr algn="just"/>
            <a:r>
              <a:rPr lang="en-US" sz="2600" dirty="0"/>
              <a:t>The health of the poor should be prioritized through health financing, strengthening existing health systems and adopting appropriate policies and frameworks implementation</a:t>
            </a:r>
          </a:p>
          <a:p>
            <a:pPr algn="just"/>
            <a:r>
              <a:rPr lang="en-US" sz="2600" dirty="0"/>
              <a:t>Enact policies, work with communities and governments to improve health and tackle injustice: social, political and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85913912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730</TotalTime>
  <Words>985</Words>
  <Application>Microsoft Office PowerPoint</Application>
  <PresentationFormat>Widescreen</PresentationFormat>
  <Paragraphs>72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SDG 1: NO POVERTY &amp; ITS’ RELATIONSHIP TO HEALTH OUTCOMES IN LMICs WITH A FOCUS ON AFRICA</vt:lpstr>
      <vt:lpstr>PRESENTATION OUTLINE</vt:lpstr>
      <vt:lpstr>INTRODUCTION</vt:lpstr>
      <vt:lpstr>SDG 1: NO POVERTY</vt:lpstr>
      <vt:lpstr>POVERTY IN LMICs; FOCUS ON AFRICA</vt:lpstr>
      <vt:lpstr>THE COMPLEX RELATIONSHIP BETWEEN POVERTY AND HEALTH </vt:lpstr>
      <vt:lpstr>THE COMPLEX RELATIONSHIP BETWEEN POVERTY AND HEALTH CONTINUED</vt:lpstr>
      <vt:lpstr>ENDING POVERTY AND IMPROVING HEALTH IN AFRICA; WAY FOREWARD</vt:lpstr>
      <vt:lpstr>CONCLUSION</vt:lpstr>
      <vt:lpstr>Poverty is a denial of choices and opportunities; a violation of human rights and dignity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SDG 1: END POVERTY &amp; ITS’ RELATIONSHIP TO HEALTH OUTCOMES IN LMICs WITH A FOCUS ON AFRICA</dc:title>
  <dc:creator>Abuko1</dc:creator>
  <cp:lastModifiedBy>Hemmerling, Anke</cp:lastModifiedBy>
  <cp:revision>56</cp:revision>
  <dcterms:created xsi:type="dcterms:W3CDTF">2020-11-10T06:12:50Z</dcterms:created>
  <dcterms:modified xsi:type="dcterms:W3CDTF">2021-05-26T23:51:43Z</dcterms:modified>
</cp:coreProperties>
</file>