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5" r:id="rId5"/>
    <p:sldId id="264" r:id="rId6"/>
    <p:sldId id="267" r:id="rId7"/>
    <p:sldId id="261" r:id="rId8"/>
    <p:sldId id="257" r:id="rId9"/>
    <p:sldId id="260"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57DB5-6B93-44CC-88FC-BE4D097F728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26915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57DB5-6B93-44CC-88FC-BE4D097F728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384795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57DB5-6B93-44CC-88FC-BE4D097F728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368834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57DB5-6B93-44CC-88FC-BE4D097F728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178120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557DB5-6B93-44CC-88FC-BE4D097F728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307070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57DB5-6B93-44CC-88FC-BE4D097F728D}"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241778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57DB5-6B93-44CC-88FC-BE4D097F728D}"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98747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57DB5-6B93-44CC-88FC-BE4D097F728D}"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302078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57DB5-6B93-44CC-88FC-BE4D097F728D}"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375575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557DB5-6B93-44CC-88FC-BE4D097F728D}"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336182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557DB5-6B93-44CC-88FC-BE4D097F728D}"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61174-8AAF-474B-A3A3-95A887D0455B}" type="slidenum">
              <a:rPr lang="en-US" smtClean="0"/>
              <a:t>‹#›</a:t>
            </a:fld>
            <a:endParaRPr lang="en-US"/>
          </a:p>
        </p:txBody>
      </p:sp>
    </p:spTree>
    <p:extLst>
      <p:ext uri="{BB962C8B-B14F-4D97-AF65-F5344CB8AC3E}">
        <p14:creationId xmlns:p14="http://schemas.microsoft.com/office/powerpoint/2010/main" val="167738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57DB5-6B93-44CC-88FC-BE4D097F728D}"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61174-8AAF-474B-A3A3-95A887D0455B}" type="slidenum">
              <a:rPr lang="en-US" smtClean="0"/>
              <a:t>‹#›</a:t>
            </a:fld>
            <a:endParaRPr lang="en-US"/>
          </a:p>
        </p:txBody>
      </p:sp>
    </p:spTree>
    <p:extLst>
      <p:ext uri="{BB962C8B-B14F-4D97-AF65-F5344CB8AC3E}">
        <p14:creationId xmlns:p14="http://schemas.microsoft.com/office/powerpoint/2010/main" val="110766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Sustainable Development for HIV Health (SD4H)</a:t>
            </a:r>
            <a:endParaRPr lang="en-US" dirty="0"/>
          </a:p>
        </p:txBody>
      </p:sp>
    </p:spTree>
    <p:extLst>
      <p:ext uri="{BB962C8B-B14F-4D97-AF65-F5344CB8AC3E}">
        <p14:creationId xmlns:p14="http://schemas.microsoft.com/office/powerpoint/2010/main" val="55684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838199" y="1825625"/>
            <a:ext cx="10097779" cy="4351338"/>
          </a:xfrm>
        </p:spPr>
        <p:txBody>
          <a:bodyPr>
            <a:normAutofit/>
          </a:bodyPr>
          <a:lstStyle/>
          <a:p>
            <a:pPr marL="0" indent="0">
              <a:buNone/>
            </a:pPr>
            <a:r>
              <a:rPr lang="en-US" sz="4000" dirty="0"/>
              <a:t>How/why did you become involved in Sustainable Development for Health?</a:t>
            </a:r>
          </a:p>
        </p:txBody>
      </p:sp>
    </p:spTree>
    <p:extLst>
      <p:ext uri="{BB962C8B-B14F-4D97-AF65-F5344CB8AC3E}">
        <p14:creationId xmlns:p14="http://schemas.microsoft.com/office/powerpoint/2010/main" val="138190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387" y="1981845"/>
            <a:ext cx="3338294" cy="3074972"/>
          </a:xfrm>
          <a:prstGeom prst="rect">
            <a:avLst/>
          </a:prstGeom>
        </p:spPr>
      </p:pic>
      <p:sp>
        <p:nvSpPr>
          <p:cNvPr id="5" name="Content Placeholder 4"/>
          <p:cNvSpPr>
            <a:spLocks noGrp="1"/>
          </p:cNvSpPr>
          <p:nvPr>
            <p:ph idx="1"/>
          </p:nvPr>
        </p:nvSpPr>
        <p:spPr>
          <a:xfrm>
            <a:off x="838200" y="1825625"/>
            <a:ext cx="7066144" cy="4351338"/>
          </a:xfrm>
        </p:spPr>
        <p:txBody>
          <a:bodyPr>
            <a:normAutofit/>
          </a:bodyPr>
          <a:lstStyle/>
          <a:p>
            <a:r>
              <a:rPr lang="en-US" dirty="0"/>
              <a:t>Despite advances in HIV care &amp; treatment, morbidity and mortality among people living with HIV/AIDS (PLWHA) is unacceptably high in sub-Saharan Africa </a:t>
            </a:r>
          </a:p>
          <a:p>
            <a:r>
              <a:rPr lang="en-US" dirty="0"/>
              <a:t>In western Kenya, HIV prevalence</a:t>
            </a:r>
          </a:p>
          <a:p>
            <a:pPr lvl="2"/>
            <a:r>
              <a:rPr lang="en-US" dirty="0"/>
              <a:t>14.3% in </a:t>
            </a:r>
            <a:r>
              <a:rPr lang="en-US" dirty="0" err="1"/>
              <a:t>Migori</a:t>
            </a:r>
            <a:r>
              <a:rPr lang="en-US" dirty="0"/>
              <a:t> county </a:t>
            </a:r>
          </a:p>
          <a:p>
            <a:pPr lvl="2"/>
            <a:r>
              <a:rPr lang="en-US" dirty="0"/>
              <a:t>26.0% in </a:t>
            </a:r>
            <a:r>
              <a:rPr lang="en-US" dirty="0" err="1"/>
              <a:t>Homa</a:t>
            </a:r>
            <a:r>
              <a:rPr lang="en-US" dirty="0"/>
              <a:t> Bay county</a:t>
            </a:r>
          </a:p>
          <a:p>
            <a:pPr lvl="3"/>
            <a:r>
              <a:rPr lang="en-US" dirty="0"/>
              <a:t>Kenyan national prevalence of 5.9%</a:t>
            </a:r>
          </a:p>
        </p:txBody>
      </p:sp>
    </p:spTree>
    <p:extLst>
      <p:ext uri="{BB962C8B-B14F-4D97-AF65-F5344CB8AC3E}">
        <p14:creationId xmlns:p14="http://schemas.microsoft.com/office/powerpoint/2010/main" val="297839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Background - Food insecurity and poverty </a:t>
            </a:r>
          </a:p>
        </p:txBody>
      </p:sp>
      <p:sp>
        <p:nvSpPr>
          <p:cNvPr id="3" name="Content Placeholder 2"/>
          <p:cNvSpPr>
            <a:spLocks noGrp="1"/>
          </p:cNvSpPr>
          <p:nvPr>
            <p:ph idx="1"/>
          </p:nvPr>
        </p:nvSpPr>
        <p:spPr/>
        <p:txBody>
          <a:bodyPr>
            <a:normAutofit lnSpcReduction="10000"/>
          </a:bodyPr>
          <a:lstStyle/>
          <a:p>
            <a:pPr lvl="0"/>
            <a:r>
              <a:rPr lang="en-US" dirty="0"/>
              <a:t>Food insecurity and poverty are key contributors to poor health outcomes among PLHIV receiving treatment</a:t>
            </a:r>
          </a:p>
          <a:p>
            <a:r>
              <a:rPr lang="en-US" dirty="0"/>
              <a:t>Among PLHIV, food insecurity has been associated </a:t>
            </a:r>
          </a:p>
          <a:p>
            <a:pPr lvl="1"/>
            <a:r>
              <a:rPr lang="en-US" dirty="0"/>
              <a:t>Declines in physical health status</a:t>
            </a:r>
          </a:p>
          <a:p>
            <a:pPr lvl="1"/>
            <a:r>
              <a:rPr lang="en-US" dirty="0"/>
              <a:t>Decreased viral suppression</a:t>
            </a:r>
          </a:p>
          <a:p>
            <a:pPr lvl="1"/>
            <a:r>
              <a:rPr lang="en-US" dirty="0"/>
              <a:t>Worse immunologic status</a:t>
            </a:r>
          </a:p>
          <a:p>
            <a:pPr lvl="1"/>
            <a:r>
              <a:rPr lang="en-US" dirty="0"/>
              <a:t>Increased incidence of serious illness</a:t>
            </a:r>
          </a:p>
          <a:p>
            <a:pPr lvl="1"/>
            <a:r>
              <a:rPr lang="en-US" dirty="0"/>
              <a:t>Increased mortality</a:t>
            </a:r>
          </a:p>
          <a:p>
            <a:r>
              <a:rPr lang="en-US" dirty="0"/>
              <a:t>In western Kenya </a:t>
            </a:r>
          </a:p>
          <a:p>
            <a:pPr lvl="1"/>
            <a:r>
              <a:rPr lang="en-US" dirty="0"/>
              <a:t>50% of the rural population is food insecure</a:t>
            </a:r>
          </a:p>
          <a:p>
            <a:pPr lvl="1"/>
            <a:r>
              <a:rPr lang="en-US" dirty="0"/>
              <a:t>Primarily due to unpredictable rainfall &amp; limited irrigation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622" y="2644626"/>
            <a:ext cx="3502643" cy="2626982"/>
          </a:xfrm>
          <a:prstGeom prst="rect">
            <a:avLst/>
          </a:prstGeom>
        </p:spPr>
      </p:pic>
    </p:spTree>
    <p:extLst>
      <p:ext uri="{BB962C8B-B14F-4D97-AF65-F5344CB8AC3E}">
        <p14:creationId xmlns:p14="http://schemas.microsoft.com/office/powerpoint/2010/main" val="338455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 Food insecurity and poverty</a:t>
            </a:r>
            <a:endParaRPr lang="en-US" dirty="0"/>
          </a:p>
        </p:txBody>
      </p:sp>
      <p:sp>
        <p:nvSpPr>
          <p:cNvPr id="3" name="Content Placeholder 2"/>
          <p:cNvSpPr>
            <a:spLocks noGrp="1"/>
          </p:cNvSpPr>
          <p:nvPr>
            <p:ph idx="1"/>
          </p:nvPr>
        </p:nvSpPr>
        <p:spPr>
          <a:xfrm>
            <a:off x="838200" y="1825625"/>
            <a:ext cx="7339364" cy="4351338"/>
          </a:xfrm>
        </p:spPr>
        <p:txBody>
          <a:bodyPr/>
          <a:lstStyle/>
          <a:p>
            <a:pPr lvl="0"/>
            <a:r>
              <a:rPr lang="en-US" dirty="0"/>
              <a:t>Morbidity and mortality from HIV/AIDS poses adverse social and economic consequences for households with HIV, perpetuating the vicious cycle of food insecurity, poverty and HIV/AIDS.</a:t>
            </a:r>
          </a:p>
          <a:p>
            <a:pPr lvl="0"/>
            <a:r>
              <a:rPr lang="en-US" dirty="0"/>
              <a:t>PLHIV are susceptible to food insecurity and poverty and are least able to rely on social support for assistance when faced with health and agricultural shocks.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564" y="1701970"/>
            <a:ext cx="2857500" cy="3810000"/>
          </a:xfrm>
          <a:prstGeom prst="rect">
            <a:avLst/>
          </a:prstGeom>
        </p:spPr>
      </p:pic>
    </p:spTree>
    <p:extLst>
      <p:ext uri="{BB962C8B-B14F-4D97-AF65-F5344CB8AC3E}">
        <p14:creationId xmlns:p14="http://schemas.microsoft.com/office/powerpoint/2010/main" val="287002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Syndemics</a:t>
            </a:r>
            <a:r>
              <a:rPr lang="en-US" b="1" dirty="0"/>
              <a:t> of HIV/AIDS and food insecurity</a:t>
            </a:r>
          </a:p>
        </p:txBody>
      </p:sp>
      <p:sp>
        <p:nvSpPr>
          <p:cNvPr id="3" name="Content Placeholder 2"/>
          <p:cNvSpPr>
            <a:spLocks noGrp="1"/>
          </p:cNvSpPr>
          <p:nvPr>
            <p:ph idx="1"/>
          </p:nvPr>
        </p:nvSpPr>
        <p:spPr>
          <a:xfrm>
            <a:off x="838200" y="1825625"/>
            <a:ext cx="7557097" cy="4351338"/>
          </a:xfrm>
        </p:spPr>
        <p:txBody>
          <a:bodyPr>
            <a:normAutofit/>
          </a:bodyPr>
          <a:lstStyle/>
          <a:p>
            <a:pPr lvl="0"/>
            <a:r>
              <a:rPr lang="en-US" dirty="0" err="1"/>
              <a:t>Syndemics</a:t>
            </a:r>
            <a:r>
              <a:rPr lang="en-US" dirty="0"/>
              <a:t> overlap in severity across sub-Saharan Africa, </a:t>
            </a:r>
            <a:r>
              <a:rPr lang="en-US" i="1" dirty="0"/>
              <a:t>and negatively impact each other;</a:t>
            </a:r>
            <a:endParaRPr lang="en-US" dirty="0"/>
          </a:p>
          <a:p>
            <a:pPr lvl="0"/>
            <a:r>
              <a:rPr lang="en-US" dirty="0"/>
              <a:t>Most food security and poverty alleviation solutions have not been developed with health as a key target, and thus have not evaluated health impacts of these programs;</a:t>
            </a:r>
          </a:p>
          <a:p>
            <a:pPr lvl="0"/>
            <a:r>
              <a:rPr lang="en-US" dirty="0"/>
              <a:t>We need to understand how </a:t>
            </a:r>
            <a:r>
              <a:rPr lang="en-US" i="1" dirty="0"/>
              <a:t>to design and test</a:t>
            </a:r>
            <a:r>
              <a:rPr lang="en-US" dirty="0"/>
              <a:t> sustainable development and food security interventions that can improve </a:t>
            </a:r>
            <a:r>
              <a:rPr lang="en-US" i="1" dirty="0"/>
              <a:t>HIV treatment and prevention outcomes</a:t>
            </a:r>
            <a:r>
              <a:rPr lang="en-US" dirty="0"/>
              <a:t>.</a:t>
            </a:r>
          </a:p>
          <a:p>
            <a:pPr marL="0" lvl="0" indent="0" fontAlgn="base">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7296" y="1887068"/>
            <a:ext cx="3422364" cy="4028303"/>
          </a:xfrm>
          <a:prstGeom prst="rect">
            <a:avLst/>
          </a:prstGeom>
        </p:spPr>
      </p:pic>
    </p:spTree>
    <p:extLst>
      <p:ext uri="{BB962C8B-B14F-4D97-AF65-F5344CB8AC3E}">
        <p14:creationId xmlns:p14="http://schemas.microsoft.com/office/powerpoint/2010/main" val="167020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9A9377B7-AAAC-BC41-A4EC-07C90BB12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20" r="6540"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4"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F13B50-B62B-6049-8387-B46734F219B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All SDGs aim to improve health and well-being</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38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Needs Statement </a:t>
            </a:r>
          </a:p>
        </p:txBody>
      </p:sp>
      <p:sp>
        <p:nvSpPr>
          <p:cNvPr id="3" name="Content Placeholder 2"/>
          <p:cNvSpPr>
            <a:spLocks noGrp="1"/>
          </p:cNvSpPr>
          <p:nvPr>
            <p:ph idx="1"/>
          </p:nvPr>
        </p:nvSpPr>
        <p:spPr>
          <a:xfrm>
            <a:off x="838200" y="1825625"/>
            <a:ext cx="6565253" cy="4351338"/>
          </a:xfrm>
        </p:spPr>
        <p:txBody>
          <a:bodyPr/>
          <a:lstStyle/>
          <a:p>
            <a:r>
              <a:rPr lang="en-US" dirty="0"/>
              <a:t>Increasing recognition that improved food security and reduced poverty are essential for a successful response to the HIV epidemic</a:t>
            </a:r>
          </a:p>
          <a:p>
            <a:r>
              <a:rPr lang="en-US" dirty="0"/>
              <a:t>Little research to systematically evaluate the impacts of sustainable food security and livelihood interventions on health, economic, and behavioral outcomes among PLHIV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3697" y="2418120"/>
            <a:ext cx="4191000" cy="3143250"/>
          </a:xfrm>
          <a:prstGeom prst="rect">
            <a:avLst/>
          </a:prstGeom>
        </p:spPr>
      </p:pic>
    </p:spTree>
    <p:extLst>
      <p:ext uri="{BB962C8B-B14F-4D97-AF65-F5344CB8AC3E}">
        <p14:creationId xmlns:p14="http://schemas.microsoft.com/office/powerpoint/2010/main" val="269963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t>What is Sustainable Development for HIV Health (SD4H)?</a:t>
            </a:r>
          </a:p>
        </p:txBody>
      </p:sp>
      <p:sp>
        <p:nvSpPr>
          <p:cNvPr id="3" name="Content Placeholder 2"/>
          <p:cNvSpPr>
            <a:spLocks noGrp="1"/>
          </p:cNvSpPr>
          <p:nvPr>
            <p:ph idx="1"/>
          </p:nvPr>
        </p:nvSpPr>
        <p:spPr>
          <a:xfrm>
            <a:off x="727736" y="1807214"/>
            <a:ext cx="6710202" cy="4351338"/>
          </a:xfrm>
        </p:spPr>
        <p:txBody>
          <a:bodyPr/>
          <a:lstStyle/>
          <a:p>
            <a:r>
              <a:rPr lang="en-US" dirty="0"/>
              <a:t>Researchers who work at the intersection between sustainable development (e.g. economics, agriculture, animal science, environmental science, etc.) and global public health with a focus on improving HIV care, treatment and prevention outcomes.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9869" y="1982819"/>
            <a:ext cx="3044716" cy="3126538"/>
          </a:xfrm>
          <a:prstGeom prst="rect">
            <a:avLst/>
          </a:prstGeom>
        </p:spPr>
      </p:pic>
    </p:spTree>
    <p:extLst>
      <p:ext uri="{BB962C8B-B14F-4D97-AF65-F5344CB8AC3E}">
        <p14:creationId xmlns:p14="http://schemas.microsoft.com/office/powerpoint/2010/main" val="56905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SD4H Researchers</a:t>
            </a:r>
          </a:p>
        </p:txBody>
      </p:sp>
      <p:sp>
        <p:nvSpPr>
          <p:cNvPr id="3" name="Content Placeholder 2"/>
          <p:cNvSpPr>
            <a:spLocks noGrp="1"/>
          </p:cNvSpPr>
          <p:nvPr>
            <p:ph idx="1"/>
          </p:nvPr>
        </p:nvSpPr>
        <p:spPr>
          <a:xfrm>
            <a:off x="838201" y="1825625"/>
            <a:ext cx="6378146" cy="4351338"/>
          </a:xfrm>
        </p:spPr>
        <p:txBody>
          <a:bodyPr/>
          <a:lstStyle/>
          <a:p>
            <a:r>
              <a:rPr lang="en-US" dirty="0"/>
              <a:t>Design, lead, implement and scale innovative, transdisciplinary interventions within Kenya with the aim of improving HIV prevention and treatment outcomes by targeting food insecurity and poverty, some of the root drivers of poor HIV outcomes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312" y="1690688"/>
            <a:ext cx="4775888" cy="3605236"/>
          </a:xfrm>
          <a:prstGeom prst="rect">
            <a:avLst/>
          </a:prstGeom>
        </p:spPr>
      </p:pic>
    </p:spTree>
    <p:extLst>
      <p:ext uri="{BB962C8B-B14F-4D97-AF65-F5344CB8AC3E}">
        <p14:creationId xmlns:p14="http://schemas.microsoft.com/office/powerpoint/2010/main" val="102227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427</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Sustainable Development for HIV Health (SD4H)</vt:lpstr>
      <vt:lpstr>Background </vt:lpstr>
      <vt:lpstr>Background - Food insecurity and poverty </vt:lpstr>
      <vt:lpstr>Background - Food insecurity and poverty</vt:lpstr>
      <vt:lpstr>Syndemics of HIV/AIDS and food insecurity</vt:lpstr>
      <vt:lpstr>All SDGs aim to improve health and well-being</vt:lpstr>
      <vt:lpstr>Needs Statement </vt:lpstr>
      <vt:lpstr>What is Sustainable Development for HIV Health (SD4H)?</vt:lpstr>
      <vt:lpstr>SD4H Researchers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for HIV Health (SD4H)</dc:title>
  <dc:creator>Cohen, Craig</dc:creator>
  <cp:lastModifiedBy>Hemmerling, Anke</cp:lastModifiedBy>
  <cp:revision>2</cp:revision>
  <dcterms:created xsi:type="dcterms:W3CDTF">2020-11-05T14:47:13Z</dcterms:created>
  <dcterms:modified xsi:type="dcterms:W3CDTF">2021-05-26T23:41:36Z</dcterms:modified>
</cp:coreProperties>
</file>