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3" r:id="rId2"/>
    <p:sldId id="264" r:id="rId3"/>
    <p:sldId id="270" r:id="rId4"/>
    <p:sldId id="265" r:id="rId5"/>
    <p:sldId id="280" r:id="rId6"/>
    <p:sldId id="281" r:id="rId7"/>
    <p:sldId id="290" r:id="rId8"/>
    <p:sldId id="273" r:id="rId9"/>
    <p:sldId id="267" r:id="rId10"/>
    <p:sldId id="268" r:id="rId11"/>
    <p:sldId id="279" r:id="rId12"/>
    <p:sldId id="278" r:id="rId13"/>
    <p:sldId id="277" r:id="rId14"/>
    <p:sldId id="282" r:id="rId15"/>
    <p:sldId id="296" r:id="rId16"/>
    <p:sldId id="283" r:id="rId17"/>
    <p:sldId id="286" r:id="rId18"/>
    <p:sldId id="287" r:id="rId19"/>
    <p:sldId id="284" r:id="rId20"/>
    <p:sldId id="293" r:id="rId21"/>
    <p:sldId id="294" r:id="rId22"/>
    <p:sldId id="295" r:id="rId23"/>
    <p:sldId id="292" r:id="rId24"/>
    <p:sldId id="259" r:id="rId25"/>
    <p:sldId id="285" r:id="rId26"/>
    <p:sldId id="298" r:id="rId27"/>
    <p:sldId id="299" r:id="rId28"/>
    <p:sldId id="300" r:id="rId29"/>
    <p:sldId id="301" r:id="rId30"/>
    <p:sldId id="302" r:id="rId31"/>
    <p:sldId id="289"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p:restoredTop sz="70493"/>
  </p:normalViewPr>
  <p:slideViewPr>
    <p:cSldViewPr snapToGrid="0">
      <p:cViewPr varScale="1">
        <p:scale>
          <a:sx n="80" d="100"/>
          <a:sy n="80" d="100"/>
        </p:scale>
        <p:origin x="1152" y="192"/>
      </p:cViewPr>
      <p:guideLst/>
    </p:cSldViewPr>
  </p:slideViewPr>
  <p:notesTextViewPr>
    <p:cViewPr>
      <p:scale>
        <a:sx n="1" d="1"/>
        <a:sy n="1" d="1"/>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F72D1-E7B1-D442-B0C9-1F05E33A7B7B}" type="datetimeFigureOut">
              <a:t>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9675E-7EA5-834E-BE04-FC3B93C64B15}" type="slidenum">
              <a:t>‹#›</a:t>
            </a:fld>
            <a:endParaRPr lang="en-US"/>
          </a:p>
        </p:txBody>
      </p:sp>
    </p:spTree>
    <p:extLst>
      <p:ext uri="{BB962C8B-B14F-4D97-AF65-F5344CB8AC3E}">
        <p14:creationId xmlns:p14="http://schemas.microsoft.com/office/powerpoint/2010/main" val="210758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9675E-7EA5-834E-BE04-FC3B93C64B15}" type="slidenum">
              <a:rPr lang="en-US"/>
              <a:t>1</a:t>
            </a:fld>
            <a:endParaRPr lang="en-US"/>
          </a:p>
        </p:txBody>
      </p:sp>
    </p:spTree>
    <p:extLst>
      <p:ext uri="{BB962C8B-B14F-4D97-AF65-F5344CB8AC3E}">
        <p14:creationId xmlns:p14="http://schemas.microsoft.com/office/powerpoint/2010/main" val="278589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Cohort study – can have a defined start – but critical to be clear on inclusion / exclusion criteria (exclude those who already have disease – depending on your outcome may want to do testing for latent disease.)</a:t>
            </a:r>
          </a:p>
          <a:p>
            <a:r>
              <a:rPr lang="en-US"/>
              <a:t>Also need to consider loss to follow up.</a:t>
            </a:r>
          </a:p>
        </p:txBody>
      </p:sp>
      <p:sp>
        <p:nvSpPr>
          <p:cNvPr id="4" name="Slide Number Placeholder 3"/>
          <p:cNvSpPr>
            <a:spLocks noGrp="1"/>
          </p:cNvSpPr>
          <p:nvPr>
            <p:ph type="sldNum" sz="quarter" idx="5"/>
          </p:nvPr>
        </p:nvSpPr>
        <p:spPr/>
        <p:txBody>
          <a:bodyPr/>
          <a:lstStyle/>
          <a:p>
            <a:fld id="{E0A9675E-7EA5-834E-BE04-FC3B93C64B15}" type="slidenum">
              <a:t>13</a:t>
            </a:fld>
            <a:endParaRPr lang="en-US"/>
          </a:p>
        </p:txBody>
      </p:sp>
    </p:spTree>
    <p:extLst>
      <p:ext uri="{BB962C8B-B14F-4D97-AF65-F5344CB8AC3E}">
        <p14:creationId xmlns:p14="http://schemas.microsoft.com/office/powerpoint/2010/main" val="203589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DHS – in Kenya</a:t>
            </a:r>
          </a:p>
          <a:p>
            <a:r>
              <a:rPr lang="en-US"/>
              <a:t>NHANES – recently in SF</a:t>
            </a:r>
          </a:p>
          <a:p>
            <a:endParaRPr lang="en-US"/>
          </a:p>
          <a:p>
            <a:r>
              <a:rPr lang="en-US"/>
              <a:t>From grimes: </a:t>
            </a:r>
            <a:r>
              <a:rPr lang="en-US">
                <a:effectLst/>
                <a:latin typeface="Times" pitchFamily="2" charset="0"/>
              </a:rPr>
              <a:t>a cross-sectional study</a:t>
            </a:r>
          </a:p>
          <a:p>
            <a:r>
              <a:rPr lang="en-US">
                <a:effectLst/>
                <a:latin typeface="Times" pitchFamily="2" charset="0"/>
              </a:rPr>
              <a:t>finds obesity to be more common among women with</a:t>
            </a:r>
          </a:p>
          <a:p>
            <a:r>
              <a:rPr lang="en-US">
                <a:effectLst/>
                <a:latin typeface="Times" pitchFamily="2" charset="0"/>
              </a:rPr>
              <a:t>than without arthritis. Did the extra weight load on joints</a:t>
            </a:r>
          </a:p>
          <a:p>
            <a:r>
              <a:rPr lang="en-US">
                <a:effectLst/>
                <a:latin typeface="Times" pitchFamily="2" charset="0"/>
              </a:rPr>
              <a:t>lead to arthritis, or did women with arthritis become</a:t>
            </a:r>
          </a:p>
          <a:p>
            <a:r>
              <a:rPr lang="en-US">
                <a:effectLst/>
                <a:latin typeface="Times" pitchFamily="2" charset="0"/>
              </a:rPr>
              <a:t>involuntarily inactive and then obese?</a:t>
            </a:r>
          </a:p>
          <a:p>
            <a:endParaRPr lang="en-US"/>
          </a:p>
        </p:txBody>
      </p:sp>
      <p:sp>
        <p:nvSpPr>
          <p:cNvPr id="4" name="Slide Number Placeholder 3"/>
          <p:cNvSpPr>
            <a:spLocks noGrp="1"/>
          </p:cNvSpPr>
          <p:nvPr>
            <p:ph type="sldNum" sz="quarter" idx="5"/>
          </p:nvPr>
        </p:nvSpPr>
        <p:spPr/>
        <p:txBody>
          <a:bodyPr/>
          <a:lstStyle/>
          <a:p>
            <a:fld id="{E0A9675E-7EA5-834E-BE04-FC3B93C64B15}" type="slidenum">
              <a:t>14</a:t>
            </a:fld>
            <a:endParaRPr lang="en-US"/>
          </a:p>
        </p:txBody>
      </p:sp>
    </p:spTree>
    <p:extLst>
      <p:ext uri="{BB962C8B-B14F-4D97-AF65-F5344CB8AC3E}">
        <p14:creationId xmlns:p14="http://schemas.microsoft.com/office/powerpoint/2010/main" val="70104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 sectional study conducted at this time point – wil miss some who might have latent disease, may not be able to distinguish who has had the disese for a long vs very short time</a:t>
            </a:r>
          </a:p>
        </p:txBody>
      </p:sp>
      <p:sp>
        <p:nvSpPr>
          <p:cNvPr id="4" name="Slide Number Placeholder 3"/>
          <p:cNvSpPr>
            <a:spLocks noGrp="1"/>
          </p:cNvSpPr>
          <p:nvPr>
            <p:ph type="sldNum" sz="quarter" idx="5"/>
          </p:nvPr>
        </p:nvSpPr>
        <p:spPr/>
        <p:txBody>
          <a:bodyPr/>
          <a:lstStyle/>
          <a:p>
            <a:fld id="{E0A9675E-7EA5-834E-BE04-FC3B93C64B15}" type="slidenum">
              <a:t>15</a:t>
            </a:fld>
            <a:endParaRPr lang="en-US"/>
          </a:p>
        </p:txBody>
      </p:sp>
    </p:spTree>
    <p:extLst>
      <p:ext uri="{BB962C8B-B14F-4D97-AF65-F5344CB8AC3E}">
        <p14:creationId xmlns:p14="http://schemas.microsoft.com/office/powerpoint/2010/main" val="2946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Causation doesn’t always have to the goal – knowing that 2 characteristcs are associated can help inform interventions.</a:t>
            </a:r>
          </a:p>
          <a:p>
            <a:r>
              <a:rPr lang="en-US"/>
              <a:t>e.g.</a:t>
            </a:r>
          </a:p>
          <a:p>
            <a:r>
              <a:rPr lang="en-US"/>
              <a:t>Disease more likely to impact women than men – know to screen women</a:t>
            </a:r>
          </a:p>
        </p:txBody>
      </p:sp>
      <p:sp>
        <p:nvSpPr>
          <p:cNvPr id="4" name="Slide Number Placeholder 3"/>
          <p:cNvSpPr>
            <a:spLocks noGrp="1"/>
          </p:cNvSpPr>
          <p:nvPr>
            <p:ph type="sldNum" sz="quarter" idx="5"/>
          </p:nvPr>
        </p:nvSpPr>
        <p:spPr/>
        <p:txBody>
          <a:bodyPr/>
          <a:lstStyle/>
          <a:p>
            <a:fld id="{E0A9675E-7EA5-834E-BE04-FC3B93C64B15}" type="slidenum">
              <a:rPr lang="en-US"/>
              <a:t>16</a:t>
            </a:fld>
            <a:endParaRPr lang="en-US"/>
          </a:p>
        </p:txBody>
      </p:sp>
    </p:spTree>
    <p:extLst>
      <p:ext uri="{BB962C8B-B14F-4D97-AF65-F5344CB8AC3E}">
        <p14:creationId xmlns:p14="http://schemas.microsoft.com/office/powerpoint/2010/main" val="346475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view for thinking about our underlying cohort - this doesn’t capture exposure status</a:t>
            </a:r>
          </a:p>
          <a:p>
            <a:endParaRPr lang="en-US"/>
          </a:p>
        </p:txBody>
      </p:sp>
      <p:sp>
        <p:nvSpPr>
          <p:cNvPr id="4" name="Slide Number Placeholder 3"/>
          <p:cNvSpPr>
            <a:spLocks noGrp="1"/>
          </p:cNvSpPr>
          <p:nvPr>
            <p:ph type="sldNum" sz="quarter" idx="5"/>
          </p:nvPr>
        </p:nvSpPr>
        <p:spPr/>
        <p:txBody>
          <a:bodyPr/>
          <a:lstStyle/>
          <a:p>
            <a:fld id="{E0A9675E-7EA5-834E-BE04-FC3B93C64B15}" type="slidenum">
              <a:t>17</a:t>
            </a:fld>
            <a:endParaRPr lang="en-US"/>
          </a:p>
        </p:txBody>
      </p:sp>
    </p:spTree>
    <p:extLst>
      <p:ext uri="{BB962C8B-B14F-4D97-AF65-F5344CB8AC3E}">
        <p14:creationId xmlns:p14="http://schemas.microsoft.com/office/powerpoint/2010/main" val="66839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9675E-7EA5-834E-BE04-FC3B93C64B15}" type="slidenum">
              <a:rPr lang="en-US"/>
              <a:t>18</a:t>
            </a:fld>
            <a:endParaRPr lang="en-US"/>
          </a:p>
        </p:txBody>
      </p:sp>
    </p:spTree>
    <p:extLst>
      <p:ext uri="{BB962C8B-B14F-4D97-AF65-F5344CB8AC3E}">
        <p14:creationId xmlns:p14="http://schemas.microsoft.com/office/powerpoint/2010/main" val="54861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Exchangeability, or deconfounding – addressing the imbalance in baseline risk in exposed vs unexposed. </a:t>
            </a:r>
          </a:p>
          <a:p>
            <a:r>
              <a:rPr lang="en-US"/>
              <a:t>Because not randomized, we expect differences. But if we can measure those differences we can adjust for them</a:t>
            </a:r>
          </a:p>
        </p:txBody>
      </p:sp>
      <p:sp>
        <p:nvSpPr>
          <p:cNvPr id="4" name="Slide Number Placeholder 3"/>
          <p:cNvSpPr>
            <a:spLocks noGrp="1"/>
          </p:cNvSpPr>
          <p:nvPr>
            <p:ph type="sldNum" sz="quarter" idx="5"/>
          </p:nvPr>
        </p:nvSpPr>
        <p:spPr/>
        <p:txBody>
          <a:bodyPr/>
          <a:lstStyle/>
          <a:p>
            <a:fld id="{E0A9675E-7EA5-834E-BE04-FC3B93C64B15}" type="slidenum">
              <a:rPr lang="en-US"/>
              <a:t>22</a:t>
            </a:fld>
            <a:endParaRPr lang="en-US"/>
          </a:p>
        </p:txBody>
      </p:sp>
    </p:spTree>
    <p:extLst>
      <p:ext uri="{BB962C8B-B14F-4D97-AF65-F5344CB8AC3E}">
        <p14:creationId xmlns:p14="http://schemas.microsoft.com/office/powerpoint/2010/main" val="139076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9675E-7EA5-834E-BE04-FC3B93C64B15}" type="slidenum">
              <a:t>23</a:t>
            </a:fld>
            <a:endParaRPr lang="en-US"/>
          </a:p>
        </p:txBody>
      </p:sp>
    </p:spTree>
    <p:extLst>
      <p:ext uri="{BB962C8B-B14F-4D97-AF65-F5344CB8AC3E}">
        <p14:creationId xmlns:p14="http://schemas.microsoft.com/office/powerpoint/2010/main" val="167867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is nested within a cohort study, we will have collected exposure and outcome data iteratively throughout follow up.</a:t>
            </a:r>
          </a:p>
        </p:txBody>
      </p:sp>
      <p:sp>
        <p:nvSpPr>
          <p:cNvPr id="4" name="Slide Number Placeholder 3"/>
          <p:cNvSpPr>
            <a:spLocks noGrp="1"/>
          </p:cNvSpPr>
          <p:nvPr>
            <p:ph type="sldNum" sz="quarter" idx="5"/>
          </p:nvPr>
        </p:nvSpPr>
        <p:spPr/>
        <p:txBody>
          <a:bodyPr/>
          <a:lstStyle/>
          <a:p>
            <a:fld id="{E0A9675E-7EA5-834E-BE04-FC3B93C64B15}" type="slidenum">
              <a:t>25</a:t>
            </a:fld>
            <a:endParaRPr lang="en-US"/>
          </a:p>
        </p:txBody>
      </p:sp>
    </p:spTree>
    <p:extLst>
      <p:ext uri="{BB962C8B-B14F-4D97-AF65-F5344CB8AC3E}">
        <p14:creationId xmlns:p14="http://schemas.microsoft.com/office/powerpoint/2010/main" val="124302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no magic/perfect solution other than the notion of selecting controls from the underlying cohort from which the cases arose….</a:t>
            </a:r>
          </a:p>
          <a:p>
            <a:r>
              <a:rPr lang="en-US"/>
              <a:t>Sometimes investigators will sample more than one set of controls – a population based set, a sibling set – to see if results are comparable</a:t>
            </a:r>
          </a:p>
        </p:txBody>
      </p:sp>
      <p:sp>
        <p:nvSpPr>
          <p:cNvPr id="4" name="Slide Number Placeholder 3"/>
          <p:cNvSpPr>
            <a:spLocks noGrp="1"/>
          </p:cNvSpPr>
          <p:nvPr>
            <p:ph type="sldNum" sz="quarter" idx="5"/>
          </p:nvPr>
        </p:nvSpPr>
        <p:spPr/>
        <p:txBody>
          <a:bodyPr/>
          <a:lstStyle/>
          <a:p>
            <a:fld id="{E0A9675E-7EA5-834E-BE04-FC3B93C64B15}" type="slidenum">
              <a:rPr lang="en-US"/>
              <a:t>27</a:t>
            </a:fld>
            <a:endParaRPr lang="en-US"/>
          </a:p>
        </p:txBody>
      </p:sp>
    </p:spTree>
    <p:extLst>
      <p:ext uri="{BB962C8B-B14F-4D97-AF65-F5344CB8AC3E}">
        <p14:creationId xmlns:p14="http://schemas.microsoft.com/office/powerpoint/2010/main" val="145043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Event, condition, characteristic – “exposure”</a:t>
            </a:r>
          </a:p>
          <a:p>
            <a:r>
              <a:rPr lang="en-US"/>
              <a:t>Not everyone who has the exposure will have the disease</a:t>
            </a:r>
          </a:p>
          <a:p>
            <a:r>
              <a:rPr lang="en-US"/>
              <a:t>Not everyone who has the disease will have the exposure</a:t>
            </a:r>
          </a:p>
          <a:p>
            <a:endParaRPr lang="en-US"/>
          </a:p>
          <a:p>
            <a:r>
              <a:rPr lang="en-US"/>
              <a:t>Sometimes we are looking for links that will inform interventions (characteristic)</a:t>
            </a:r>
          </a:p>
          <a:p>
            <a:r>
              <a:rPr lang="en-US"/>
              <a:t>Sometimes we are looking at the effectiveness of interventions</a:t>
            </a:r>
          </a:p>
        </p:txBody>
      </p:sp>
      <p:sp>
        <p:nvSpPr>
          <p:cNvPr id="4" name="Slide Number Placeholder 3"/>
          <p:cNvSpPr>
            <a:spLocks noGrp="1"/>
          </p:cNvSpPr>
          <p:nvPr>
            <p:ph type="sldNum" sz="quarter" idx="5"/>
          </p:nvPr>
        </p:nvSpPr>
        <p:spPr/>
        <p:txBody>
          <a:bodyPr/>
          <a:lstStyle/>
          <a:p>
            <a:fld id="{E0A9675E-7EA5-834E-BE04-FC3B93C64B15}" type="slidenum">
              <a:t>3</a:t>
            </a:fld>
            <a:endParaRPr lang="en-US"/>
          </a:p>
        </p:txBody>
      </p:sp>
    </p:spTree>
    <p:extLst>
      <p:ext uri="{BB962C8B-B14F-4D97-AF65-F5344CB8AC3E}">
        <p14:creationId xmlns:p14="http://schemas.microsoft.com/office/powerpoint/2010/main" val="832303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Should have selected at 10% random sample regardless of outcome status</a:t>
            </a:r>
          </a:p>
          <a:p>
            <a:endParaRPr lang="en-US"/>
          </a:p>
        </p:txBody>
      </p:sp>
      <p:sp>
        <p:nvSpPr>
          <p:cNvPr id="4" name="Slide Number Placeholder 3"/>
          <p:cNvSpPr>
            <a:spLocks noGrp="1"/>
          </p:cNvSpPr>
          <p:nvPr>
            <p:ph type="sldNum" sz="quarter" idx="5"/>
          </p:nvPr>
        </p:nvSpPr>
        <p:spPr/>
        <p:txBody>
          <a:bodyPr/>
          <a:lstStyle/>
          <a:p>
            <a:fld id="{E0A9675E-7EA5-834E-BE04-FC3B93C64B15}" type="slidenum">
              <a:t>30</a:t>
            </a:fld>
            <a:endParaRPr lang="en-US"/>
          </a:p>
        </p:txBody>
      </p:sp>
    </p:spTree>
    <p:extLst>
      <p:ext uri="{BB962C8B-B14F-4D97-AF65-F5344CB8AC3E}">
        <p14:creationId xmlns:p14="http://schemas.microsoft.com/office/powerpoint/2010/main" val="298891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very time constrained – e.g. pregnancy</a:t>
            </a:r>
          </a:p>
          <a:p>
            <a:r>
              <a:rPr lang="en-US"/>
              <a:t>Some not – long duration between smoking and lung cance</a:t>
            </a:r>
          </a:p>
          <a:p>
            <a:endParaRPr lang="en-US"/>
          </a:p>
          <a:p>
            <a:r>
              <a:rPr lang="en-US"/>
              <a:t>Note this is over simplified - </a:t>
            </a:r>
          </a:p>
          <a:p>
            <a:r>
              <a:rPr lang="en-US"/>
              <a:t>Later will discuss defining the exposure more specifically – </a:t>
            </a:r>
          </a:p>
          <a:p>
            <a:r>
              <a:rPr lang="en-US"/>
              <a:t> - timing -- when does food insecurity matter in association with preterm birth? Early pregnancy, late pregnancy, preconception?</a:t>
            </a:r>
          </a:p>
          <a:p>
            <a:r>
              <a:rPr lang="en-US"/>
              <a:t> - does duration of FI matter?</a:t>
            </a:r>
          </a:p>
          <a:p>
            <a:r>
              <a:rPr lang="en-US"/>
              <a:t> - what exactly is food insecurity</a:t>
            </a:r>
          </a:p>
          <a:p>
            <a:endParaRPr lang="en-US"/>
          </a:p>
          <a:p>
            <a:endParaRPr lang="en-US"/>
          </a:p>
          <a:p>
            <a:r>
              <a:rPr lang="en-US"/>
              <a:t>What are the mechanisms by which heavy rainfall might impac school performance</a:t>
            </a:r>
          </a:p>
          <a:p>
            <a:r>
              <a:rPr lang="en-US"/>
              <a:t>	- travel to school is disrupted</a:t>
            </a:r>
          </a:p>
          <a:p>
            <a:r>
              <a:rPr lang="en-US"/>
              <a:t>	- help at home due to flood damage</a:t>
            </a:r>
          </a:p>
          <a:p>
            <a:r>
              <a:rPr lang="en-US"/>
              <a:t>	- if none of these intermediate challenges are present, maybe rainfall doesn’t matter, but because it’s rainfall that led to the intermediate challenges, we may still be interested in the total effect of rainfall itself</a:t>
            </a:r>
          </a:p>
          <a:p>
            <a:endParaRPr lang="en-US"/>
          </a:p>
        </p:txBody>
      </p:sp>
      <p:sp>
        <p:nvSpPr>
          <p:cNvPr id="4" name="Slide Number Placeholder 3"/>
          <p:cNvSpPr>
            <a:spLocks noGrp="1"/>
          </p:cNvSpPr>
          <p:nvPr>
            <p:ph type="sldNum" sz="quarter" idx="5"/>
          </p:nvPr>
        </p:nvSpPr>
        <p:spPr/>
        <p:txBody>
          <a:bodyPr/>
          <a:lstStyle/>
          <a:p>
            <a:fld id="{E0A9675E-7EA5-834E-BE04-FC3B93C64B15}" type="slidenum">
              <a:t>4</a:t>
            </a:fld>
            <a:endParaRPr lang="en-US"/>
          </a:p>
        </p:txBody>
      </p:sp>
    </p:spTree>
    <p:extLst>
      <p:ext uri="{BB962C8B-B14F-4D97-AF65-F5344CB8AC3E}">
        <p14:creationId xmlns:p14="http://schemas.microsoft.com/office/powerpoint/2010/main" val="287975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Reverse causation - Being diagnosed with diabetes may lead to a more active lifestyle, a better diet, to reduce the risk of poor outcomes</a:t>
            </a:r>
          </a:p>
          <a:p>
            <a:endParaRPr lang="en-US"/>
          </a:p>
          <a:p>
            <a:r>
              <a:rPr lang="en-US"/>
              <a:t>If our goal is to identify a causal association, we need to closely consider how to address explanations 1-4 in the design and analysis.</a:t>
            </a:r>
          </a:p>
          <a:p>
            <a:endParaRPr lang="en-US"/>
          </a:p>
        </p:txBody>
      </p:sp>
      <p:sp>
        <p:nvSpPr>
          <p:cNvPr id="4" name="Slide Number Placeholder 3"/>
          <p:cNvSpPr>
            <a:spLocks noGrp="1"/>
          </p:cNvSpPr>
          <p:nvPr>
            <p:ph type="sldNum" sz="quarter" idx="5"/>
          </p:nvPr>
        </p:nvSpPr>
        <p:spPr/>
        <p:txBody>
          <a:bodyPr/>
          <a:lstStyle/>
          <a:p>
            <a:fld id="{E0A9675E-7EA5-834E-BE04-FC3B93C64B15}" type="slidenum">
              <a:t>5</a:t>
            </a:fld>
            <a:endParaRPr lang="en-US"/>
          </a:p>
        </p:txBody>
      </p:sp>
    </p:spTree>
    <p:extLst>
      <p:ext uri="{BB962C8B-B14F-4D97-AF65-F5344CB8AC3E}">
        <p14:creationId xmlns:p14="http://schemas.microsoft.com/office/powerpoint/2010/main" val="88739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With the same baseline risk across comparison groups, we have taken care of concerns about confounding and selection bias at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How can we apply this concept to observational designs?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Unethical to randomly assign people to smoking or not 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Even if we could, too expensive to enroll, follow, and wait 20 years for an outcome to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a:latin typeface="Arial" panose="020B0604020202020204" pitchFamily="34" charset="0"/>
              <a:cs typeface="Arial" panose="020B0604020202020204" pitchFamily="34" charset="0"/>
            </a:endParaRPr>
          </a:p>
          <a:p>
            <a:r>
              <a:rPr lang="en-US" sz="2200">
                <a:effectLst/>
                <a:latin typeface="Arial" panose="020B0604020202020204" pitchFamily="34" charset="0"/>
                <a:cs typeface="Arial" panose="020B0604020202020204" pitchFamily="34" charset="0"/>
              </a:rPr>
              <a:t>When exposure is not randomly assigned, the reasons for being exposed are likely to be associated with some other risk factor for the outcome – e.g., coffee drinking and smoking are associated socially, uptake of one might lead to uptake of the other.</a:t>
            </a:r>
          </a:p>
          <a:p>
            <a:endParaRPr lang="en-US" sz="2200">
              <a:effectLst/>
              <a:latin typeface="Arial" panose="020B0604020202020204" pitchFamily="34" charset="0"/>
              <a:cs typeface="Arial" panose="020B0604020202020204" pitchFamily="34" charset="0"/>
            </a:endParaRPr>
          </a:p>
          <a:p>
            <a:r>
              <a:rPr lang="en-US" sz="2200">
                <a:effectLst/>
                <a:latin typeface="Arial" panose="020B0604020202020204" pitchFamily="34" charset="0"/>
                <a:cs typeface="Arial" panose="020B0604020202020204" pitchFamily="34" charset="0"/>
              </a:rPr>
              <a:t>Trying to achieve exchangeability in an observational study is analogous to </a:t>
            </a:r>
            <a:r>
              <a:rPr lang="en-US" sz="2200">
                <a:latin typeface="Arial" panose="020B0604020202020204" pitchFamily="34" charset="0"/>
                <a:cs typeface="Arial" panose="020B0604020202020204" pitchFamily="34" charset="0"/>
              </a:rPr>
              <a:t>what wacholder calls deconfounding</a:t>
            </a:r>
            <a:endParaRPr lang="en-US" sz="2200">
              <a:effectLst/>
              <a:latin typeface="Arial" panose="020B0604020202020204" pitchFamily="34" charset="0"/>
              <a:cs typeface="Arial" panose="020B0604020202020204" pitchFamily="34" charset="0"/>
            </a:endParaRPr>
          </a:p>
          <a:p>
            <a:endParaRPr lang="en-US" sz="2200">
              <a:effectLst/>
              <a:latin typeface="Arial" panose="020B0604020202020204" pitchFamily="34" charset="0"/>
              <a:cs typeface="Arial" panose="020B0604020202020204" pitchFamily="34" charset="0"/>
            </a:endParaRPr>
          </a:p>
          <a:p>
            <a:endParaRPr lang="en-US" sz="2200">
              <a:effectLst/>
              <a:latin typeface="Arial" panose="020B0604020202020204" pitchFamily="34" charset="0"/>
              <a:cs typeface="Arial" panose="020B0604020202020204" pitchFamily="34" charset="0"/>
            </a:endParaRPr>
          </a:p>
          <a:p>
            <a:endParaRPr lang="en-US" sz="2200">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0A9675E-7EA5-834E-BE04-FC3B93C64B15}" type="slidenum">
              <a:t>6</a:t>
            </a:fld>
            <a:endParaRPr lang="en-US"/>
          </a:p>
        </p:txBody>
      </p:sp>
    </p:spTree>
    <p:extLst>
      <p:ext uri="{BB962C8B-B14F-4D97-AF65-F5344CB8AC3E}">
        <p14:creationId xmlns:p14="http://schemas.microsoft.com/office/powerpoint/2010/main" val="201058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Underlying cohort</a:t>
            </a:r>
          </a:p>
          <a:p>
            <a:endParaRPr lang="en-US"/>
          </a:p>
          <a:p>
            <a:r>
              <a:rPr lang="en-US"/>
              <a:t>So when we design a study we can think about people marching through time, either being exposed or not, entering the population at different points in time, either through birth or in-migration (and leaving either through outmigration or death)</a:t>
            </a:r>
          </a:p>
          <a:p>
            <a:endParaRPr lang="en-US"/>
          </a:p>
          <a:p>
            <a:r>
              <a:rPr lang="en-US"/>
              <a:t>The people in this graphic represent the time in which they entered this population and their exposure status</a:t>
            </a:r>
          </a:p>
          <a:p>
            <a:endParaRPr lang="en-US"/>
          </a:p>
        </p:txBody>
      </p:sp>
      <p:sp>
        <p:nvSpPr>
          <p:cNvPr id="4" name="Slide Number Placeholder 3"/>
          <p:cNvSpPr>
            <a:spLocks noGrp="1"/>
          </p:cNvSpPr>
          <p:nvPr>
            <p:ph type="sldNum" sz="quarter" idx="5"/>
          </p:nvPr>
        </p:nvSpPr>
        <p:spPr/>
        <p:txBody>
          <a:bodyPr/>
          <a:lstStyle/>
          <a:p>
            <a:fld id="{E0A9675E-7EA5-834E-BE04-FC3B93C64B15}" type="slidenum">
              <a:t>9</a:t>
            </a:fld>
            <a:endParaRPr lang="en-US"/>
          </a:p>
        </p:txBody>
      </p:sp>
    </p:spTree>
    <p:extLst>
      <p:ext uri="{BB962C8B-B14F-4D97-AF65-F5344CB8AC3E}">
        <p14:creationId xmlns:p14="http://schemas.microsoft.com/office/powerpoint/2010/main" val="197785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might think of this population as our “study base” as described in the Wacholder article</a:t>
            </a:r>
          </a:p>
          <a:p>
            <a:endParaRPr lang="en-US"/>
          </a:p>
          <a:p>
            <a:r>
              <a:rPr lang="en-US"/>
              <a:t>Now let’s see see what happens to some of these people over time</a:t>
            </a:r>
          </a:p>
        </p:txBody>
      </p:sp>
      <p:sp>
        <p:nvSpPr>
          <p:cNvPr id="4" name="Slide Number Placeholder 3"/>
          <p:cNvSpPr>
            <a:spLocks noGrp="1"/>
          </p:cNvSpPr>
          <p:nvPr>
            <p:ph type="sldNum" sz="quarter" idx="5"/>
          </p:nvPr>
        </p:nvSpPr>
        <p:spPr/>
        <p:txBody>
          <a:bodyPr/>
          <a:lstStyle/>
          <a:p>
            <a:fld id="{E0A9675E-7EA5-834E-BE04-FC3B93C64B15}" type="slidenum">
              <a:t>10</a:t>
            </a:fld>
            <a:endParaRPr lang="en-US"/>
          </a:p>
        </p:txBody>
      </p:sp>
    </p:spTree>
    <p:extLst>
      <p:ext uri="{BB962C8B-B14F-4D97-AF65-F5344CB8AC3E}">
        <p14:creationId xmlns:p14="http://schemas.microsoft.com/office/powerpoint/2010/main" val="309863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Suppose we sample case and controls from this study base today.</a:t>
            </a:r>
          </a:p>
          <a:p>
            <a:endParaRPr lang="en-US"/>
          </a:p>
          <a:p>
            <a:r>
              <a:rPr lang="en-US"/>
              <a:t>note that some have had the disease outcome for a long time, others recently, and some have died or out migrated</a:t>
            </a:r>
          </a:p>
          <a:p>
            <a:endParaRPr lang="en-US"/>
          </a:p>
          <a:p>
            <a:r>
              <a:rPr lang="en-US"/>
              <a:t>Those who are eligible for the study strictly today may not represent the full experience of the study base</a:t>
            </a:r>
          </a:p>
        </p:txBody>
      </p:sp>
      <p:sp>
        <p:nvSpPr>
          <p:cNvPr id="4" name="Slide Number Placeholder 3"/>
          <p:cNvSpPr>
            <a:spLocks noGrp="1"/>
          </p:cNvSpPr>
          <p:nvPr>
            <p:ph type="sldNum" sz="quarter" idx="5"/>
          </p:nvPr>
        </p:nvSpPr>
        <p:spPr/>
        <p:txBody>
          <a:bodyPr/>
          <a:lstStyle/>
          <a:p>
            <a:fld id="{E0A9675E-7EA5-834E-BE04-FC3B93C64B15}" type="slidenum">
              <a:t>11</a:t>
            </a:fld>
            <a:endParaRPr lang="en-US"/>
          </a:p>
        </p:txBody>
      </p:sp>
    </p:spTree>
    <p:extLst>
      <p:ext uri="{BB962C8B-B14F-4D97-AF65-F5344CB8AC3E}">
        <p14:creationId xmlns:p14="http://schemas.microsoft.com/office/powerpoint/2010/main" val="131051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 sectional study conducted at this time point – wil miss some who might have latent disease, may not be able to distinguish who has had the disese for a long vs very short time</a:t>
            </a:r>
          </a:p>
        </p:txBody>
      </p:sp>
      <p:sp>
        <p:nvSpPr>
          <p:cNvPr id="4" name="Slide Number Placeholder 3"/>
          <p:cNvSpPr>
            <a:spLocks noGrp="1"/>
          </p:cNvSpPr>
          <p:nvPr>
            <p:ph type="sldNum" sz="quarter" idx="5"/>
          </p:nvPr>
        </p:nvSpPr>
        <p:spPr/>
        <p:txBody>
          <a:bodyPr/>
          <a:lstStyle/>
          <a:p>
            <a:fld id="{E0A9675E-7EA5-834E-BE04-FC3B93C64B15}" type="slidenum">
              <a:t>12</a:t>
            </a:fld>
            <a:endParaRPr lang="en-US"/>
          </a:p>
        </p:txBody>
      </p:sp>
    </p:spTree>
    <p:extLst>
      <p:ext uri="{BB962C8B-B14F-4D97-AF65-F5344CB8AC3E}">
        <p14:creationId xmlns:p14="http://schemas.microsoft.com/office/powerpoint/2010/main" val="277364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9F3B-8C60-B726-2A53-E8DC0290CF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D0E3B-7603-D833-224A-D545F9C0E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E0B6CD-D39F-56A4-4D58-007A8C92704F}"/>
              </a:ext>
            </a:extLst>
          </p:cNvPr>
          <p:cNvSpPr>
            <a:spLocks noGrp="1"/>
          </p:cNvSpPr>
          <p:nvPr>
            <p:ph type="dt" sz="half" idx="10"/>
          </p:nvPr>
        </p:nvSpPr>
        <p:spPr/>
        <p:txBody>
          <a:bodyPr/>
          <a:lstStyle/>
          <a:p>
            <a:fld id="{9D598F76-8144-3D4B-9905-6BE5564D8470}" type="datetimeFigureOut">
              <a:t>12/1/22</a:t>
            </a:fld>
            <a:endParaRPr lang="en-US"/>
          </a:p>
        </p:txBody>
      </p:sp>
      <p:sp>
        <p:nvSpPr>
          <p:cNvPr id="5" name="Footer Placeholder 4">
            <a:extLst>
              <a:ext uri="{FF2B5EF4-FFF2-40B4-BE49-F238E27FC236}">
                <a16:creationId xmlns:a16="http://schemas.microsoft.com/office/drawing/2014/main" id="{39669997-0215-B2A4-334E-90E98BD19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C459-9AC3-F2FA-157A-6589612D9406}"/>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112293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6B30-1DB9-9FD8-F330-7C10434E01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D9D0D3-A6E6-5515-30A4-E5D531CAB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10295-3A71-32B7-6D05-FED71BE1C2F2}"/>
              </a:ext>
            </a:extLst>
          </p:cNvPr>
          <p:cNvSpPr>
            <a:spLocks noGrp="1"/>
          </p:cNvSpPr>
          <p:nvPr>
            <p:ph type="dt" sz="half" idx="10"/>
          </p:nvPr>
        </p:nvSpPr>
        <p:spPr/>
        <p:txBody>
          <a:bodyPr/>
          <a:lstStyle/>
          <a:p>
            <a:fld id="{9D598F76-8144-3D4B-9905-6BE5564D8470}" type="datetimeFigureOut">
              <a:t>12/1/22</a:t>
            </a:fld>
            <a:endParaRPr lang="en-US"/>
          </a:p>
        </p:txBody>
      </p:sp>
      <p:sp>
        <p:nvSpPr>
          <p:cNvPr id="5" name="Footer Placeholder 4">
            <a:extLst>
              <a:ext uri="{FF2B5EF4-FFF2-40B4-BE49-F238E27FC236}">
                <a16:creationId xmlns:a16="http://schemas.microsoft.com/office/drawing/2014/main" id="{4AC26920-91E3-8C39-93A6-2A2A2E17F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7E1E4-9728-4AF6-A468-D63E3EF0AD5C}"/>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411307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C4013-561A-CEDF-1C29-F24353FA12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1EBAFC-831E-45BE-F219-B89229022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9496B-59C4-3081-644C-083423DA4FC9}"/>
              </a:ext>
            </a:extLst>
          </p:cNvPr>
          <p:cNvSpPr>
            <a:spLocks noGrp="1"/>
          </p:cNvSpPr>
          <p:nvPr>
            <p:ph type="dt" sz="half" idx="10"/>
          </p:nvPr>
        </p:nvSpPr>
        <p:spPr/>
        <p:txBody>
          <a:bodyPr/>
          <a:lstStyle/>
          <a:p>
            <a:fld id="{9D598F76-8144-3D4B-9905-6BE5564D8470}" type="datetimeFigureOut">
              <a:t>12/1/22</a:t>
            </a:fld>
            <a:endParaRPr lang="en-US"/>
          </a:p>
        </p:txBody>
      </p:sp>
      <p:sp>
        <p:nvSpPr>
          <p:cNvPr id="5" name="Footer Placeholder 4">
            <a:extLst>
              <a:ext uri="{FF2B5EF4-FFF2-40B4-BE49-F238E27FC236}">
                <a16:creationId xmlns:a16="http://schemas.microsoft.com/office/drawing/2014/main" id="{14081FA4-BB81-72CB-24DD-4FA1576BE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0A01A-32C6-1E60-1C70-164BC1022609}"/>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253317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67E2-E80A-7386-AB0E-2FE8952F0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DE3C77-2264-A62D-FB11-9709041F5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D76F4-FD18-50BE-1347-E217D334CB4F}"/>
              </a:ext>
            </a:extLst>
          </p:cNvPr>
          <p:cNvSpPr>
            <a:spLocks noGrp="1"/>
          </p:cNvSpPr>
          <p:nvPr>
            <p:ph type="dt" sz="half" idx="10"/>
          </p:nvPr>
        </p:nvSpPr>
        <p:spPr/>
        <p:txBody>
          <a:bodyPr/>
          <a:lstStyle/>
          <a:p>
            <a:fld id="{9D598F76-8144-3D4B-9905-6BE5564D8470}" type="datetimeFigureOut">
              <a:t>12/1/22</a:t>
            </a:fld>
            <a:endParaRPr lang="en-US"/>
          </a:p>
        </p:txBody>
      </p:sp>
      <p:sp>
        <p:nvSpPr>
          <p:cNvPr id="5" name="Footer Placeholder 4">
            <a:extLst>
              <a:ext uri="{FF2B5EF4-FFF2-40B4-BE49-F238E27FC236}">
                <a16:creationId xmlns:a16="http://schemas.microsoft.com/office/drawing/2014/main" id="{20228D34-119E-447E-BB8F-DC8C35A20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0C4F2-4EF4-3772-3CE1-90410A17B8F9}"/>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9041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D0F1-C4B5-3F0F-21D1-1C4E6593ED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335CA-8409-8704-561E-49B4742FB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8DFEB-1980-9E51-9F38-2B31066E28AD}"/>
              </a:ext>
            </a:extLst>
          </p:cNvPr>
          <p:cNvSpPr>
            <a:spLocks noGrp="1"/>
          </p:cNvSpPr>
          <p:nvPr>
            <p:ph type="dt" sz="half" idx="10"/>
          </p:nvPr>
        </p:nvSpPr>
        <p:spPr/>
        <p:txBody>
          <a:bodyPr/>
          <a:lstStyle/>
          <a:p>
            <a:fld id="{9D598F76-8144-3D4B-9905-6BE5564D8470}" type="datetimeFigureOut">
              <a:t>12/1/22</a:t>
            </a:fld>
            <a:endParaRPr lang="en-US"/>
          </a:p>
        </p:txBody>
      </p:sp>
      <p:sp>
        <p:nvSpPr>
          <p:cNvPr id="5" name="Footer Placeholder 4">
            <a:extLst>
              <a:ext uri="{FF2B5EF4-FFF2-40B4-BE49-F238E27FC236}">
                <a16:creationId xmlns:a16="http://schemas.microsoft.com/office/drawing/2014/main" id="{349D9793-70E0-31F0-3CAB-E726BE366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37B0A-575A-62DF-4CBA-F06D182DAD3E}"/>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167773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9CCE-6395-633B-21F0-BCE6379A8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F946D-D60C-E2DF-523D-6BE1A921C3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6F65D-1830-B7C4-A507-9434D9C423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F704A-1152-5D00-0D31-1AD0EA50D726}"/>
              </a:ext>
            </a:extLst>
          </p:cNvPr>
          <p:cNvSpPr>
            <a:spLocks noGrp="1"/>
          </p:cNvSpPr>
          <p:nvPr>
            <p:ph type="dt" sz="half" idx="10"/>
          </p:nvPr>
        </p:nvSpPr>
        <p:spPr/>
        <p:txBody>
          <a:bodyPr/>
          <a:lstStyle/>
          <a:p>
            <a:fld id="{9D598F76-8144-3D4B-9905-6BE5564D8470}" type="datetimeFigureOut">
              <a:t>12/1/22</a:t>
            </a:fld>
            <a:endParaRPr lang="en-US"/>
          </a:p>
        </p:txBody>
      </p:sp>
      <p:sp>
        <p:nvSpPr>
          <p:cNvPr id="6" name="Footer Placeholder 5">
            <a:extLst>
              <a:ext uri="{FF2B5EF4-FFF2-40B4-BE49-F238E27FC236}">
                <a16:creationId xmlns:a16="http://schemas.microsoft.com/office/drawing/2014/main" id="{F88E26DD-E897-7DB7-F355-130C207F4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AE34A-5654-40B6-606F-FFC29D3EB942}"/>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13293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DA76-A57E-EB74-FD6D-4FF483E177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4C307-6FF2-A93F-94EF-7377BA7F9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C20B9-9A66-F566-E00A-4DF3A976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F30AA-3DEF-9F62-B8B1-DC69D477E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E11CC-3079-611E-E35E-AFD8FFD4A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08C93-AB54-5403-9338-0137F50B2A60}"/>
              </a:ext>
            </a:extLst>
          </p:cNvPr>
          <p:cNvSpPr>
            <a:spLocks noGrp="1"/>
          </p:cNvSpPr>
          <p:nvPr>
            <p:ph type="dt" sz="half" idx="10"/>
          </p:nvPr>
        </p:nvSpPr>
        <p:spPr/>
        <p:txBody>
          <a:bodyPr/>
          <a:lstStyle/>
          <a:p>
            <a:fld id="{9D598F76-8144-3D4B-9905-6BE5564D8470}" type="datetimeFigureOut">
              <a:t>12/1/22</a:t>
            </a:fld>
            <a:endParaRPr lang="en-US"/>
          </a:p>
        </p:txBody>
      </p:sp>
      <p:sp>
        <p:nvSpPr>
          <p:cNvPr id="8" name="Footer Placeholder 7">
            <a:extLst>
              <a:ext uri="{FF2B5EF4-FFF2-40B4-BE49-F238E27FC236}">
                <a16:creationId xmlns:a16="http://schemas.microsoft.com/office/drawing/2014/main" id="{9D2B9E69-39E2-083E-057A-71B9080E26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3C0BA2-0B1E-2E5A-3C6E-2CC090005A0B}"/>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35197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108A-6E73-5A22-1196-95476DB4D1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2A192-574A-668D-4402-B35B6F2F95BD}"/>
              </a:ext>
            </a:extLst>
          </p:cNvPr>
          <p:cNvSpPr>
            <a:spLocks noGrp="1"/>
          </p:cNvSpPr>
          <p:nvPr>
            <p:ph type="dt" sz="half" idx="10"/>
          </p:nvPr>
        </p:nvSpPr>
        <p:spPr/>
        <p:txBody>
          <a:bodyPr/>
          <a:lstStyle/>
          <a:p>
            <a:fld id="{9D598F76-8144-3D4B-9905-6BE5564D8470}" type="datetimeFigureOut">
              <a:t>12/1/22</a:t>
            </a:fld>
            <a:endParaRPr lang="en-US"/>
          </a:p>
        </p:txBody>
      </p:sp>
      <p:sp>
        <p:nvSpPr>
          <p:cNvPr id="4" name="Footer Placeholder 3">
            <a:extLst>
              <a:ext uri="{FF2B5EF4-FFF2-40B4-BE49-F238E27FC236}">
                <a16:creationId xmlns:a16="http://schemas.microsoft.com/office/drawing/2014/main" id="{66C5A515-A44E-4921-D47C-194BC0506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2D9F7-DA9D-0AA3-675A-7FC86F3F3F1A}"/>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126535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9160E-1E48-A732-8BC8-BE234514C25C}"/>
              </a:ext>
            </a:extLst>
          </p:cNvPr>
          <p:cNvSpPr>
            <a:spLocks noGrp="1"/>
          </p:cNvSpPr>
          <p:nvPr>
            <p:ph type="dt" sz="half" idx="10"/>
          </p:nvPr>
        </p:nvSpPr>
        <p:spPr/>
        <p:txBody>
          <a:bodyPr/>
          <a:lstStyle/>
          <a:p>
            <a:fld id="{9D598F76-8144-3D4B-9905-6BE5564D8470}" type="datetimeFigureOut">
              <a:t>12/1/22</a:t>
            </a:fld>
            <a:endParaRPr lang="en-US"/>
          </a:p>
        </p:txBody>
      </p:sp>
      <p:sp>
        <p:nvSpPr>
          <p:cNvPr id="3" name="Footer Placeholder 2">
            <a:extLst>
              <a:ext uri="{FF2B5EF4-FFF2-40B4-BE49-F238E27FC236}">
                <a16:creationId xmlns:a16="http://schemas.microsoft.com/office/drawing/2014/main" id="{0E8119F9-075D-BD6A-8CB0-771C8EB3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035678-E975-1B0D-7136-CF7E62808B3E}"/>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141606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A7C8-F633-C0E7-0E2B-77FA56960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9B3E2-009E-380E-1AF3-E6DDD218C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17A685-192C-4AA6-E74F-AC90D9364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19583-7C22-A74E-73A3-A2B052998FE4}"/>
              </a:ext>
            </a:extLst>
          </p:cNvPr>
          <p:cNvSpPr>
            <a:spLocks noGrp="1"/>
          </p:cNvSpPr>
          <p:nvPr>
            <p:ph type="dt" sz="half" idx="10"/>
          </p:nvPr>
        </p:nvSpPr>
        <p:spPr/>
        <p:txBody>
          <a:bodyPr/>
          <a:lstStyle/>
          <a:p>
            <a:fld id="{9D598F76-8144-3D4B-9905-6BE5564D8470}" type="datetimeFigureOut">
              <a:t>12/1/22</a:t>
            </a:fld>
            <a:endParaRPr lang="en-US"/>
          </a:p>
        </p:txBody>
      </p:sp>
      <p:sp>
        <p:nvSpPr>
          <p:cNvPr id="6" name="Footer Placeholder 5">
            <a:extLst>
              <a:ext uri="{FF2B5EF4-FFF2-40B4-BE49-F238E27FC236}">
                <a16:creationId xmlns:a16="http://schemas.microsoft.com/office/drawing/2014/main" id="{84C5EDF6-2AA8-7F91-B0C3-1A0DA4A41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18C052-EF4F-14C2-C5B1-CF1966398ECC}"/>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157687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56AB-CA67-58AF-163B-A88E63F74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61FE9D-E986-9E79-D884-0522A3540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4DC1D6-4D70-3F53-C8FD-8F4A4AAFE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6134A-6DC3-E57A-2F07-536E6DC71692}"/>
              </a:ext>
            </a:extLst>
          </p:cNvPr>
          <p:cNvSpPr>
            <a:spLocks noGrp="1"/>
          </p:cNvSpPr>
          <p:nvPr>
            <p:ph type="dt" sz="half" idx="10"/>
          </p:nvPr>
        </p:nvSpPr>
        <p:spPr/>
        <p:txBody>
          <a:bodyPr/>
          <a:lstStyle/>
          <a:p>
            <a:fld id="{9D598F76-8144-3D4B-9905-6BE5564D8470}" type="datetimeFigureOut">
              <a:t>12/1/22</a:t>
            </a:fld>
            <a:endParaRPr lang="en-US"/>
          </a:p>
        </p:txBody>
      </p:sp>
      <p:sp>
        <p:nvSpPr>
          <p:cNvPr id="6" name="Footer Placeholder 5">
            <a:extLst>
              <a:ext uri="{FF2B5EF4-FFF2-40B4-BE49-F238E27FC236}">
                <a16:creationId xmlns:a16="http://schemas.microsoft.com/office/drawing/2014/main" id="{00E5EDC7-9DD4-8BC0-6403-96247EFE1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490E1-8A75-434D-491A-6C7471399177}"/>
              </a:ext>
            </a:extLst>
          </p:cNvPr>
          <p:cNvSpPr>
            <a:spLocks noGrp="1"/>
          </p:cNvSpPr>
          <p:nvPr>
            <p:ph type="sldNum" sz="quarter" idx="12"/>
          </p:nvPr>
        </p:nvSpPr>
        <p:spPr/>
        <p:txBody>
          <a:bodyPr/>
          <a:lstStyle/>
          <a:p>
            <a:fld id="{05921130-4694-A541-88C7-A034D51BB901}" type="slidenum">
              <a:t>‹#›</a:t>
            </a:fld>
            <a:endParaRPr lang="en-US"/>
          </a:p>
        </p:txBody>
      </p:sp>
    </p:spTree>
    <p:extLst>
      <p:ext uri="{BB962C8B-B14F-4D97-AF65-F5344CB8AC3E}">
        <p14:creationId xmlns:p14="http://schemas.microsoft.com/office/powerpoint/2010/main" val="345310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01E52-BFB2-5C00-1F2F-BCAA9ABA4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6BC4DA-EEDD-0C6B-7A7A-3AF2F6C7CB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1209F-8FC2-913C-5722-4426AA69C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98F76-8144-3D4B-9905-6BE5564D8470}" type="datetimeFigureOut">
              <a:t>12/1/22</a:t>
            </a:fld>
            <a:endParaRPr lang="en-US"/>
          </a:p>
        </p:txBody>
      </p:sp>
      <p:sp>
        <p:nvSpPr>
          <p:cNvPr id="5" name="Footer Placeholder 4">
            <a:extLst>
              <a:ext uri="{FF2B5EF4-FFF2-40B4-BE49-F238E27FC236}">
                <a16:creationId xmlns:a16="http://schemas.microsoft.com/office/drawing/2014/main" id="{3552B18C-A308-D4D2-7F07-F46445964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7AABD0-D7C6-0760-1F79-1596571A0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21130-4694-A541-88C7-A034D51BB901}" type="slidenum">
              <a:t>‹#›</a:t>
            </a:fld>
            <a:endParaRPr lang="en-US"/>
          </a:p>
        </p:txBody>
      </p:sp>
    </p:spTree>
    <p:extLst>
      <p:ext uri="{BB962C8B-B14F-4D97-AF65-F5344CB8AC3E}">
        <p14:creationId xmlns:p14="http://schemas.microsoft.com/office/powerpoint/2010/main" val="187614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pmc/articles/PMC349192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237-FA0B-87AD-BFA4-92EC890E18D4}"/>
              </a:ext>
            </a:extLst>
          </p:cNvPr>
          <p:cNvSpPr>
            <a:spLocks noGrp="1"/>
          </p:cNvSpPr>
          <p:nvPr>
            <p:ph type="ctrTitle"/>
          </p:nvPr>
        </p:nvSpPr>
        <p:spPr>
          <a:xfrm>
            <a:off x="1524000" y="1146426"/>
            <a:ext cx="9144000" cy="2387600"/>
          </a:xfrm>
        </p:spPr>
        <p:txBody>
          <a:bodyPr/>
          <a:lstStyle/>
          <a:p>
            <a:r>
              <a:rPr lang="en-US"/>
              <a:t>Observational Study Designs</a:t>
            </a:r>
          </a:p>
        </p:txBody>
      </p:sp>
      <p:sp>
        <p:nvSpPr>
          <p:cNvPr id="3" name="Subtitle 2">
            <a:extLst>
              <a:ext uri="{FF2B5EF4-FFF2-40B4-BE49-F238E27FC236}">
                <a16:creationId xmlns:a16="http://schemas.microsoft.com/office/drawing/2014/main" id="{D89AC646-BE79-2A18-F0CA-3E4F4D2E2F86}"/>
              </a:ext>
            </a:extLst>
          </p:cNvPr>
          <p:cNvSpPr>
            <a:spLocks noGrp="1"/>
          </p:cNvSpPr>
          <p:nvPr>
            <p:ph type="subTitle" idx="1"/>
          </p:nvPr>
        </p:nvSpPr>
        <p:spPr/>
        <p:txBody>
          <a:bodyPr>
            <a:normAutofit fontScale="92500" lnSpcReduction="20000"/>
          </a:bodyPr>
          <a:lstStyle/>
          <a:p>
            <a:r>
              <a:rPr lang="en-US" sz="4300"/>
              <a:t>Association, causation, bias</a:t>
            </a:r>
          </a:p>
          <a:p>
            <a:r>
              <a:rPr lang="en-US"/>
              <a:t>SD4H Seminar</a:t>
            </a:r>
          </a:p>
          <a:p>
            <a:r>
              <a:rPr lang="en-US"/>
              <a:t>December 1, 2022</a:t>
            </a:r>
          </a:p>
          <a:p>
            <a:r>
              <a:rPr lang="en-US"/>
              <a:t>Pam Murnane, PhD MPH</a:t>
            </a:r>
          </a:p>
        </p:txBody>
      </p:sp>
    </p:spTree>
    <p:extLst>
      <p:ext uri="{BB962C8B-B14F-4D97-AF65-F5344CB8AC3E}">
        <p14:creationId xmlns:p14="http://schemas.microsoft.com/office/powerpoint/2010/main" val="270187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2369712" y="1403798"/>
            <a:ext cx="1713354" cy="584775"/>
          </a:xfrm>
          <a:prstGeom prst="rect">
            <a:avLst/>
          </a:prstGeom>
          <a:noFill/>
        </p:spPr>
        <p:txBody>
          <a:bodyPr wrap="none" rtlCol="0">
            <a:spAutoFit/>
          </a:bodyPr>
          <a:lstStyle/>
          <a:p>
            <a:r>
              <a:rPr lang="en-US" sz="3200"/>
              <a:t>Exposure</a:t>
            </a:r>
          </a:p>
        </p:txBody>
      </p:sp>
      <p:sp>
        <p:nvSpPr>
          <p:cNvPr id="5" name="TextBox 4">
            <a:extLst>
              <a:ext uri="{FF2B5EF4-FFF2-40B4-BE49-F238E27FC236}">
                <a16:creationId xmlns:a16="http://schemas.microsoft.com/office/drawing/2014/main" id="{BDA191A4-5A94-3523-EC53-1F6C3EBF0583}"/>
              </a:ext>
            </a:extLst>
          </p:cNvPr>
          <p:cNvSpPr txBox="1"/>
          <p:nvPr/>
        </p:nvSpPr>
        <p:spPr>
          <a:xfrm>
            <a:off x="8730515" y="1427860"/>
            <a:ext cx="1457450" cy="584775"/>
          </a:xfrm>
          <a:prstGeom prst="rect">
            <a:avLst/>
          </a:prstGeom>
          <a:noFill/>
        </p:spPr>
        <p:txBody>
          <a:bodyPr wrap="none" rtlCol="0">
            <a:spAutoFit/>
          </a:bodyPr>
          <a:lstStyle/>
          <a:p>
            <a:r>
              <a:rPr lang="en-US" sz="3200"/>
              <a:t>Disease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048518"/>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083066" y="1723622"/>
            <a:ext cx="4647449"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3673757" y="5048518"/>
            <a:ext cx="1402948" cy="584775"/>
          </a:xfrm>
          <a:prstGeom prst="rect">
            <a:avLst/>
          </a:prstGeom>
          <a:noFill/>
        </p:spPr>
        <p:txBody>
          <a:bodyPr wrap="none" rtlCol="0">
            <a:spAutoFit/>
          </a:bodyPr>
          <a:lstStyle/>
          <a:p>
            <a:r>
              <a:rPr lang="en-US" sz="3200" i="1"/>
              <a:t>Time</a:t>
            </a:r>
            <a:r>
              <a:rPr lang="en-US" sz="3200" i="1">
                <a:sym typeface="Wingdings" pitchFamily="2" charset="2"/>
              </a:rPr>
              <a:t></a:t>
            </a:r>
            <a:endParaRPr lang="en-US" sz="3200" i="1"/>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pic>
        <p:nvPicPr>
          <p:cNvPr id="3" name="Graphic 2" descr="Man with solid fill">
            <a:extLst>
              <a:ext uri="{FF2B5EF4-FFF2-40B4-BE49-F238E27FC236}">
                <a16:creationId xmlns:a16="http://schemas.microsoft.com/office/drawing/2014/main" id="{26CA970E-D19E-82FC-C9A6-6F4FDBFBB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5361" y="2283065"/>
            <a:ext cx="685800" cy="685800"/>
          </a:xfrm>
          <a:prstGeom prst="rect">
            <a:avLst/>
          </a:prstGeom>
        </p:spPr>
      </p:pic>
      <p:pic>
        <p:nvPicPr>
          <p:cNvPr id="18" name="Graphic 17" descr="Man with solid fill">
            <a:extLst>
              <a:ext uri="{FF2B5EF4-FFF2-40B4-BE49-F238E27FC236}">
                <a16:creationId xmlns:a16="http://schemas.microsoft.com/office/drawing/2014/main" id="{49FE409D-AA7F-725B-72EB-F99C9D7AA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9216" y="3765029"/>
            <a:ext cx="685800" cy="685800"/>
          </a:xfrm>
          <a:prstGeom prst="rect">
            <a:avLst/>
          </a:prstGeom>
        </p:spPr>
      </p:pic>
      <p:pic>
        <p:nvPicPr>
          <p:cNvPr id="19" name="Graphic 18" descr="Man with solid fill">
            <a:extLst>
              <a:ext uri="{FF2B5EF4-FFF2-40B4-BE49-F238E27FC236}">
                <a16:creationId xmlns:a16="http://schemas.microsoft.com/office/drawing/2014/main" id="{9B674662-29F2-F063-D212-6D09C70D8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645" y="1979210"/>
            <a:ext cx="685800" cy="685800"/>
          </a:xfrm>
          <a:prstGeom prst="rect">
            <a:avLst/>
          </a:prstGeom>
        </p:spPr>
      </p:pic>
      <p:pic>
        <p:nvPicPr>
          <p:cNvPr id="20" name="Graphic 19" descr="Man with solid fill">
            <a:extLst>
              <a:ext uri="{FF2B5EF4-FFF2-40B4-BE49-F238E27FC236}">
                <a16:creationId xmlns:a16="http://schemas.microsoft.com/office/drawing/2014/main" id="{3F4836D9-D88F-8453-C6F6-A40B5C8A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4002" y="3130937"/>
            <a:ext cx="685800" cy="685800"/>
          </a:xfrm>
          <a:prstGeom prst="rect">
            <a:avLst/>
          </a:prstGeom>
        </p:spPr>
      </p:pic>
      <p:pic>
        <p:nvPicPr>
          <p:cNvPr id="21" name="Graphic 20" descr="Man with solid fill">
            <a:extLst>
              <a:ext uri="{FF2B5EF4-FFF2-40B4-BE49-F238E27FC236}">
                <a16:creationId xmlns:a16="http://schemas.microsoft.com/office/drawing/2014/main" id="{3F5F72DA-2EA4-03E5-CFE9-0682309B4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1781" y="4294987"/>
            <a:ext cx="685800" cy="685800"/>
          </a:xfrm>
          <a:prstGeom prst="rect">
            <a:avLst/>
          </a:prstGeom>
        </p:spPr>
      </p:pic>
      <p:pic>
        <p:nvPicPr>
          <p:cNvPr id="22" name="Graphic 21" descr="Man with solid fill">
            <a:extLst>
              <a:ext uri="{FF2B5EF4-FFF2-40B4-BE49-F238E27FC236}">
                <a16:creationId xmlns:a16="http://schemas.microsoft.com/office/drawing/2014/main" id="{587E158D-F6BC-4F4F-FC06-9E7F46E0B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6812" y="2140973"/>
            <a:ext cx="685800" cy="685800"/>
          </a:xfrm>
          <a:prstGeom prst="rect">
            <a:avLst/>
          </a:prstGeom>
        </p:spPr>
      </p:pic>
      <p:pic>
        <p:nvPicPr>
          <p:cNvPr id="23" name="Graphic 22" descr="Man with solid fill">
            <a:extLst>
              <a:ext uri="{FF2B5EF4-FFF2-40B4-BE49-F238E27FC236}">
                <a16:creationId xmlns:a16="http://schemas.microsoft.com/office/drawing/2014/main" id="{AFA52EA5-B7F5-43BE-B635-33F65E64C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6455" y="3294326"/>
            <a:ext cx="685800" cy="685800"/>
          </a:xfrm>
          <a:prstGeom prst="rect">
            <a:avLst/>
          </a:prstGeom>
        </p:spPr>
      </p:pic>
      <p:pic>
        <p:nvPicPr>
          <p:cNvPr id="24" name="Graphic 23" descr="Man with solid fill">
            <a:extLst>
              <a:ext uri="{FF2B5EF4-FFF2-40B4-BE49-F238E27FC236}">
                <a16:creationId xmlns:a16="http://schemas.microsoft.com/office/drawing/2014/main" id="{239537F7-6545-182D-B07B-5E8CA6BBC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6954" y="2512610"/>
            <a:ext cx="685800" cy="685800"/>
          </a:xfrm>
          <a:prstGeom prst="rect">
            <a:avLst/>
          </a:prstGeom>
        </p:spPr>
      </p:pic>
      <p:pic>
        <p:nvPicPr>
          <p:cNvPr id="25" name="Graphic 24" descr="Man with solid fill">
            <a:extLst>
              <a:ext uri="{FF2B5EF4-FFF2-40B4-BE49-F238E27FC236}">
                <a16:creationId xmlns:a16="http://schemas.microsoft.com/office/drawing/2014/main" id="{DDB8482A-7E37-A141-B870-ACCBFB0E0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817" y="3576715"/>
            <a:ext cx="685800" cy="685800"/>
          </a:xfrm>
          <a:prstGeom prst="rect">
            <a:avLst/>
          </a:prstGeom>
        </p:spPr>
      </p:pic>
      <p:pic>
        <p:nvPicPr>
          <p:cNvPr id="26" name="Graphic 25" descr="Man with solid fill">
            <a:extLst>
              <a:ext uri="{FF2B5EF4-FFF2-40B4-BE49-F238E27FC236}">
                <a16:creationId xmlns:a16="http://schemas.microsoft.com/office/drawing/2014/main" id="{448E2AEC-B7BC-DD1E-4E77-9248F26443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8937" y="2202133"/>
            <a:ext cx="685800" cy="685800"/>
          </a:xfrm>
          <a:prstGeom prst="rect">
            <a:avLst/>
          </a:prstGeom>
        </p:spPr>
      </p:pic>
      <p:pic>
        <p:nvPicPr>
          <p:cNvPr id="27" name="Graphic 26" descr="Man with solid fill">
            <a:extLst>
              <a:ext uri="{FF2B5EF4-FFF2-40B4-BE49-F238E27FC236}">
                <a16:creationId xmlns:a16="http://schemas.microsoft.com/office/drawing/2014/main" id="{A9D3E0BE-A94F-007B-0578-6A0F8678F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4054" y="2993367"/>
            <a:ext cx="685800" cy="685800"/>
          </a:xfrm>
          <a:prstGeom prst="rect">
            <a:avLst/>
          </a:prstGeom>
        </p:spPr>
      </p:pic>
      <p:pic>
        <p:nvPicPr>
          <p:cNvPr id="28" name="Graphic 27" descr="Man with solid fill">
            <a:extLst>
              <a:ext uri="{FF2B5EF4-FFF2-40B4-BE49-F238E27FC236}">
                <a16:creationId xmlns:a16="http://schemas.microsoft.com/office/drawing/2014/main" id="{02940903-662C-87C3-CAA1-FC77000751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7995" y="2803302"/>
            <a:ext cx="685800" cy="685800"/>
          </a:xfrm>
          <a:prstGeom prst="rect">
            <a:avLst/>
          </a:prstGeom>
        </p:spPr>
      </p:pic>
      <p:pic>
        <p:nvPicPr>
          <p:cNvPr id="29" name="Graphic 28" descr="Man with solid fill">
            <a:extLst>
              <a:ext uri="{FF2B5EF4-FFF2-40B4-BE49-F238E27FC236}">
                <a16:creationId xmlns:a16="http://schemas.microsoft.com/office/drawing/2014/main" id="{63BC3EEE-8E80-2956-5252-DD521EA1F8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9256" y="2415540"/>
            <a:ext cx="685800" cy="685800"/>
          </a:xfrm>
          <a:prstGeom prst="rect">
            <a:avLst/>
          </a:prstGeom>
        </p:spPr>
      </p:pic>
      <p:pic>
        <p:nvPicPr>
          <p:cNvPr id="30" name="Graphic 29" descr="Man with solid fill">
            <a:extLst>
              <a:ext uri="{FF2B5EF4-FFF2-40B4-BE49-F238E27FC236}">
                <a16:creationId xmlns:a16="http://schemas.microsoft.com/office/drawing/2014/main" id="{42369370-22D9-C484-2C97-DD46C1A8A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0291" y="3233815"/>
            <a:ext cx="685800" cy="685800"/>
          </a:xfrm>
          <a:prstGeom prst="rect">
            <a:avLst/>
          </a:prstGeom>
        </p:spPr>
      </p:pic>
      <p:pic>
        <p:nvPicPr>
          <p:cNvPr id="31" name="Graphic 30" descr="Man with solid fill">
            <a:extLst>
              <a:ext uri="{FF2B5EF4-FFF2-40B4-BE49-F238E27FC236}">
                <a16:creationId xmlns:a16="http://schemas.microsoft.com/office/drawing/2014/main" id="{5242F752-8C2E-6A3D-BD5A-DBDEBADCB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2300" y="3079229"/>
            <a:ext cx="685800" cy="685800"/>
          </a:xfrm>
          <a:prstGeom prst="rect">
            <a:avLst/>
          </a:prstGeom>
        </p:spPr>
      </p:pic>
      <p:pic>
        <p:nvPicPr>
          <p:cNvPr id="32" name="Graphic 31" descr="Man with solid fill">
            <a:extLst>
              <a:ext uri="{FF2B5EF4-FFF2-40B4-BE49-F238E27FC236}">
                <a16:creationId xmlns:a16="http://schemas.microsoft.com/office/drawing/2014/main" id="{A28559AE-6313-FE2B-9998-E9F638BADB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2008" y="3166458"/>
            <a:ext cx="685800" cy="685800"/>
          </a:xfrm>
          <a:prstGeom prst="rect">
            <a:avLst/>
          </a:prstGeom>
        </p:spPr>
      </p:pic>
      <p:pic>
        <p:nvPicPr>
          <p:cNvPr id="33" name="Graphic 32" descr="Man with solid fill">
            <a:extLst>
              <a:ext uri="{FF2B5EF4-FFF2-40B4-BE49-F238E27FC236}">
                <a16:creationId xmlns:a16="http://schemas.microsoft.com/office/drawing/2014/main" id="{8EA63996-3ACF-F0E0-D573-7ABF455D0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8271" y="2678436"/>
            <a:ext cx="685800" cy="685800"/>
          </a:xfrm>
          <a:prstGeom prst="rect">
            <a:avLst/>
          </a:prstGeom>
        </p:spPr>
      </p:pic>
      <p:pic>
        <p:nvPicPr>
          <p:cNvPr id="34" name="Graphic 33" descr="Man with solid fill">
            <a:extLst>
              <a:ext uri="{FF2B5EF4-FFF2-40B4-BE49-F238E27FC236}">
                <a16:creationId xmlns:a16="http://schemas.microsoft.com/office/drawing/2014/main" id="{0F528916-19A0-4BA2-0AE7-8EF6C9A7B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8315" y="3800836"/>
            <a:ext cx="685800" cy="685800"/>
          </a:xfrm>
          <a:prstGeom prst="rect">
            <a:avLst/>
          </a:prstGeom>
        </p:spPr>
      </p:pic>
      <p:grpSp>
        <p:nvGrpSpPr>
          <p:cNvPr id="52" name="Group 51">
            <a:extLst>
              <a:ext uri="{FF2B5EF4-FFF2-40B4-BE49-F238E27FC236}">
                <a16:creationId xmlns:a16="http://schemas.microsoft.com/office/drawing/2014/main" id="{6B5D29B6-65DB-407D-D902-CF143F42EF38}"/>
              </a:ext>
            </a:extLst>
          </p:cNvPr>
          <p:cNvGrpSpPr/>
          <p:nvPr/>
        </p:nvGrpSpPr>
        <p:grpSpPr>
          <a:xfrm>
            <a:off x="2069241" y="3158604"/>
            <a:ext cx="6520333" cy="685800"/>
            <a:chOff x="2069241" y="3158604"/>
            <a:chExt cx="6520333" cy="685800"/>
          </a:xfrm>
        </p:grpSpPr>
        <p:cxnSp>
          <p:nvCxnSpPr>
            <p:cNvPr id="13" name="Straight Arrow Connector 12">
              <a:extLst>
                <a:ext uri="{FF2B5EF4-FFF2-40B4-BE49-F238E27FC236}">
                  <a16:creationId xmlns:a16="http://schemas.microsoft.com/office/drawing/2014/main" id="{CCA5B3EA-7CD0-949F-2FC9-C5CC7988FE93}"/>
                </a:ext>
              </a:extLst>
            </p:cNvPr>
            <p:cNvCxnSpPr>
              <a:cxnSpLocks/>
            </p:cNvCxnSpPr>
            <p:nvPr/>
          </p:nvCxnSpPr>
          <p:spPr>
            <a:xfrm>
              <a:off x="2069241" y="3576715"/>
              <a:ext cx="6016924"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Man with solid fill">
              <a:extLst>
                <a:ext uri="{FF2B5EF4-FFF2-40B4-BE49-F238E27FC236}">
                  <a16:creationId xmlns:a16="http://schemas.microsoft.com/office/drawing/2014/main" id="{46E21DA1-6E5C-D942-805A-ABAE9D0D8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03774" y="3158604"/>
              <a:ext cx="685800" cy="685800"/>
            </a:xfrm>
            <a:prstGeom prst="rect">
              <a:avLst/>
            </a:prstGeom>
          </p:spPr>
        </p:pic>
      </p:grpSp>
      <p:grpSp>
        <p:nvGrpSpPr>
          <p:cNvPr id="50" name="Group 49">
            <a:extLst>
              <a:ext uri="{FF2B5EF4-FFF2-40B4-BE49-F238E27FC236}">
                <a16:creationId xmlns:a16="http://schemas.microsoft.com/office/drawing/2014/main" id="{514F44D6-FDE6-37BE-74A6-298AA83FADD1}"/>
              </a:ext>
            </a:extLst>
          </p:cNvPr>
          <p:cNvGrpSpPr/>
          <p:nvPr/>
        </p:nvGrpSpPr>
        <p:grpSpPr>
          <a:xfrm>
            <a:off x="2069241" y="1979210"/>
            <a:ext cx="8068454" cy="685800"/>
            <a:chOff x="2069241" y="1979210"/>
            <a:chExt cx="8068454" cy="685800"/>
          </a:xfrm>
        </p:grpSpPr>
        <p:cxnSp>
          <p:nvCxnSpPr>
            <p:cNvPr id="9" name="Straight Arrow Connector 8">
              <a:extLst>
                <a:ext uri="{FF2B5EF4-FFF2-40B4-BE49-F238E27FC236}">
                  <a16:creationId xmlns:a16="http://schemas.microsoft.com/office/drawing/2014/main" id="{E5CEE1D3-66E9-4A8B-14AD-CB3CD7E8A786}"/>
                </a:ext>
              </a:extLst>
            </p:cNvPr>
            <p:cNvCxnSpPr/>
            <p:nvPr/>
          </p:nvCxnSpPr>
          <p:spPr>
            <a:xfrm>
              <a:off x="2069241" y="2359357"/>
              <a:ext cx="75470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n with solid fill">
              <a:extLst>
                <a:ext uri="{FF2B5EF4-FFF2-40B4-BE49-F238E27FC236}">
                  <a16:creationId xmlns:a16="http://schemas.microsoft.com/office/drawing/2014/main" id="{C264CBA8-0D75-818E-4434-CA4109EDE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1895" y="1979210"/>
              <a:ext cx="685800" cy="685800"/>
            </a:xfrm>
            <a:prstGeom prst="rect">
              <a:avLst/>
            </a:prstGeom>
          </p:spPr>
        </p:pic>
      </p:grpSp>
      <p:grpSp>
        <p:nvGrpSpPr>
          <p:cNvPr id="53" name="Group 52">
            <a:extLst>
              <a:ext uri="{FF2B5EF4-FFF2-40B4-BE49-F238E27FC236}">
                <a16:creationId xmlns:a16="http://schemas.microsoft.com/office/drawing/2014/main" id="{5DF343A1-1350-21AF-7E67-F9BABFF52CF3}"/>
              </a:ext>
            </a:extLst>
          </p:cNvPr>
          <p:cNvGrpSpPr/>
          <p:nvPr/>
        </p:nvGrpSpPr>
        <p:grpSpPr>
          <a:xfrm>
            <a:off x="3827010" y="3763630"/>
            <a:ext cx="6493790" cy="685800"/>
            <a:chOff x="3827010" y="3763630"/>
            <a:chExt cx="6493790" cy="685800"/>
          </a:xfrm>
        </p:grpSpPr>
        <p:cxnSp>
          <p:nvCxnSpPr>
            <p:cNvPr id="45" name="Straight Arrow Connector 44">
              <a:extLst>
                <a:ext uri="{FF2B5EF4-FFF2-40B4-BE49-F238E27FC236}">
                  <a16:creationId xmlns:a16="http://schemas.microsoft.com/office/drawing/2014/main" id="{DF612E14-75C4-F804-C8DC-BE1BFDD808E4}"/>
                </a:ext>
              </a:extLst>
            </p:cNvPr>
            <p:cNvCxnSpPr>
              <a:cxnSpLocks/>
            </p:cNvCxnSpPr>
            <p:nvPr/>
          </p:nvCxnSpPr>
          <p:spPr>
            <a:xfrm flipV="1">
              <a:off x="3827010" y="4107929"/>
              <a:ext cx="5967785" cy="3580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Man with solid fill">
              <a:extLst>
                <a:ext uri="{FF2B5EF4-FFF2-40B4-BE49-F238E27FC236}">
                  <a16:creationId xmlns:a16="http://schemas.microsoft.com/office/drawing/2014/main" id="{655F1EDC-08CF-B1D1-5D0B-9F47EFC57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5000" y="3763630"/>
              <a:ext cx="685800" cy="685800"/>
            </a:xfrm>
            <a:prstGeom prst="rect">
              <a:avLst/>
            </a:prstGeom>
          </p:spPr>
        </p:pic>
      </p:grpSp>
      <p:grpSp>
        <p:nvGrpSpPr>
          <p:cNvPr id="51" name="Group 50">
            <a:extLst>
              <a:ext uri="{FF2B5EF4-FFF2-40B4-BE49-F238E27FC236}">
                <a16:creationId xmlns:a16="http://schemas.microsoft.com/office/drawing/2014/main" id="{FA27423F-1F62-30A1-4F6E-169AEB55FEC1}"/>
              </a:ext>
            </a:extLst>
          </p:cNvPr>
          <p:cNvGrpSpPr/>
          <p:nvPr/>
        </p:nvGrpSpPr>
        <p:grpSpPr>
          <a:xfrm>
            <a:off x="3535654" y="2618833"/>
            <a:ext cx="5573536" cy="861774"/>
            <a:chOff x="3535654" y="2618833"/>
            <a:chExt cx="5573536" cy="861774"/>
          </a:xfrm>
        </p:grpSpPr>
        <p:cxnSp>
          <p:nvCxnSpPr>
            <p:cNvPr id="37" name="Straight Arrow Connector 36">
              <a:extLst>
                <a:ext uri="{FF2B5EF4-FFF2-40B4-BE49-F238E27FC236}">
                  <a16:creationId xmlns:a16="http://schemas.microsoft.com/office/drawing/2014/main" id="{37C19A2E-5834-A12F-0D70-DFD201BF8501}"/>
                </a:ext>
              </a:extLst>
            </p:cNvPr>
            <p:cNvCxnSpPr>
              <a:cxnSpLocks/>
            </p:cNvCxnSpPr>
            <p:nvPr/>
          </p:nvCxnSpPr>
          <p:spPr>
            <a:xfrm flipV="1">
              <a:off x="3535654" y="3012510"/>
              <a:ext cx="5053920" cy="2771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with solid fill">
              <a:extLst>
                <a:ext uri="{FF2B5EF4-FFF2-40B4-BE49-F238E27FC236}">
                  <a16:creationId xmlns:a16="http://schemas.microsoft.com/office/drawing/2014/main" id="{490EB338-D2B0-51C6-4D12-8FABE6F0D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5944" y="2680322"/>
              <a:ext cx="685800" cy="685800"/>
            </a:xfrm>
            <a:prstGeom prst="rect">
              <a:avLst/>
            </a:prstGeom>
          </p:spPr>
        </p:pic>
        <p:sp>
          <p:nvSpPr>
            <p:cNvPr id="48" name="TextBox 47">
              <a:extLst>
                <a:ext uri="{FF2B5EF4-FFF2-40B4-BE49-F238E27FC236}">
                  <a16:creationId xmlns:a16="http://schemas.microsoft.com/office/drawing/2014/main" id="{70F81CE0-9C41-85B4-59C9-CC0C0BF89A29}"/>
                </a:ext>
              </a:extLst>
            </p:cNvPr>
            <p:cNvSpPr txBox="1"/>
            <p:nvPr/>
          </p:nvSpPr>
          <p:spPr>
            <a:xfrm>
              <a:off x="8520567" y="2618833"/>
              <a:ext cx="588623" cy="861774"/>
            </a:xfrm>
            <a:prstGeom prst="rect">
              <a:avLst/>
            </a:prstGeom>
            <a:noFill/>
          </p:spPr>
          <p:txBody>
            <a:bodyPr wrap="none" rtlCol="0">
              <a:spAutoFit/>
            </a:bodyPr>
            <a:lstStyle/>
            <a:p>
              <a:r>
                <a:rPr lang="en-US" sz="5000" b="1"/>
                <a:t>D</a:t>
              </a:r>
            </a:p>
          </p:txBody>
        </p:sp>
      </p:grpSp>
      <p:grpSp>
        <p:nvGrpSpPr>
          <p:cNvPr id="54" name="Group 53">
            <a:extLst>
              <a:ext uri="{FF2B5EF4-FFF2-40B4-BE49-F238E27FC236}">
                <a16:creationId xmlns:a16="http://schemas.microsoft.com/office/drawing/2014/main" id="{A4A40214-F9C7-584F-A873-C5F5BC83B789}"/>
              </a:ext>
            </a:extLst>
          </p:cNvPr>
          <p:cNvGrpSpPr/>
          <p:nvPr/>
        </p:nvGrpSpPr>
        <p:grpSpPr>
          <a:xfrm>
            <a:off x="4788240" y="4261670"/>
            <a:ext cx="3037994" cy="861774"/>
            <a:chOff x="4788240" y="4261670"/>
            <a:chExt cx="3037994" cy="861774"/>
          </a:xfrm>
        </p:grpSpPr>
        <p:cxnSp>
          <p:nvCxnSpPr>
            <p:cNvPr id="42" name="Straight Arrow Connector 41">
              <a:extLst>
                <a:ext uri="{FF2B5EF4-FFF2-40B4-BE49-F238E27FC236}">
                  <a16:creationId xmlns:a16="http://schemas.microsoft.com/office/drawing/2014/main" id="{84B16520-4811-C73F-B543-C8182B5C55EC}"/>
                </a:ext>
              </a:extLst>
            </p:cNvPr>
            <p:cNvCxnSpPr>
              <a:cxnSpLocks/>
            </p:cNvCxnSpPr>
            <p:nvPr/>
          </p:nvCxnSpPr>
          <p:spPr>
            <a:xfrm>
              <a:off x="4788240"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Man with solid fill">
              <a:extLst>
                <a:ext uri="{FF2B5EF4-FFF2-40B4-BE49-F238E27FC236}">
                  <a16:creationId xmlns:a16="http://schemas.microsoft.com/office/drawing/2014/main" id="{F33DB183-96D8-EBB3-AAF5-80590F6C8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261" y="4317837"/>
              <a:ext cx="685800" cy="685800"/>
            </a:xfrm>
            <a:prstGeom prst="rect">
              <a:avLst/>
            </a:prstGeom>
          </p:spPr>
        </p:pic>
        <p:sp>
          <p:nvSpPr>
            <p:cNvPr id="49" name="TextBox 48">
              <a:extLst>
                <a:ext uri="{FF2B5EF4-FFF2-40B4-BE49-F238E27FC236}">
                  <a16:creationId xmlns:a16="http://schemas.microsoft.com/office/drawing/2014/main" id="{0EEF5624-193D-2460-358C-12D7B3772837}"/>
                </a:ext>
              </a:extLst>
            </p:cNvPr>
            <p:cNvSpPr txBox="1"/>
            <p:nvPr/>
          </p:nvSpPr>
          <p:spPr>
            <a:xfrm>
              <a:off x="7237611" y="4261670"/>
              <a:ext cx="588623" cy="861774"/>
            </a:xfrm>
            <a:prstGeom prst="rect">
              <a:avLst/>
            </a:prstGeom>
            <a:noFill/>
          </p:spPr>
          <p:txBody>
            <a:bodyPr wrap="none" rtlCol="0">
              <a:spAutoFit/>
            </a:bodyPr>
            <a:lstStyle/>
            <a:p>
              <a:r>
                <a:rPr lang="en-US" sz="5000" b="1"/>
                <a:t>D</a:t>
              </a:r>
            </a:p>
          </p:txBody>
        </p:sp>
      </p:grpSp>
      <p:sp>
        <p:nvSpPr>
          <p:cNvPr id="55" name="TextBox 54">
            <a:extLst>
              <a:ext uri="{FF2B5EF4-FFF2-40B4-BE49-F238E27FC236}">
                <a16:creationId xmlns:a16="http://schemas.microsoft.com/office/drawing/2014/main" id="{13F9FE8F-BC8E-6CAC-2C92-AEE8FD01FEEF}"/>
              </a:ext>
            </a:extLst>
          </p:cNvPr>
          <p:cNvSpPr txBox="1"/>
          <p:nvPr/>
        </p:nvSpPr>
        <p:spPr>
          <a:xfrm>
            <a:off x="9294497" y="5048518"/>
            <a:ext cx="1167884" cy="584775"/>
          </a:xfrm>
          <a:prstGeom prst="rect">
            <a:avLst/>
          </a:prstGeom>
          <a:noFill/>
        </p:spPr>
        <p:txBody>
          <a:bodyPr wrap="none" rtlCol="0">
            <a:spAutoFit/>
          </a:bodyPr>
          <a:lstStyle/>
          <a:p>
            <a:r>
              <a:rPr lang="en-US" sz="3200" i="1"/>
              <a:t>Today</a:t>
            </a:r>
          </a:p>
        </p:txBody>
      </p:sp>
      <p:sp>
        <p:nvSpPr>
          <p:cNvPr id="56" name="TextBox 55">
            <a:extLst>
              <a:ext uri="{FF2B5EF4-FFF2-40B4-BE49-F238E27FC236}">
                <a16:creationId xmlns:a16="http://schemas.microsoft.com/office/drawing/2014/main" id="{069281BD-8680-7A8D-5F42-0102AC60D3BF}"/>
              </a:ext>
            </a:extLst>
          </p:cNvPr>
          <p:cNvSpPr txBox="1"/>
          <p:nvPr/>
        </p:nvSpPr>
        <p:spPr>
          <a:xfrm>
            <a:off x="2257371" y="2934484"/>
            <a:ext cx="579005" cy="861774"/>
          </a:xfrm>
          <a:prstGeom prst="rect">
            <a:avLst/>
          </a:prstGeom>
          <a:noFill/>
        </p:spPr>
        <p:txBody>
          <a:bodyPr wrap="none" rtlCol="0">
            <a:spAutoFit/>
          </a:bodyPr>
          <a:lstStyle/>
          <a:p>
            <a:r>
              <a:rPr lang="en-US" sz="5000"/>
              <a:t>D</a:t>
            </a:r>
          </a:p>
        </p:txBody>
      </p:sp>
      <p:sp>
        <p:nvSpPr>
          <p:cNvPr id="63" name="TextBox 62">
            <a:extLst>
              <a:ext uri="{FF2B5EF4-FFF2-40B4-BE49-F238E27FC236}">
                <a16:creationId xmlns:a16="http://schemas.microsoft.com/office/drawing/2014/main" id="{9441F14B-C538-1CB1-9294-40D7F5B855EC}"/>
              </a:ext>
            </a:extLst>
          </p:cNvPr>
          <p:cNvSpPr txBox="1"/>
          <p:nvPr/>
        </p:nvSpPr>
        <p:spPr>
          <a:xfrm>
            <a:off x="1483067" y="5057249"/>
            <a:ext cx="1018227" cy="584775"/>
          </a:xfrm>
          <a:prstGeom prst="rect">
            <a:avLst/>
          </a:prstGeom>
          <a:noFill/>
        </p:spPr>
        <p:txBody>
          <a:bodyPr wrap="none" rtlCol="0">
            <a:spAutoFit/>
          </a:bodyPr>
          <a:lstStyle/>
          <a:p>
            <a:r>
              <a:rPr lang="en-US" sz="3200" i="1"/>
              <a:t>2010</a:t>
            </a:r>
          </a:p>
        </p:txBody>
      </p:sp>
      <p:pic>
        <p:nvPicPr>
          <p:cNvPr id="64" name="Graphic 63" descr="Man with solid fill">
            <a:extLst>
              <a:ext uri="{FF2B5EF4-FFF2-40B4-BE49-F238E27FC236}">
                <a16:creationId xmlns:a16="http://schemas.microsoft.com/office/drawing/2014/main" id="{D9BC6432-680E-502E-B823-7DC676516D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783" y="88213"/>
            <a:ext cx="457200" cy="457200"/>
          </a:xfrm>
          <a:prstGeom prst="rect">
            <a:avLst/>
          </a:prstGeom>
        </p:spPr>
      </p:pic>
      <p:pic>
        <p:nvPicPr>
          <p:cNvPr id="65" name="Graphic 64" descr="Man with solid fill">
            <a:extLst>
              <a:ext uri="{FF2B5EF4-FFF2-40B4-BE49-F238E27FC236}">
                <a16:creationId xmlns:a16="http://schemas.microsoft.com/office/drawing/2014/main" id="{D14CD0D3-40B9-2D9B-11B8-9012E68CDF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20" y="88213"/>
            <a:ext cx="457200" cy="457200"/>
          </a:xfrm>
          <a:prstGeom prst="rect">
            <a:avLst/>
          </a:prstGeom>
        </p:spPr>
      </p:pic>
      <p:sp>
        <p:nvSpPr>
          <p:cNvPr id="66" name="TextBox 65">
            <a:extLst>
              <a:ext uri="{FF2B5EF4-FFF2-40B4-BE49-F238E27FC236}">
                <a16:creationId xmlns:a16="http://schemas.microsoft.com/office/drawing/2014/main" id="{1E23133C-08F4-9D8E-B099-218BE824F218}"/>
              </a:ext>
            </a:extLst>
          </p:cNvPr>
          <p:cNvSpPr txBox="1"/>
          <p:nvPr/>
        </p:nvSpPr>
        <p:spPr>
          <a:xfrm>
            <a:off x="5052348" y="132147"/>
            <a:ext cx="966931" cy="369332"/>
          </a:xfrm>
          <a:prstGeom prst="rect">
            <a:avLst/>
          </a:prstGeom>
          <a:noFill/>
        </p:spPr>
        <p:txBody>
          <a:bodyPr wrap="none" rtlCol="0">
            <a:spAutoFit/>
          </a:bodyPr>
          <a:lstStyle/>
          <a:p>
            <a:r>
              <a:rPr lang="en-US"/>
              <a:t>Exposed</a:t>
            </a:r>
          </a:p>
        </p:txBody>
      </p:sp>
      <p:sp>
        <p:nvSpPr>
          <p:cNvPr id="67" name="TextBox 66">
            <a:extLst>
              <a:ext uri="{FF2B5EF4-FFF2-40B4-BE49-F238E27FC236}">
                <a16:creationId xmlns:a16="http://schemas.microsoft.com/office/drawing/2014/main" id="{FBA2BC08-7D50-3ECE-8F50-6F5C359152D9}"/>
              </a:ext>
            </a:extLst>
          </p:cNvPr>
          <p:cNvSpPr txBox="1"/>
          <p:nvPr/>
        </p:nvSpPr>
        <p:spPr>
          <a:xfrm>
            <a:off x="3385564" y="132147"/>
            <a:ext cx="1235979" cy="369332"/>
          </a:xfrm>
          <a:prstGeom prst="rect">
            <a:avLst/>
          </a:prstGeom>
          <a:noFill/>
        </p:spPr>
        <p:txBody>
          <a:bodyPr wrap="none" rtlCol="0">
            <a:spAutoFit/>
          </a:bodyPr>
          <a:lstStyle/>
          <a:p>
            <a:r>
              <a:rPr lang="en-US"/>
              <a:t>Unexposed</a:t>
            </a:r>
          </a:p>
        </p:txBody>
      </p:sp>
      <p:sp>
        <p:nvSpPr>
          <p:cNvPr id="68" name="TextBox 67">
            <a:extLst>
              <a:ext uri="{FF2B5EF4-FFF2-40B4-BE49-F238E27FC236}">
                <a16:creationId xmlns:a16="http://schemas.microsoft.com/office/drawing/2014/main" id="{E3DF3F94-BDDC-7393-2AF9-6E0E860DCFF5}"/>
              </a:ext>
            </a:extLst>
          </p:cNvPr>
          <p:cNvSpPr txBox="1"/>
          <p:nvPr/>
        </p:nvSpPr>
        <p:spPr>
          <a:xfrm flipH="1">
            <a:off x="16730" y="39814"/>
            <a:ext cx="457201" cy="553998"/>
          </a:xfrm>
          <a:prstGeom prst="rect">
            <a:avLst/>
          </a:prstGeom>
          <a:noFill/>
        </p:spPr>
        <p:txBody>
          <a:bodyPr wrap="square" rtlCol="0">
            <a:spAutoFit/>
          </a:bodyPr>
          <a:lstStyle/>
          <a:p>
            <a:r>
              <a:rPr lang="en-US" sz="3000"/>
              <a:t>D</a:t>
            </a:r>
          </a:p>
        </p:txBody>
      </p:sp>
      <p:sp>
        <p:nvSpPr>
          <p:cNvPr id="69" name="TextBox 68">
            <a:extLst>
              <a:ext uri="{FF2B5EF4-FFF2-40B4-BE49-F238E27FC236}">
                <a16:creationId xmlns:a16="http://schemas.microsoft.com/office/drawing/2014/main" id="{81407AC3-2292-C741-E140-C0D6C0B77EEE}"/>
              </a:ext>
            </a:extLst>
          </p:cNvPr>
          <p:cNvSpPr txBox="1"/>
          <p:nvPr/>
        </p:nvSpPr>
        <p:spPr>
          <a:xfrm>
            <a:off x="370607" y="132147"/>
            <a:ext cx="2600455" cy="369332"/>
          </a:xfrm>
          <a:prstGeom prst="rect">
            <a:avLst/>
          </a:prstGeom>
          <a:noFill/>
        </p:spPr>
        <p:txBody>
          <a:bodyPr wrap="none" rtlCol="0">
            <a:spAutoFit/>
          </a:bodyPr>
          <a:lstStyle/>
          <a:p>
            <a:r>
              <a:rPr lang="en-US"/>
              <a:t>Disease/had the outcome</a:t>
            </a:r>
          </a:p>
        </p:txBody>
      </p:sp>
      <p:pic>
        <p:nvPicPr>
          <p:cNvPr id="70" name="Graphic 69" descr="Man with solid fill">
            <a:extLst>
              <a:ext uri="{FF2B5EF4-FFF2-40B4-BE49-F238E27FC236}">
                <a16:creationId xmlns:a16="http://schemas.microsoft.com/office/drawing/2014/main" id="{980FFA15-4887-F390-4C26-1BCD6E0AF3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5169" y="88213"/>
            <a:ext cx="457200" cy="457200"/>
          </a:xfrm>
          <a:prstGeom prst="rect">
            <a:avLst/>
          </a:prstGeom>
        </p:spPr>
      </p:pic>
      <p:sp>
        <p:nvSpPr>
          <p:cNvPr id="71" name="TextBox 70">
            <a:extLst>
              <a:ext uri="{FF2B5EF4-FFF2-40B4-BE49-F238E27FC236}">
                <a16:creationId xmlns:a16="http://schemas.microsoft.com/office/drawing/2014/main" id="{BDD1A351-4882-8BE6-6825-6E5AF913DA92}"/>
              </a:ext>
            </a:extLst>
          </p:cNvPr>
          <p:cNvSpPr txBox="1"/>
          <p:nvPr/>
        </p:nvSpPr>
        <p:spPr>
          <a:xfrm>
            <a:off x="6398846" y="132147"/>
            <a:ext cx="2132571" cy="369332"/>
          </a:xfrm>
          <a:prstGeom prst="rect">
            <a:avLst/>
          </a:prstGeom>
          <a:noFill/>
        </p:spPr>
        <p:txBody>
          <a:bodyPr wrap="none" rtlCol="0">
            <a:spAutoFit/>
          </a:bodyPr>
          <a:lstStyle/>
          <a:p>
            <a:r>
              <a:rPr lang="en-US"/>
              <a:t>Migrated out or died</a:t>
            </a:r>
          </a:p>
        </p:txBody>
      </p:sp>
    </p:spTree>
    <p:extLst>
      <p:ext uri="{BB962C8B-B14F-4D97-AF65-F5344CB8AC3E}">
        <p14:creationId xmlns:p14="http://schemas.microsoft.com/office/powerpoint/2010/main" val="19965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2369712" y="1403798"/>
            <a:ext cx="1713354" cy="584775"/>
          </a:xfrm>
          <a:prstGeom prst="rect">
            <a:avLst/>
          </a:prstGeom>
          <a:noFill/>
        </p:spPr>
        <p:txBody>
          <a:bodyPr wrap="none" rtlCol="0">
            <a:spAutoFit/>
          </a:bodyPr>
          <a:lstStyle/>
          <a:p>
            <a:r>
              <a:rPr lang="en-US" sz="3200"/>
              <a:t>Exposure</a:t>
            </a:r>
          </a:p>
        </p:txBody>
      </p:sp>
      <p:sp>
        <p:nvSpPr>
          <p:cNvPr id="5" name="TextBox 4">
            <a:extLst>
              <a:ext uri="{FF2B5EF4-FFF2-40B4-BE49-F238E27FC236}">
                <a16:creationId xmlns:a16="http://schemas.microsoft.com/office/drawing/2014/main" id="{BDA191A4-5A94-3523-EC53-1F6C3EBF0583}"/>
              </a:ext>
            </a:extLst>
          </p:cNvPr>
          <p:cNvSpPr txBox="1"/>
          <p:nvPr/>
        </p:nvSpPr>
        <p:spPr>
          <a:xfrm>
            <a:off x="8730515" y="1403797"/>
            <a:ext cx="1457450" cy="584775"/>
          </a:xfrm>
          <a:prstGeom prst="rect">
            <a:avLst/>
          </a:prstGeom>
          <a:noFill/>
        </p:spPr>
        <p:txBody>
          <a:bodyPr wrap="none" rtlCol="0">
            <a:spAutoFit/>
          </a:bodyPr>
          <a:lstStyle/>
          <a:p>
            <a:r>
              <a:rPr lang="en-US" sz="3200"/>
              <a:t>Disease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048518"/>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083066" y="1723622"/>
            <a:ext cx="4647449"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1970467" y="5048518"/>
            <a:ext cx="1000595" cy="584775"/>
          </a:xfrm>
          <a:prstGeom prst="rect">
            <a:avLst/>
          </a:prstGeom>
          <a:noFill/>
        </p:spPr>
        <p:txBody>
          <a:bodyPr wrap="none" rtlCol="0">
            <a:spAutoFit/>
          </a:bodyPr>
          <a:lstStyle/>
          <a:p>
            <a:r>
              <a:rPr lang="en-US" sz="3200" i="1"/>
              <a:t>Time</a:t>
            </a:r>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pic>
        <p:nvPicPr>
          <p:cNvPr id="19" name="Graphic 18" descr="Man with solid fill">
            <a:extLst>
              <a:ext uri="{FF2B5EF4-FFF2-40B4-BE49-F238E27FC236}">
                <a16:creationId xmlns:a16="http://schemas.microsoft.com/office/drawing/2014/main" id="{9B674662-29F2-F063-D212-6D09C70D8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645" y="1979210"/>
            <a:ext cx="685800" cy="685800"/>
          </a:xfrm>
          <a:prstGeom prst="rect">
            <a:avLst/>
          </a:prstGeom>
        </p:spPr>
      </p:pic>
      <p:pic>
        <p:nvPicPr>
          <p:cNvPr id="20" name="Graphic 19" descr="Man with solid fill">
            <a:extLst>
              <a:ext uri="{FF2B5EF4-FFF2-40B4-BE49-F238E27FC236}">
                <a16:creationId xmlns:a16="http://schemas.microsoft.com/office/drawing/2014/main" id="{3F4836D9-D88F-8453-C6F6-A40B5C8A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4002" y="3130937"/>
            <a:ext cx="685800" cy="685800"/>
          </a:xfrm>
          <a:prstGeom prst="rect">
            <a:avLst/>
          </a:prstGeom>
        </p:spPr>
      </p:pic>
      <p:pic>
        <p:nvPicPr>
          <p:cNvPr id="21" name="Graphic 20" descr="Man with solid fill">
            <a:extLst>
              <a:ext uri="{FF2B5EF4-FFF2-40B4-BE49-F238E27FC236}">
                <a16:creationId xmlns:a16="http://schemas.microsoft.com/office/drawing/2014/main" id="{3F5F72DA-2EA4-03E5-CFE9-0682309B4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1781" y="4294987"/>
            <a:ext cx="685800" cy="685800"/>
          </a:xfrm>
          <a:prstGeom prst="rect">
            <a:avLst/>
          </a:prstGeom>
        </p:spPr>
      </p:pic>
      <p:pic>
        <p:nvPicPr>
          <p:cNvPr id="27" name="Graphic 26" descr="Man with solid fill">
            <a:extLst>
              <a:ext uri="{FF2B5EF4-FFF2-40B4-BE49-F238E27FC236}">
                <a16:creationId xmlns:a16="http://schemas.microsoft.com/office/drawing/2014/main" id="{A9D3E0BE-A94F-007B-0578-6A0F8678F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4054" y="2993367"/>
            <a:ext cx="685800" cy="685800"/>
          </a:xfrm>
          <a:prstGeom prst="rect">
            <a:avLst/>
          </a:prstGeom>
        </p:spPr>
      </p:pic>
      <p:pic>
        <p:nvPicPr>
          <p:cNvPr id="33" name="Graphic 32" descr="Man with solid fill">
            <a:extLst>
              <a:ext uri="{FF2B5EF4-FFF2-40B4-BE49-F238E27FC236}">
                <a16:creationId xmlns:a16="http://schemas.microsoft.com/office/drawing/2014/main" id="{8EA63996-3ACF-F0E0-D573-7ABF455D0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8271" y="2678436"/>
            <a:ext cx="685800" cy="685800"/>
          </a:xfrm>
          <a:prstGeom prst="rect">
            <a:avLst/>
          </a:prstGeom>
        </p:spPr>
      </p:pic>
      <p:pic>
        <p:nvPicPr>
          <p:cNvPr id="34" name="Graphic 33" descr="Man with solid fill">
            <a:extLst>
              <a:ext uri="{FF2B5EF4-FFF2-40B4-BE49-F238E27FC236}">
                <a16:creationId xmlns:a16="http://schemas.microsoft.com/office/drawing/2014/main" id="{0F528916-19A0-4BA2-0AE7-8EF6C9A7B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8315" y="3800836"/>
            <a:ext cx="685800" cy="685800"/>
          </a:xfrm>
          <a:prstGeom prst="rect">
            <a:avLst/>
          </a:prstGeom>
        </p:spPr>
      </p:pic>
      <p:grpSp>
        <p:nvGrpSpPr>
          <p:cNvPr id="52" name="Group 51">
            <a:extLst>
              <a:ext uri="{FF2B5EF4-FFF2-40B4-BE49-F238E27FC236}">
                <a16:creationId xmlns:a16="http://schemas.microsoft.com/office/drawing/2014/main" id="{6B5D29B6-65DB-407D-D902-CF143F42EF38}"/>
              </a:ext>
            </a:extLst>
          </p:cNvPr>
          <p:cNvGrpSpPr/>
          <p:nvPr/>
        </p:nvGrpSpPr>
        <p:grpSpPr>
          <a:xfrm>
            <a:off x="2069241" y="3158604"/>
            <a:ext cx="6520333" cy="685800"/>
            <a:chOff x="2069241" y="3158604"/>
            <a:chExt cx="6520333" cy="685800"/>
          </a:xfrm>
        </p:grpSpPr>
        <p:cxnSp>
          <p:nvCxnSpPr>
            <p:cNvPr id="13" name="Straight Arrow Connector 12">
              <a:extLst>
                <a:ext uri="{FF2B5EF4-FFF2-40B4-BE49-F238E27FC236}">
                  <a16:creationId xmlns:a16="http://schemas.microsoft.com/office/drawing/2014/main" id="{CCA5B3EA-7CD0-949F-2FC9-C5CC7988FE93}"/>
                </a:ext>
              </a:extLst>
            </p:cNvPr>
            <p:cNvCxnSpPr>
              <a:cxnSpLocks/>
            </p:cNvCxnSpPr>
            <p:nvPr/>
          </p:nvCxnSpPr>
          <p:spPr>
            <a:xfrm>
              <a:off x="2069241" y="3576715"/>
              <a:ext cx="6016924"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Man with solid fill">
              <a:extLst>
                <a:ext uri="{FF2B5EF4-FFF2-40B4-BE49-F238E27FC236}">
                  <a16:creationId xmlns:a16="http://schemas.microsoft.com/office/drawing/2014/main" id="{46E21DA1-6E5C-D942-805A-ABAE9D0D8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03774" y="3158604"/>
              <a:ext cx="685800" cy="685800"/>
            </a:xfrm>
            <a:prstGeom prst="rect">
              <a:avLst/>
            </a:prstGeom>
          </p:spPr>
        </p:pic>
      </p:grpSp>
      <p:grpSp>
        <p:nvGrpSpPr>
          <p:cNvPr id="50" name="Group 49">
            <a:extLst>
              <a:ext uri="{FF2B5EF4-FFF2-40B4-BE49-F238E27FC236}">
                <a16:creationId xmlns:a16="http://schemas.microsoft.com/office/drawing/2014/main" id="{514F44D6-FDE6-37BE-74A6-298AA83FADD1}"/>
              </a:ext>
            </a:extLst>
          </p:cNvPr>
          <p:cNvGrpSpPr/>
          <p:nvPr/>
        </p:nvGrpSpPr>
        <p:grpSpPr>
          <a:xfrm>
            <a:off x="2069241" y="1979210"/>
            <a:ext cx="8068454" cy="685800"/>
            <a:chOff x="2069241" y="1979210"/>
            <a:chExt cx="8068454" cy="685800"/>
          </a:xfrm>
        </p:grpSpPr>
        <p:cxnSp>
          <p:nvCxnSpPr>
            <p:cNvPr id="9" name="Straight Arrow Connector 8">
              <a:extLst>
                <a:ext uri="{FF2B5EF4-FFF2-40B4-BE49-F238E27FC236}">
                  <a16:creationId xmlns:a16="http://schemas.microsoft.com/office/drawing/2014/main" id="{E5CEE1D3-66E9-4A8B-14AD-CB3CD7E8A786}"/>
                </a:ext>
              </a:extLst>
            </p:cNvPr>
            <p:cNvCxnSpPr/>
            <p:nvPr/>
          </p:nvCxnSpPr>
          <p:spPr>
            <a:xfrm>
              <a:off x="2069241" y="2359357"/>
              <a:ext cx="75470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n with solid fill">
              <a:extLst>
                <a:ext uri="{FF2B5EF4-FFF2-40B4-BE49-F238E27FC236}">
                  <a16:creationId xmlns:a16="http://schemas.microsoft.com/office/drawing/2014/main" id="{C264CBA8-0D75-818E-4434-CA4109EDE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1895" y="1979210"/>
              <a:ext cx="685800" cy="685800"/>
            </a:xfrm>
            <a:prstGeom prst="rect">
              <a:avLst/>
            </a:prstGeom>
          </p:spPr>
        </p:pic>
      </p:grpSp>
      <p:grpSp>
        <p:nvGrpSpPr>
          <p:cNvPr id="53" name="Group 52">
            <a:extLst>
              <a:ext uri="{FF2B5EF4-FFF2-40B4-BE49-F238E27FC236}">
                <a16:creationId xmlns:a16="http://schemas.microsoft.com/office/drawing/2014/main" id="{5DF343A1-1350-21AF-7E67-F9BABFF52CF3}"/>
              </a:ext>
            </a:extLst>
          </p:cNvPr>
          <p:cNvGrpSpPr/>
          <p:nvPr/>
        </p:nvGrpSpPr>
        <p:grpSpPr>
          <a:xfrm>
            <a:off x="3827010" y="3763630"/>
            <a:ext cx="6493790" cy="685800"/>
            <a:chOff x="3827010" y="3763630"/>
            <a:chExt cx="6493790" cy="685800"/>
          </a:xfrm>
        </p:grpSpPr>
        <p:cxnSp>
          <p:nvCxnSpPr>
            <p:cNvPr id="45" name="Straight Arrow Connector 44">
              <a:extLst>
                <a:ext uri="{FF2B5EF4-FFF2-40B4-BE49-F238E27FC236}">
                  <a16:creationId xmlns:a16="http://schemas.microsoft.com/office/drawing/2014/main" id="{DF612E14-75C4-F804-C8DC-BE1BFDD808E4}"/>
                </a:ext>
              </a:extLst>
            </p:cNvPr>
            <p:cNvCxnSpPr>
              <a:cxnSpLocks/>
            </p:cNvCxnSpPr>
            <p:nvPr/>
          </p:nvCxnSpPr>
          <p:spPr>
            <a:xfrm flipV="1">
              <a:off x="3827010" y="4107929"/>
              <a:ext cx="5967785" cy="3580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Man with solid fill">
              <a:extLst>
                <a:ext uri="{FF2B5EF4-FFF2-40B4-BE49-F238E27FC236}">
                  <a16:creationId xmlns:a16="http://schemas.microsoft.com/office/drawing/2014/main" id="{655F1EDC-08CF-B1D1-5D0B-9F47EFC57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5000" y="3763630"/>
              <a:ext cx="685800" cy="685800"/>
            </a:xfrm>
            <a:prstGeom prst="rect">
              <a:avLst/>
            </a:prstGeom>
          </p:spPr>
        </p:pic>
      </p:grpSp>
      <p:grpSp>
        <p:nvGrpSpPr>
          <p:cNvPr id="51" name="Group 50">
            <a:extLst>
              <a:ext uri="{FF2B5EF4-FFF2-40B4-BE49-F238E27FC236}">
                <a16:creationId xmlns:a16="http://schemas.microsoft.com/office/drawing/2014/main" id="{FA27423F-1F62-30A1-4F6E-169AEB55FEC1}"/>
              </a:ext>
            </a:extLst>
          </p:cNvPr>
          <p:cNvGrpSpPr/>
          <p:nvPr/>
        </p:nvGrpSpPr>
        <p:grpSpPr>
          <a:xfrm>
            <a:off x="3535654" y="2618833"/>
            <a:ext cx="5573536" cy="861774"/>
            <a:chOff x="3535654" y="2618833"/>
            <a:chExt cx="5573536" cy="861774"/>
          </a:xfrm>
        </p:grpSpPr>
        <p:cxnSp>
          <p:nvCxnSpPr>
            <p:cNvPr id="37" name="Straight Arrow Connector 36">
              <a:extLst>
                <a:ext uri="{FF2B5EF4-FFF2-40B4-BE49-F238E27FC236}">
                  <a16:creationId xmlns:a16="http://schemas.microsoft.com/office/drawing/2014/main" id="{37C19A2E-5834-A12F-0D70-DFD201BF8501}"/>
                </a:ext>
              </a:extLst>
            </p:cNvPr>
            <p:cNvCxnSpPr>
              <a:cxnSpLocks/>
            </p:cNvCxnSpPr>
            <p:nvPr/>
          </p:nvCxnSpPr>
          <p:spPr>
            <a:xfrm flipV="1">
              <a:off x="3535654" y="3012510"/>
              <a:ext cx="5053920" cy="2771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with solid fill">
              <a:extLst>
                <a:ext uri="{FF2B5EF4-FFF2-40B4-BE49-F238E27FC236}">
                  <a16:creationId xmlns:a16="http://schemas.microsoft.com/office/drawing/2014/main" id="{490EB338-D2B0-51C6-4D12-8FABE6F0D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5944" y="2680322"/>
              <a:ext cx="685800" cy="685800"/>
            </a:xfrm>
            <a:prstGeom prst="rect">
              <a:avLst/>
            </a:prstGeom>
          </p:spPr>
        </p:pic>
        <p:sp>
          <p:nvSpPr>
            <p:cNvPr id="48" name="TextBox 47">
              <a:extLst>
                <a:ext uri="{FF2B5EF4-FFF2-40B4-BE49-F238E27FC236}">
                  <a16:creationId xmlns:a16="http://schemas.microsoft.com/office/drawing/2014/main" id="{70F81CE0-9C41-85B4-59C9-CC0C0BF89A29}"/>
                </a:ext>
              </a:extLst>
            </p:cNvPr>
            <p:cNvSpPr txBox="1"/>
            <p:nvPr/>
          </p:nvSpPr>
          <p:spPr>
            <a:xfrm>
              <a:off x="8520567" y="2618833"/>
              <a:ext cx="588623" cy="861774"/>
            </a:xfrm>
            <a:prstGeom prst="rect">
              <a:avLst/>
            </a:prstGeom>
            <a:noFill/>
          </p:spPr>
          <p:txBody>
            <a:bodyPr wrap="none" rtlCol="0">
              <a:spAutoFit/>
            </a:bodyPr>
            <a:lstStyle/>
            <a:p>
              <a:r>
                <a:rPr lang="en-US" sz="5000" b="1"/>
                <a:t>D</a:t>
              </a:r>
            </a:p>
          </p:txBody>
        </p:sp>
      </p:grpSp>
      <p:grpSp>
        <p:nvGrpSpPr>
          <p:cNvPr id="54" name="Group 53">
            <a:extLst>
              <a:ext uri="{FF2B5EF4-FFF2-40B4-BE49-F238E27FC236}">
                <a16:creationId xmlns:a16="http://schemas.microsoft.com/office/drawing/2014/main" id="{A4A40214-F9C7-584F-A873-C5F5BC83B789}"/>
              </a:ext>
            </a:extLst>
          </p:cNvPr>
          <p:cNvGrpSpPr/>
          <p:nvPr/>
        </p:nvGrpSpPr>
        <p:grpSpPr>
          <a:xfrm>
            <a:off x="4788240" y="4261670"/>
            <a:ext cx="3037994" cy="861774"/>
            <a:chOff x="4788240" y="4261670"/>
            <a:chExt cx="3037994" cy="861774"/>
          </a:xfrm>
        </p:grpSpPr>
        <p:cxnSp>
          <p:nvCxnSpPr>
            <p:cNvPr id="42" name="Straight Arrow Connector 41">
              <a:extLst>
                <a:ext uri="{FF2B5EF4-FFF2-40B4-BE49-F238E27FC236}">
                  <a16:creationId xmlns:a16="http://schemas.microsoft.com/office/drawing/2014/main" id="{84B16520-4811-C73F-B543-C8182B5C55EC}"/>
                </a:ext>
              </a:extLst>
            </p:cNvPr>
            <p:cNvCxnSpPr>
              <a:cxnSpLocks/>
            </p:cNvCxnSpPr>
            <p:nvPr/>
          </p:nvCxnSpPr>
          <p:spPr>
            <a:xfrm>
              <a:off x="4788240"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Man with solid fill">
              <a:extLst>
                <a:ext uri="{FF2B5EF4-FFF2-40B4-BE49-F238E27FC236}">
                  <a16:creationId xmlns:a16="http://schemas.microsoft.com/office/drawing/2014/main" id="{F33DB183-96D8-EBB3-AAF5-80590F6C8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261" y="4317837"/>
              <a:ext cx="685800" cy="685800"/>
            </a:xfrm>
            <a:prstGeom prst="rect">
              <a:avLst/>
            </a:prstGeom>
          </p:spPr>
        </p:pic>
        <p:sp>
          <p:nvSpPr>
            <p:cNvPr id="49" name="TextBox 48">
              <a:extLst>
                <a:ext uri="{FF2B5EF4-FFF2-40B4-BE49-F238E27FC236}">
                  <a16:creationId xmlns:a16="http://schemas.microsoft.com/office/drawing/2014/main" id="{0EEF5624-193D-2460-358C-12D7B3772837}"/>
                </a:ext>
              </a:extLst>
            </p:cNvPr>
            <p:cNvSpPr txBox="1"/>
            <p:nvPr/>
          </p:nvSpPr>
          <p:spPr>
            <a:xfrm>
              <a:off x="7237611" y="4261670"/>
              <a:ext cx="588623" cy="861774"/>
            </a:xfrm>
            <a:prstGeom prst="rect">
              <a:avLst/>
            </a:prstGeom>
            <a:noFill/>
          </p:spPr>
          <p:txBody>
            <a:bodyPr wrap="none" rtlCol="0">
              <a:spAutoFit/>
            </a:bodyPr>
            <a:lstStyle/>
            <a:p>
              <a:r>
                <a:rPr lang="en-US" sz="5000" b="1"/>
                <a:t>D</a:t>
              </a:r>
            </a:p>
          </p:txBody>
        </p:sp>
      </p:grpSp>
      <p:sp>
        <p:nvSpPr>
          <p:cNvPr id="55" name="TextBox 54">
            <a:extLst>
              <a:ext uri="{FF2B5EF4-FFF2-40B4-BE49-F238E27FC236}">
                <a16:creationId xmlns:a16="http://schemas.microsoft.com/office/drawing/2014/main" id="{13F9FE8F-BC8E-6CAC-2C92-AEE8FD01FEEF}"/>
              </a:ext>
            </a:extLst>
          </p:cNvPr>
          <p:cNvSpPr txBox="1"/>
          <p:nvPr/>
        </p:nvSpPr>
        <p:spPr>
          <a:xfrm>
            <a:off x="9294497" y="5048518"/>
            <a:ext cx="1167884" cy="584775"/>
          </a:xfrm>
          <a:prstGeom prst="rect">
            <a:avLst/>
          </a:prstGeom>
          <a:noFill/>
        </p:spPr>
        <p:txBody>
          <a:bodyPr wrap="none" rtlCol="0">
            <a:spAutoFit/>
          </a:bodyPr>
          <a:lstStyle/>
          <a:p>
            <a:r>
              <a:rPr lang="en-US" sz="3200" i="1"/>
              <a:t>Today</a:t>
            </a:r>
          </a:p>
        </p:txBody>
      </p:sp>
      <p:sp>
        <p:nvSpPr>
          <p:cNvPr id="56" name="TextBox 55">
            <a:extLst>
              <a:ext uri="{FF2B5EF4-FFF2-40B4-BE49-F238E27FC236}">
                <a16:creationId xmlns:a16="http://schemas.microsoft.com/office/drawing/2014/main" id="{069281BD-8680-7A8D-5F42-0102AC60D3BF}"/>
              </a:ext>
            </a:extLst>
          </p:cNvPr>
          <p:cNvSpPr txBox="1"/>
          <p:nvPr/>
        </p:nvSpPr>
        <p:spPr>
          <a:xfrm>
            <a:off x="2257371" y="2934484"/>
            <a:ext cx="579005" cy="861774"/>
          </a:xfrm>
          <a:prstGeom prst="rect">
            <a:avLst/>
          </a:prstGeom>
          <a:noFill/>
        </p:spPr>
        <p:txBody>
          <a:bodyPr wrap="none" rtlCol="0">
            <a:spAutoFit/>
          </a:bodyPr>
          <a:lstStyle/>
          <a:p>
            <a:r>
              <a:rPr lang="en-US" sz="5000"/>
              <a:t>D</a:t>
            </a:r>
          </a:p>
        </p:txBody>
      </p:sp>
      <p:pic>
        <p:nvPicPr>
          <p:cNvPr id="57" name="Graphic 56" descr="Man with solid fill">
            <a:extLst>
              <a:ext uri="{FF2B5EF4-FFF2-40B4-BE49-F238E27FC236}">
                <a16:creationId xmlns:a16="http://schemas.microsoft.com/office/drawing/2014/main" id="{906B711A-973C-13DD-1D70-873AD392F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783" y="88213"/>
            <a:ext cx="457200" cy="457200"/>
          </a:xfrm>
          <a:prstGeom prst="rect">
            <a:avLst/>
          </a:prstGeom>
        </p:spPr>
      </p:pic>
      <p:pic>
        <p:nvPicPr>
          <p:cNvPr id="58" name="Graphic 57" descr="Man with solid fill">
            <a:extLst>
              <a:ext uri="{FF2B5EF4-FFF2-40B4-BE49-F238E27FC236}">
                <a16:creationId xmlns:a16="http://schemas.microsoft.com/office/drawing/2014/main" id="{9E41D6E6-253B-F5A2-EAB0-1CA5048484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20" y="88213"/>
            <a:ext cx="457200" cy="457200"/>
          </a:xfrm>
          <a:prstGeom prst="rect">
            <a:avLst/>
          </a:prstGeom>
        </p:spPr>
      </p:pic>
      <p:sp>
        <p:nvSpPr>
          <p:cNvPr id="59" name="TextBox 58">
            <a:extLst>
              <a:ext uri="{FF2B5EF4-FFF2-40B4-BE49-F238E27FC236}">
                <a16:creationId xmlns:a16="http://schemas.microsoft.com/office/drawing/2014/main" id="{DA4336A3-DDDA-0825-BCFD-1670A0256A27}"/>
              </a:ext>
            </a:extLst>
          </p:cNvPr>
          <p:cNvSpPr txBox="1"/>
          <p:nvPr/>
        </p:nvSpPr>
        <p:spPr>
          <a:xfrm>
            <a:off x="5052348" y="132147"/>
            <a:ext cx="966931" cy="369332"/>
          </a:xfrm>
          <a:prstGeom prst="rect">
            <a:avLst/>
          </a:prstGeom>
          <a:noFill/>
        </p:spPr>
        <p:txBody>
          <a:bodyPr wrap="none" rtlCol="0">
            <a:spAutoFit/>
          </a:bodyPr>
          <a:lstStyle/>
          <a:p>
            <a:r>
              <a:rPr lang="en-US"/>
              <a:t>Exposed</a:t>
            </a:r>
          </a:p>
        </p:txBody>
      </p:sp>
      <p:sp>
        <p:nvSpPr>
          <p:cNvPr id="60" name="TextBox 59">
            <a:extLst>
              <a:ext uri="{FF2B5EF4-FFF2-40B4-BE49-F238E27FC236}">
                <a16:creationId xmlns:a16="http://schemas.microsoft.com/office/drawing/2014/main" id="{541F8BB4-4288-DAE5-EDED-743E8D363B9D}"/>
              </a:ext>
            </a:extLst>
          </p:cNvPr>
          <p:cNvSpPr txBox="1"/>
          <p:nvPr/>
        </p:nvSpPr>
        <p:spPr>
          <a:xfrm>
            <a:off x="3385564" y="132147"/>
            <a:ext cx="1235979" cy="369332"/>
          </a:xfrm>
          <a:prstGeom prst="rect">
            <a:avLst/>
          </a:prstGeom>
          <a:noFill/>
        </p:spPr>
        <p:txBody>
          <a:bodyPr wrap="none" rtlCol="0">
            <a:spAutoFit/>
          </a:bodyPr>
          <a:lstStyle/>
          <a:p>
            <a:r>
              <a:rPr lang="en-US"/>
              <a:t>Unexposed</a:t>
            </a:r>
          </a:p>
        </p:txBody>
      </p:sp>
      <p:sp>
        <p:nvSpPr>
          <p:cNvPr id="61" name="TextBox 60">
            <a:extLst>
              <a:ext uri="{FF2B5EF4-FFF2-40B4-BE49-F238E27FC236}">
                <a16:creationId xmlns:a16="http://schemas.microsoft.com/office/drawing/2014/main" id="{1AED7FC0-B444-EB24-441F-020AA0B1853F}"/>
              </a:ext>
            </a:extLst>
          </p:cNvPr>
          <p:cNvSpPr txBox="1"/>
          <p:nvPr/>
        </p:nvSpPr>
        <p:spPr>
          <a:xfrm flipH="1">
            <a:off x="16730" y="39814"/>
            <a:ext cx="457201" cy="553998"/>
          </a:xfrm>
          <a:prstGeom prst="rect">
            <a:avLst/>
          </a:prstGeom>
          <a:noFill/>
        </p:spPr>
        <p:txBody>
          <a:bodyPr wrap="square" rtlCol="0">
            <a:spAutoFit/>
          </a:bodyPr>
          <a:lstStyle/>
          <a:p>
            <a:r>
              <a:rPr lang="en-US" sz="3000"/>
              <a:t>D</a:t>
            </a:r>
          </a:p>
        </p:txBody>
      </p:sp>
      <p:sp>
        <p:nvSpPr>
          <p:cNvPr id="62" name="TextBox 61">
            <a:extLst>
              <a:ext uri="{FF2B5EF4-FFF2-40B4-BE49-F238E27FC236}">
                <a16:creationId xmlns:a16="http://schemas.microsoft.com/office/drawing/2014/main" id="{516A255E-75FE-1E32-2BB0-233090173D11}"/>
              </a:ext>
            </a:extLst>
          </p:cNvPr>
          <p:cNvSpPr txBox="1"/>
          <p:nvPr/>
        </p:nvSpPr>
        <p:spPr>
          <a:xfrm>
            <a:off x="370607" y="132147"/>
            <a:ext cx="2600455" cy="369332"/>
          </a:xfrm>
          <a:prstGeom prst="rect">
            <a:avLst/>
          </a:prstGeom>
          <a:noFill/>
        </p:spPr>
        <p:txBody>
          <a:bodyPr wrap="none" rtlCol="0">
            <a:spAutoFit/>
          </a:bodyPr>
          <a:lstStyle/>
          <a:p>
            <a:r>
              <a:rPr lang="en-US"/>
              <a:t>Disease/had the outcome</a:t>
            </a:r>
          </a:p>
        </p:txBody>
      </p:sp>
      <p:cxnSp>
        <p:nvCxnSpPr>
          <p:cNvPr id="2" name="Straight Arrow Connector 1">
            <a:extLst>
              <a:ext uri="{FF2B5EF4-FFF2-40B4-BE49-F238E27FC236}">
                <a16:creationId xmlns:a16="http://schemas.microsoft.com/office/drawing/2014/main" id="{1F17A951-F52E-89B0-AD09-8BF919524A0F}"/>
              </a:ext>
            </a:extLst>
          </p:cNvPr>
          <p:cNvCxnSpPr>
            <a:cxnSpLocks/>
          </p:cNvCxnSpPr>
          <p:nvPr/>
        </p:nvCxnSpPr>
        <p:spPr>
          <a:xfrm>
            <a:off x="8969874" y="3040220"/>
            <a:ext cx="1350926"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F5618F0-0FEC-1B50-B664-35805DAD66D2}"/>
              </a:ext>
            </a:extLst>
          </p:cNvPr>
          <p:cNvCxnSpPr>
            <a:cxnSpLocks/>
          </p:cNvCxnSpPr>
          <p:nvPr/>
        </p:nvCxnSpPr>
        <p:spPr>
          <a:xfrm>
            <a:off x="7701514" y="4717796"/>
            <a:ext cx="38465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812B58-7A07-D0B0-4534-0789981AC643}"/>
              </a:ext>
            </a:extLst>
          </p:cNvPr>
          <p:cNvCxnSpPr>
            <a:cxnSpLocks/>
          </p:cNvCxnSpPr>
          <p:nvPr/>
        </p:nvCxnSpPr>
        <p:spPr>
          <a:xfrm>
            <a:off x="2631190" y="3364236"/>
            <a:ext cx="768961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FF129F-B89A-4271-46A1-945BA61F03DF}"/>
              </a:ext>
            </a:extLst>
          </p:cNvPr>
          <p:cNvCxnSpPr/>
          <p:nvPr/>
        </p:nvCxnSpPr>
        <p:spPr>
          <a:xfrm flipV="1">
            <a:off x="9109190" y="1988572"/>
            <a:ext cx="0" cy="299221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Graphic 13" descr="Man with solid fill">
            <a:extLst>
              <a:ext uri="{FF2B5EF4-FFF2-40B4-BE49-F238E27FC236}">
                <a16:creationId xmlns:a16="http://schemas.microsoft.com/office/drawing/2014/main" id="{CEFBB86D-D30B-CC8C-8E30-9B85F71F7D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97581" y="4328853"/>
            <a:ext cx="685800" cy="685800"/>
          </a:xfrm>
          <a:prstGeom prst="rect">
            <a:avLst/>
          </a:prstGeom>
        </p:spPr>
      </p:pic>
      <p:pic>
        <p:nvPicPr>
          <p:cNvPr id="15" name="Graphic 14" descr="Man with solid fill">
            <a:extLst>
              <a:ext uri="{FF2B5EF4-FFF2-40B4-BE49-F238E27FC236}">
                <a16:creationId xmlns:a16="http://schemas.microsoft.com/office/drawing/2014/main" id="{4C018F19-CC97-DE1E-8922-3C75AF4B19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5169" y="88213"/>
            <a:ext cx="457200" cy="457200"/>
          </a:xfrm>
          <a:prstGeom prst="rect">
            <a:avLst/>
          </a:prstGeom>
        </p:spPr>
      </p:pic>
      <p:sp>
        <p:nvSpPr>
          <p:cNvPr id="16" name="TextBox 15">
            <a:extLst>
              <a:ext uri="{FF2B5EF4-FFF2-40B4-BE49-F238E27FC236}">
                <a16:creationId xmlns:a16="http://schemas.microsoft.com/office/drawing/2014/main" id="{6F5793AA-4D1F-801D-3798-0E4CD8126394}"/>
              </a:ext>
            </a:extLst>
          </p:cNvPr>
          <p:cNvSpPr txBox="1"/>
          <p:nvPr/>
        </p:nvSpPr>
        <p:spPr>
          <a:xfrm>
            <a:off x="6398846" y="132147"/>
            <a:ext cx="2132571" cy="369332"/>
          </a:xfrm>
          <a:prstGeom prst="rect">
            <a:avLst/>
          </a:prstGeom>
          <a:noFill/>
        </p:spPr>
        <p:txBody>
          <a:bodyPr wrap="none" rtlCol="0">
            <a:spAutoFit/>
          </a:bodyPr>
          <a:lstStyle/>
          <a:p>
            <a:r>
              <a:rPr lang="en-US"/>
              <a:t>Migrated out or died</a:t>
            </a:r>
          </a:p>
        </p:txBody>
      </p:sp>
    </p:spTree>
    <p:extLst>
      <p:ext uri="{BB962C8B-B14F-4D97-AF65-F5344CB8AC3E}">
        <p14:creationId xmlns:p14="http://schemas.microsoft.com/office/powerpoint/2010/main" val="418987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2369712" y="1403798"/>
            <a:ext cx="1713354" cy="584775"/>
          </a:xfrm>
          <a:prstGeom prst="rect">
            <a:avLst/>
          </a:prstGeom>
          <a:noFill/>
        </p:spPr>
        <p:txBody>
          <a:bodyPr wrap="none" rtlCol="0">
            <a:spAutoFit/>
          </a:bodyPr>
          <a:lstStyle/>
          <a:p>
            <a:r>
              <a:rPr lang="en-US" sz="3200"/>
              <a:t>Exposure</a:t>
            </a:r>
          </a:p>
        </p:txBody>
      </p:sp>
      <p:sp>
        <p:nvSpPr>
          <p:cNvPr id="5" name="TextBox 4">
            <a:extLst>
              <a:ext uri="{FF2B5EF4-FFF2-40B4-BE49-F238E27FC236}">
                <a16:creationId xmlns:a16="http://schemas.microsoft.com/office/drawing/2014/main" id="{BDA191A4-5A94-3523-EC53-1F6C3EBF0583}"/>
              </a:ext>
            </a:extLst>
          </p:cNvPr>
          <p:cNvSpPr txBox="1"/>
          <p:nvPr/>
        </p:nvSpPr>
        <p:spPr>
          <a:xfrm>
            <a:off x="8730515" y="1403797"/>
            <a:ext cx="1457450" cy="584775"/>
          </a:xfrm>
          <a:prstGeom prst="rect">
            <a:avLst/>
          </a:prstGeom>
          <a:noFill/>
        </p:spPr>
        <p:txBody>
          <a:bodyPr wrap="none" rtlCol="0">
            <a:spAutoFit/>
          </a:bodyPr>
          <a:lstStyle/>
          <a:p>
            <a:r>
              <a:rPr lang="en-US" sz="3200"/>
              <a:t>Disease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048518"/>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083066" y="1723622"/>
            <a:ext cx="4647449"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1970467" y="5048518"/>
            <a:ext cx="1000595" cy="584775"/>
          </a:xfrm>
          <a:prstGeom prst="rect">
            <a:avLst/>
          </a:prstGeom>
          <a:noFill/>
        </p:spPr>
        <p:txBody>
          <a:bodyPr wrap="none" rtlCol="0">
            <a:spAutoFit/>
          </a:bodyPr>
          <a:lstStyle/>
          <a:p>
            <a:r>
              <a:rPr lang="en-US" sz="3200" i="1"/>
              <a:t>Time</a:t>
            </a:r>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pic>
        <p:nvPicPr>
          <p:cNvPr id="19" name="Graphic 18" descr="Man with solid fill">
            <a:extLst>
              <a:ext uri="{FF2B5EF4-FFF2-40B4-BE49-F238E27FC236}">
                <a16:creationId xmlns:a16="http://schemas.microsoft.com/office/drawing/2014/main" id="{9B674662-29F2-F063-D212-6D09C70D8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645" y="1979210"/>
            <a:ext cx="685800" cy="685800"/>
          </a:xfrm>
          <a:prstGeom prst="rect">
            <a:avLst/>
          </a:prstGeom>
        </p:spPr>
      </p:pic>
      <p:pic>
        <p:nvPicPr>
          <p:cNvPr id="20" name="Graphic 19" descr="Man with solid fill">
            <a:extLst>
              <a:ext uri="{FF2B5EF4-FFF2-40B4-BE49-F238E27FC236}">
                <a16:creationId xmlns:a16="http://schemas.microsoft.com/office/drawing/2014/main" id="{3F4836D9-D88F-8453-C6F6-A40B5C8A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4002" y="3130937"/>
            <a:ext cx="685800" cy="685800"/>
          </a:xfrm>
          <a:prstGeom prst="rect">
            <a:avLst/>
          </a:prstGeom>
        </p:spPr>
      </p:pic>
      <p:pic>
        <p:nvPicPr>
          <p:cNvPr id="21" name="Graphic 20" descr="Man with solid fill">
            <a:extLst>
              <a:ext uri="{FF2B5EF4-FFF2-40B4-BE49-F238E27FC236}">
                <a16:creationId xmlns:a16="http://schemas.microsoft.com/office/drawing/2014/main" id="{3F5F72DA-2EA4-03E5-CFE9-0682309B4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1781" y="4294987"/>
            <a:ext cx="685800" cy="685800"/>
          </a:xfrm>
          <a:prstGeom prst="rect">
            <a:avLst/>
          </a:prstGeom>
        </p:spPr>
      </p:pic>
      <p:pic>
        <p:nvPicPr>
          <p:cNvPr id="27" name="Graphic 26" descr="Man with solid fill">
            <a:extLst>
              <a:ext uri="{FF2B5EF4-FFF2-40B4-BE49-F238E27FC236}">
                <a16:creationId xmlns:a16="http://schemas.microsoft.com/office/drawing/2014/main" id="{A9D3E0BE-A94F-007B-0578-6A0F8678F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4054" y="2993367"/>
            <a:ext cx="685800" cy="685800"/>
          </a:xfrm>
          <a:prstGeom prst="rect">
            <a:avLst/>
          </a:prstGeom>
        </p:spPr>
      </p:pic>
      <p:pic>
        <p:nvPicPr>
          <p:cNvPr id="33" name="Graphic 32" descr="Man with solid fill">
            <a:extLst>
              <a:ext uri="{FF2B5EF4-FFF2-40B4-BE49-F238E27FC236}">
                <a16:creationId xmlns:a16="http://schemas.microsoft.com/office/drawing/2014/main" id="{8EA63996-3ACF-F0E0-D573-7ABF455D0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8271" y="2678436"/>
            <a:ext cx="685800" cy="685800"/>
          </a:xfrm>
          <a:prstGeom prst="rect">
            <a:avLst/>
          </a:prstGeom>
        </p:spPr>
      </p:pic>
      <p:pic>
        <p:nvPicPr>
          <p:cNvPr id="34" name="Graphic 33" descr="Man with solid fill">
            <a:extLst>
              <a:ext uri="{FF2B5EF4-FFF2-40B4-BE49-F238E27FC236}">
                <a16:creationId xmlns:a16="http://schemas.microsoft.com/office/drawing/2014/main" id="{0F528916-19A0-4BA2-0AE7-8EF6C9A7B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8315" y="3800836"/>
            <a:ext cx="685800" cy="685800"/>
          </a:xfrm>
          <a:prstGeom prst="rect">
            <a:avLst/>
          </a:prstGeom>
        </p:spPr>
      </p:pic>
      <p:grpSp>
        <p:nvGrpSpPr>
          <p:cNvPr id="52" name="Group 51">
            <a:extLst>
              <a:ext uri="{FF2B5EF4-FFF2-40B4-BE49-F238E27FC236}">
                <a16:creationId xmlns:a16="http://schemas.microsoft.com/office/drawing/2014/main" id="{6B5D29B6-65DB-407D-D902-CF143F42EF38}"/>
              </a:ext>
            </a:extLst>
          </p:cNvPr>
          <p:cNvGrpSpPr/>
          <p:nvPr/>
        </p:nvGrpSpPr>
        <p:grpSpPr>
          <a:xfrm>
            <a:off x="2069241" y="3158604"/>
            <a:ext cx="6520333" cy="685800"/>
            <a:chOff x="2069241" y="3158604"/>
            <a:chExt cx="6520333" cy="685800"/>
          </a:xfrm>
        </p:grpSpPr>
        <p:cxnSp>
          <p:nvCxnSpPr>
            <p:cNvPr id="13" name="Straight Arrow Connector 12">
              <a:extLst>
                <a:ext uri="{FF2B5EF4-FFF2-40B4-BE49-F238E27FC236}">
                  <a16:creationId xmlns:a16="http://schemas.microsoft.com/office/drawing/2014/main" id="{CCA5B3EA-7CD0-949F-2FC9-C5CC7988FE93}"/>
                </a:ext>
              </a:extLst>
            </p:cNvPr>
            <p:cNvCxnSpPr>
              <a:cxnSpLocks/>
            </p:cNvCxnSpPr>
            <p:nvPr/>
          </p:nvCxnSpPr>
          <p:spPr>
            <a:xfrm>
              <a:off x="2069241" y="3576715"/>
              <a:ext cx="6016924"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Man with solid fill">
              <a:extLst>
                <a:ext uri="{FF2B5EF4-FFF2-40B4-BE49-F238E27FC236}">
                  <a16:creationId xmlns:a16="http://schemas.microsoft.com/office/drawing/2014/main" id="{46E21DA1-6E5C-D942-805A-ABAE9D0D8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03774" y="3158604"/>
              <a:ext cx="685800" cy="685800"/>
            </a:xfrm>
            <a:prstGeom prst="rect">
              <a:avLst/>
            </a:prstGeom>
          </p:spPr>
        </p:pic>
      </p:grpSp>
      <p:grpSp>
        <p:nvGrpSpPr>
          <p:cNvPr id="50" name="Group 49">
            <a:extLst>
              <a:ext uri="{FF2B5EF4-FFF2-40B4-BE49-F238E27FC236}">
                <a16:creationId xmlns:a16="http://schemas.microsoft.com/office/drawing/2014/main" id="{514F44D6-FDE6-37BE-74A6-298AA83FADD1}"/>
              </a:ext>
            </a:extLst>
          </p:cNvPr>
          <p:cNvGrpSpPr/>
          <p:nvPr/>
        </p:nvGrpSpPr>
        <p:grpSpPr>
          <a:xfrm>
            <a:off x="2069241" y="1979210"/>
            <a:ext cx="8068454" cy="685800"/>
            <a:chOff x="2069241" y="1979210"/>
            <a:chExt cx="8068454" cy="685800"/>
          </a:xfrm>
        </p:grpSpPr>
        <p:cxnSp>
          <p:nvCxnSpPr>
            <p:cNvPr id="9" name="Straight Arrow Connector 8">
              <a:extLst>
                <a:ext uri="{FF2B5EF4-FFF2-40B4-BE49-F238E27FC236}">
                  <a16:creationId xmlns:a16="http://schemas.microsoft.com/office/drawing/2014/main" id="{E5CEE1D3-66E9-4A8B-14AD-CB3CD7E8A786}"/>
                </a:ext>
              </a:extLst>
            </p:cNvPr>
            <p:cNvCxnSpPr/>
            <p:nvPr/>
          </p:nvCxnSpPr>
          <p:spPr>
            <a:xfrm>
              <a:off x="2069241" y="2359357"/>
              <a:ext cx="75470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n with solid fill">
              <a:extLst>
                <a:ext uri="{FF2B5EF4-FFF2-40B4-BE49-F238E27FC236}">
                  <a16:creationId xmlns:a16="http://schemas.microsoft.com/office/drawing/2014/main" id="{C264CBA8-0D75-818E-4434-CA4109EDE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1895" y="1979210"/>
              <a:ext cx="685800" cy="685800"/>
            </a:xfrm>
            <a:prstGeom prst="rect">
              <a:avLst/>
            </a:prstGeom>
          </p:spPr>
        </p:pic>
      </p:grpSp>
      <p:grpSp>
        <p:nvGrpSpPr>
          <p:cNvPr id="53" name="Group 52">
            <a:extLst>
              <a:ext uri="{FF2B5EF4-FFF2-40B4-BE49-F238E27FC236}">
                <a16:creationId xmlns:a16="http://schemas.microsoft.com/office/drawing/2014/main" id="{5DF343A1-1350-21AF-7E67-F9BABFF52CF3}"/>
              </a:ext>
            </a:extLst>
          </p:cNvPr>
          <p:cNvGrpSpPr/>
          <p:nvPr/>
        </p:nvGrpSpPr>
        <p:grpSpPr>
          <a:xfrm>
            <a:off x="3827010" y="3763630"/>
            <a:ext cx="6493790" cy="685800"/>
            <a:chOff x="3827010" y="3763630"/>
            <a:chExt cx="6493790" cy="685800"/>
          </a:xfrm>
        </p:grpSpPr>
        <p:cxnSp>
          <p:nvCxnSpPr>
            <p:cNvPr id="45" name="Straight Arrow Connector 44">
              <a:extLst>
                <a:ext uri="{FF2B5EF4-FFF2-40B4-BE49-F238E27FC236}">
                  <a16:creationId xmlns:a16="http://schemas.microsoft.com/office/drawing/2014/main" id="{DF612E14-75C4-F804-C8DC-BE1BFDD808E4}"/>
                </a:ext>
              </a:extLst>
            </p:cNvPr>
            <p:cNvCxnSpPr>
              <a:cxnSpLocks/>
            </p:cNvCxnSpPr>
            <p:nvPr/>
          </p:nvCxnSpPr>
          <p:spPr>
            <a:xfrm flipV="1">
              <a:off x="3827010" y="4107929"/>
              <a:ext cx="5967785" cy="3580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Man with solid fill">
              <a:extLst>
                <a:ext uri="{FF2B5EF4-FFF2-40B4-BE49-F238E27FC236}">
                  <a16:creationId xmlns:a16="http://schemas.microsoft.com/office/drawing/2014/main" id="{655F1EDC-08CF-B1D1-5D0B-9F47EFC57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5000" y="3763630"/>
              <a:ext cx="685800" cy="685800"/>
            </a:xfrm>
            <a:prstGeom prst="rect">
              <a:avLst/>
            </a:prstGeom>
          </p:spPr>
        </p:pic>
      </p:grpSp>
      <p:grpSp>
        <p:nvGrpSpPr>
          <p:cNvPr id="51" name="Group 50">
            <a:extLst>
              <a:ext uri="{FF2B5EF4-FFF2-40B4-BE49-F238E27FC236}">
                <a16:creationId xmlns:a16="http://schemas.microsoft.com/office/drawing/2014/main" id="{FA27423F-1F62-30A1-4F6E-169AEB55FEC1}"/>
              </a:ext>
            </a:extLst>
          </p:cNvPr>
          <p:cNvGrpSpPr/>
          <p:nvPr/>
        </p:nvGrpSpPr>
        <p:grpSpPr>
          <a:xfrm>
            <a:off x="3535654" y="2618833"/>
            <a:ext cx="5573536" cy="861774"/>
            <a:chOff x="3535654" y="2618833"/>
            <a:chExt cx="5573536" cy="861774"/>
          </a:xfrm>
        </p:grpSpPr>
        <p:cxnSp>
          <p:nvCxnSpPr>
            <p:cNvPr id="37" name="Straight Arrow Connector 36">
              <a:extLst>
                <a:ext uri="{FF2B5EF4-FFF2-40B4-BE49-F238E27FC236}">
                  <a16:creationId xmlns:a16="http://schemas.microsoft.com/office/drawing/2014/main" id="{37C19A2E-5834-A12F-0D70-DFD201BF8501}"/>
                </a:ext>
              </a:extLst>
            </p:cNvPr>
            <p:cNvCxnSpPr>
              <a:cxnSpLocks/>
            </p:cNvCxnSpPr>
            <p:nvPr/>
          </p:nvCxnSpPr>
          <p:spPr>
            <a:xfrm flipV="1">
              <a:off x="3535654" y="3012510"/>
              <a:ext cx="5053920" cy="2771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with solid fill">
              <a:extLst>
                <a:ext uri="{FF2B5EF4-FFF2-40B4-BE49-F238E27FC236}">
                  <a16:creationId xmlns:a16="http://schemas.microsoft.com/office/drawing/2014/main" id="{490EB338-D2B0-51C6-4D12-8FABE6F0D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5944" y="2680322"/>
              <a:ext cx="685800" cy="685800"/>
            </a:xfrm>
            <a:prstGeom prst="rect">
              <a:avLst/>
            </a:prstGeom>
          </p:spPr>
        </p:pic>
        <p:sp>
          <p:nvSpPr>
            <p:cNvPr id="48" name="TextBox 47">
              <a:extLst>
                <a:ext uri="{FF2B5EF4-FFF2-40B4-BE49-F238E27FC236}">
                  <a16:creationId xmlns:a16="http://schemas.microsoft.com/office/drawing/2014/main" id="{70F81CE0-9C41-85B4-59C9-CC0C0BF89A29}"/>
                </a:ext>
              </a:extLst>
            </p:cNvPr>
            <p:cNvSpPr txBox="1"/>
            <p:nvPr/>
          </p:nvSpPr>
          <p:spPr>
            <a:xfrm>
              <a:off x="8520567" y="2618833"/>
              <a:ext cx="588623" cy="861774"/>
            </a:xfrm>
            <a:prstGeom prst="rect">
              <a:avLst/>
            </a:prstGeom>
            <a:noFill/>
          </p:spPr>
          <p:txBody>
            <a:bodyPr wrap="none" rtlCol="0">
              <a:spAutoFit/>
            </a:bodyPr>
            <a:lstStyle/>
            <a:p>
              <a:r>
                <a:rPr lang="en-US" sz="5000" b="1"/>
                <a:t>D</a:t>
              </a:r>
            </a:p>
          </p:txBody>
        </p:sp>
      </p:grpSp>
      <p:grpSp>
        <p:nvGrpSpPr>
          <p:cNvPr id="54" name="Group 53">
            <a:extLst>
              <a:ext uri="{FF2B5EF4-FFF2-40B4-BE49-F238E27FC236}">
                <a16:creationId xmlns:a16="http://schemas.microsoft.com/office/drawing/2014/main" id="{A4A40214-F9C7-584F-A873-C5F5BC83B789}"/>
              </a:ext>
            </a:extLst>
          </p:cNvPr>
          <p:cNvGrpSpPr/>
          <p:nvPr/>
        </p:nvGrpSpPr>
        <p:grpSpPr>
          <a:xfrm>
            <a:off x="4788240" y="4261670"/>
            <a:ext cx="3037994" cy="861774"/>
            <a:chOff x="4788240" y="4261670"/>
            <a:chExt cx="3037994" cy="861774"/>
          </a:xfrm>
        </p:grpSpPr>
        <p:cxnSp>
          <p:nvCxnSpPr>
            <p:cNvPr id="42" name="Straight Arrow Connector 41">
              <a:extLst>
                <a:ext uri="{FF2B5EF4-FFF2-40B4-BE49-F238E27FC236}">
                  <a16:creationId xmlns:a16="http://schemas.microsoft.com/office/drawing/2014/main" id="{84B16520-4811-C73F-B543-C8182B5C55EC}"/>
                </a:ext>
              </a:extLst>
            </p:cNvPr>
            <p:cNvCxnSpPr>
              <a:cxnSpLocks/>
            </p:cNvCxnSpPr>
            <p:nvPr/>
          </p:nvCxnSpPr>
          <p:spPr>
            <a:xfrm>
              <a:off x="4788240"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Man with solid fill">
              <a:extLst>
                <a:ext uri="{FF2B5EF4-FFF2-40B4-BE49-F238E27FC236}">
                  <a16:creationId xmlns:a16="http://schemas.microsoft.com/office/drawing/2014/main" id="{F33DB183-96D8-EBB3-AAF5-80590F6C8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261" y="4317837"/>
              <a:ext cx="685800" cy="685800"/>
            </a:xfrm>
            <a:prstGeom prst="rect">
              <a:avLst/>
            </a:prstGeom>
          </p:spPr>
        </p:pic>
        <p:sp>
          <p:nvSpPr>
            <p:cNvPr id="49" name="TextBox 48">
              <a:extLst>
                <a:ext uri="{FF2B5EF4-FFF2-40B4-BE49-F238E27FC236}">
                  <a16:creationId xmlns:a16="http://schemas.microsoft.com/office/drawing/2014/main" id="{0EEF5624-193D-2460-358C-12D7B3772837}"/>
                </a:ext>
              </a:extLst>
            </p:cNvPr>
            <p:cNvSpPr txBox="1"/>
            <p:nvPr/>
          </p:nvSpPr>
          <p:spPr>
            <a:xfrm>
              <a:off x="7237611" y="4261670"/>
              <a:ext cx="588623" cy="861774"/>
            </a:xfrm>
            <a:prstGeom prst="rect">
              <a:avLst/>
            </a:prstGeom>
            <a:noFill/>
          </p:spPr>
          <p:txBody>
            <a:bodyPr wrap="none" rtlCol="0">
              <a:spAutoFit/>
            </a:bodyPr>
            <a:lstStyle/>
            <a:p>
              <a:r>
                <a:rPr lang="en-US" sz="5000" b="1"/>
                <a:t>D</a:t>
              </a:r>
            </a:p>
          </p:txBody>
        </p:sp>
      </p:grpSp>
      <p:sp>
        <p:nvSpPr>
          <p:cNvPr id="55" name="TextBox 54">
            <a:extLst>
              <a:ext uri="{FF2B5EF4-FFF2-40B4-BE49-F238E27FC236}">
                <a16:creationId xmlns:a16="http://schemas.microsoft.com/office/drawing/2014/main" id="{13F9FE8F-BC8E-6CAC-2C92-AEE8FD01FEEF}"/>
              </a:ext>
            </a:extLst>
          </p:cNvPr>
          <p:cNvSpPr txBox="1"/>
          <p:nvPr/>
        </p:nvSpPr>
        <p:spPr>
          <a:xfrm>
            <a:off x="9294497" y="5048518"/>
            <a:ext cx="1167884" cy="584775"/>
          </a:xfrm>
          <a:prstGeom prst="rect">
            <a:avLst/>
          </a:prstGeom>
          <a:noFill/>
        </p:spPr>
        <p:txBody>
          <a:bodyPr wrap="none" rtlCol="0">
            <a:spAutoFit/>
          </a:bodyPr>
          <a:lstStyle/>
          <a:p>
            <a:r>
              <a:rPr lang="en-US" sz="3200" i="1"/>
              <a:t>Today</a:t>
            </a:r>
          </a:p>
        </p:txBody>
      </p:sp>
      <p:sp>
        <p:nvSpPr>
          <p:cNvPr id="56" name="TextBox 55">
            <a:extLst>
              <a:ext uri="{FF2B5EF4-FFF2-40B4-BE49-F238E27FC236}">
                <a16:creationId xmlns:a16="http://schemas.microsoft.com/office/drawing/2014/main" id="{069281BD-8680-7A8D-5F42-0102AC60D3BF}"/>
              </a:ext>
            </a:extLst>
          </p:cNvPr>
          <p:cNvSpPr txBox="1"/>
          <p:nvPr/>
        </p:nvSpPr>
        <p:spPr>
          <a:xfrm>
            <a:off x="2257371" y="2934484"/>
            <a:ext cx="579005" cy="861774"/>
          </a:xfrm>
          <a:prstGeom prst="rect">
            <a:avLst/>
          </a:prstGeom>
          <a:noFill/>
        </p:spPr>
        <p:txBody>
          <a:bodyPr wrap="none" rtlCol="0">
            <a:spAutoFit/>
          </a:bodyPr>
          <a:lstStyle/>
          <a:p>
            <a:r>
              <a:rPr lang="en-US" sz="5000"/>
              <a:t>D</a:t>
            </a:r>
          </a:p>
        </p:txBody>
      </p:sp>
      <p:cxnSp>
        <p:nvCxnSpPr>
          <p:cNvPr id="2" name="Straight Arrow Connector 1">
            <a:extLst>
              <a:ext uri="{FF2B5EF4-FFF2-40B4-BE49-F238E27FC236}">
                <a16:creationId xmlns:a16="http://schemas.microsoft.com/office/drawing/2014/main" id="{1F17A951-F52E-89B0-AD09-8BF919524A0F}"/>
              </a:ext>
            </a:extLst>
          </p:cNvPr>
          <p:cNvCxnSpPr>
            <a:cxnSpLocks/>
          </p:cNvCxnSpPr>
          <p:nvPr/>
        </p:nvCxnSpPr>
        <p:spPr>
          <a:xfrm>
            <a:off x="8969874" y="3040220"/>
            <a:ext cx="1350926"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F5618F0-0FEC-1B50-B664-35805DAD66D2}"/>
              </a:ext>
            </a:extLst>
          </p:cNvPr>
          <p:cNvCxnSpPr>
            <a:cxnSpLocks/>
          </p:cNvCxnSpPr>
          <p:nvPr/>
        </p:nvCxnSpPr>
        <p:spPr>
          <a:xfrm>
            <a:off x="7701514"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812B58-7A07-D0B0-4534-0789981AC643}"/>
              </a:ext>
            </a:extLst>
          </p:cNvPr>
          <p:cNvCxnSpPr>
            <a:cxnSpLocks/>
          </p:cNvCxnSpPr>
          <p:nvPr/>
        </p:nvCxnSpPr>
        <p:spPr>
          <a:xfrm>
            <a:off x="2631190" y="3364236"/>
            <a:ext cx="768961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FE1C27C-ADC9-D8D4-9C2C-DDA4927BCA0C}"/>
              </a:ext>
            </a:extLst>
          </p:cNvPr>
          <p:cNvCxnSpPr/>
          <p:nvPr/>
        </p:nvCxnSpPr>
        <p:spPr>
          <a:xfrm flipV="1">
            <a:off x="7873635" y="2041582"/>
            <a:ext cx="0" cy="299221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Graphic 2" descr="Man with solid fill">
            <a:extLst>
              <a:ext uri="{FF2B5EF4-FFF2-40B4-BE49-F238E27FC236}">
                <a16:creationId xmlns:a16="http://schemas.microsoft.com/office/drawing/2014/main" id="{79602F36-C3E7-F3EE-21D9-4A4B29CABE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783" y="88213"/>
            <a:ext cx="457200" cy="457200"/>
          </a:xfrm>
          <a:prstGeom prst="rect">
            <a:avLst/>
          </a:prstGeom>
        </p:spPr>
      </p:pic>
      <p:pic>
        <p:nvPicPr>
          <p:cNvPr id="14" name="Graphic 13" descr="Man with solid fill">
            <a:extLst>
              <a:ext uri="{FF2B5EF4-FFF2-40B4-BE49-F238E27FC236}">
                <a16:creationId xmlns:a16="http://schemas.microsoft.com/office/drawing/2014/main" id="{06E8EED4-B5F3-D727-0C8B-76C8563AA8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20" y="88213"/>
            <a:ext cx="457200" cy="457200"/>
          </a:xfrm>
          <a:prstGeom prst="rect">
            <a:avLst/>
          </a:prstGeom>
        </p:spPr>
      </p:pic>
      <p:sp>
        <p:nvSpPr>
          <p:cNvPr id="15" name="TextBox 14">
            <a:extLst>
              <a:ext uri="{FF2B5EF4-FFF2-40B4-BE49-F238E27FC236}">
                <a16:creationId xmlns:a16="http://schemas.microsoft.com/office/drawing/2014/main" id="{906B32E6-F262-F370-A8F3-8159F136705D}"/>
              </a:ext>
            </a:extLst>
          </p:cNvPr>
          <p:cNvSpPr txBox="1"/>
          <p:nvPr/>
        </p:nvSpPr>
        <p:spPr>
          <a:xfrm>
            <a:off x="5052348" y="132147"/>
            <a:ext cx="966931" cy="369332"/>
          </a:xfrm>
          <a:prstGeom prst="rect">
            <a:avLst/>
          </a:prstGeom>
          <a:noFill/>
        </p:spPr>
        <p:txBody>
          <a:bodyPr wrap="none" rtlCol="0">
            <a:spAutoFit/>
          </a:bodyPr>
          <a:lstStyle/>
          <a:p>
            <a:r>
              <a:rPr lang="en-US"/>
              <a:t>Exposed</a:t>
            </a:r>
          </a:p>
        </p:txBody>
      </p:sp>
      <p:sp>
        <p:nvSpPr>
          <p:cNvPr id="16" name="TextBox 15">
            <a:extLst>
              <a:ext uri="{FF2B5EF4-FFF2-40B4-BE49-F238E27FC236}">
                <a16:creationId xmlns:a16="http://schemas.microsoft.com/office/drawing/2014/main" id="{21A13216-AF95-BEAF-3C3C-6999E057EE25}"/>
              </a:ext>
            </a:extLst>
          </p:cNvPr>
          <p:cNvSpPr txBox="1"/>
          <p:nvPr/>
        </p:nvSpPr>
        <p:spPr>
          <a:xfrm>
            <a:off x="3385564" y="132147"/>
            <a:ext cx="1235979" cy="369332"/>
          </a:xfrm>
          <a:prstGeom prst="rect">
            <a:avLst/>
          </a:prstGeom>
          <a:noFill/>
        </p:spPr>
        <p:txBody>
          <a:bodyPr wrap="none" rtlCol="0">
            <a:spAutoFit/>
          </a:bodyPr>
          <a:lstStyle/>
          <a:p>
            <a:r>
              <a:rPr lang="en-US"/>
              <a:t>Unexposed</a:t>
            </a:r>
          </a:p>
        </p:txBody>
      </p:sp>
      <p:sp>
        <p:nvSpPr>
          <p:cNvPr id="18" name="TextBox 17">
            <a:extLst>
              <a:ext uri="{FF2B5EF4-FFF2-40B4-BE49-F238E27FC236}">
                <a16:creationId xmlns:a16="http://schemas.microsoft.com/office/drawing/2014/main" id="{7B247E8C-DBDF-6675-308F-E3B5DD5FDAA0}"/>
              </a:ext>
            </a:extLst>
          </p:cNvPr>
          <p:cNvSpPr txBox="1"/>
          <p:nvPr/>
        </p:nvSpPr>
        <p:spPr>
          <a:xfrm flipH="1">
            <a:off x="16730" y="39814"/>
            <a:ext cx="457201" cy="553998"/>
          </a:xfrm>
          <a:prstGeom prst="rect">
            <a:avLst/>
          </a:prstGeom>
          <a:noFill/>
        </p:spPr>
        <p:txBody>
          <a:bodyPr wrap="square" rtlCol="0">
            <a:spAutoFit/>
          </a:bodyPr>
          <a:lstStyle/>
          <a:p>
            <a:r>
              <a:rPr lang="en-US" sz="3000"/>
              <a:t>D</a:t>
            </a:r>
          </a:p>
        </p:txBody>
      </p:sp>
      <p:sp>
        <p:nvSpPr>
          <p:cNvPr id="22" name="TextBox 21">
            <a:extLst>
              <a:ext uri="{FF2B5EF4-FFF2-40B4-BE49-F238E27FC236}">
                <a16:creationId xmlns:a16="http://schemas.microsoft.com/office/drawing/2014/main" id="{CD3570DC-90FB-6636-1C7B-63B9533A5720}"/>
              </a:ext>
            </a:extLst>
          </p:cNvPr>
          <p:cNvSpPr txBox="1"/>
          <p:nvPr/>
        </p:nvSpPr>
        <p:spPr>
          <a:xfrm>
            <a:off x="370607" y="132147"/>
            <a:ext cx="2600455" cy="369332"/>
          </a:xfrm>
          <a:prstGeom prst="rect">
            <a:avLst/>
          </a:prstGeom>
          <a:noFill/>
        </p:spPr>
        <p:txBody>
          <a:bodyPr wrap="none" rtlCol="0">
            <a:spAutoFit/>
          </a:bodyPr>
          <a:lstStyle/>
          <a:p>
            <a:r>
              <a:rPr lang="en-US"/>
              <a:t>Disease/had the outcome</a:t>
            </a:r>
          </a:p>
        </p:txBody>
      </p:sp>
      <p:pic>
        <p:nvPicPr>
          <p:cNvPr id="23" name="Graphic 22" descr="Man with solid fill">
            <a:extLst>
              <a:ext uri="{FF2B5EF4-FFF2-40B4-BE49-F238E27FC236}">
                <a16:creationId xmlns:a16="http://schemas.microsoft.com/office/drawing/2014/main" id="{5397C766-6037-B140-33C3-FC24FFE57A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5169" y="88213"/>
            <a:ext cx="457200" cy="457200"/>
          </a:xfrm>
          <a:prstGeom prst="rect">
            <a:avLst/>
          </a:prstGeom>
        </p:spPr>
      </p:pic>
      <p:sp>
        <p:nvSpPr>
          <p:cNvPr id="24" name="TextBox 23">
            <a:extLst>
              <a:ext uri="{FF2B5EF4-FFF2-40B4-BE49-F238E27FC236}">
                <a16:creationId xmlns:a16="http://schemas.microsoft.com/office/drawing/2014/main" id="{975B0AB7-5394-D439-71E3-74318F96B6EC}"/>
              </a:ext>
            </a:extLst>
          </p:cNvPr>
          <p:cNvSpPr txBox="1"/>
          <p:nvPr/>
        </p:nvSpPr>
        <p:spPr>
          <a:xfrm>
            <a:off x="6398846" y="132147"/>
            <a:ext cx="2132571" cy="369332"/>
          </a:xfrm>
          <a:prstGeom prst="rect">
            <a:avLst/>
          </a:prstGeom>
          <a:noFill/>
        </p:spPr>
        <p:txBody>
          <a:bodyPr wrap="none" rtlCol="0">
            <a:spAutoFit/>
          </a:bodyPr>
          <a:lstStyle/>
          <a:p>
            <a:r>
              <a:rPr lang="en-US"/>
              <a:t>Migrated out or died</a:t>
            </a:r>
          </a:p>
        </p:txBody>
      </p:sp>
    </p:spTree>
    <p:extLst>
      <p:ext uri="{BB962C8B-B14F-4D97-AF65-F5344CB8AC3E}">
        <p14:creationId xmlns:p14="http://schemas.microsoft.com/office/powerpoint/2010/main" val="236062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2369712" y="1403798"/>
            <a:ext cx="1713354" cy="584775"/>
          </a:xfrm>
          <a:prstGeom prst="rect">
            <a:avLst/>
          </a:prstGeom>
          <a:noFill/>
        </p:spPr>
        <p:txBody>
          <a:bodyPr wrap="none" rtlCol="0">
            <a:spAutoFit/>
          </a:bodyPr>
          <a:lstStyle/>
          <a:p>
            <a:r>
              <a:rPr lang="en-US" sz="3200"/>
              <a:t>Exposure</a:t>
            </a:r>
          </a:p>
        </p:txBody>
      </p:sp>
      <p:sp>
        <p:nvSpPr>
          <p:cNvPr id="5" name="TextBox 4">
            <a:extLst>
              <a:ext uri="{FF2B5EF4-FFF2-40B4-BE49-F238E27FC236}">
                <a16:creationId xmlns:a16="http://schemas.microsoft.com/office/drawing/2014/main" id="{BDA191A4-5A94-3523-EC53-1F6C3EBF0583}"/>
              </a:ext>
            </a:extLst>
          </p:cNvPr>
          <p:cNvSpPr txBox="1"/>
          <p:nvPr/>
        </p:nvSpPr>
        <p:spPr>
          <a:xfrm>
            <a:off x="8730515" y="1403797"/>
            <a:ext cx="1457450" cy="584775"/>
          </a:xfrm>
          <a:prstGeom prst="rect">
            <a:avLst/>
          </a:prstGeom>
          <a:noFill/>
        </p:spPr>
        <p:txBody>
          <a:bodyPr wrap="none" rtlCol="0">
            <a:spAutoFit/>
          </a:bodyPr>
          <a:lstStyle/>
          <a:p>
            <a:r>
              <a:rPr lang="en-US" sz="3200"/>
              <a:t>Disease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048518"/>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083066" y="1723622"/>
            <a:ext cx="4647449"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1970467" y="5048518"/>
            <a:ext cx="1000595" cy="584775"/>
          </a:xfrm>
          <a:prstGeom prst="rect">
            <a:avLst/>
          </a:prstGeom>
          <a:noFill/>
        </p:spPr>
        <p:txBody>
          <a:bodyPr wrap="none" rtlCol="0">
            <a:spAutoFit/>
          </a:bodyPr>
          <a:lstStyle/>
          <a:p>
            <a:r>
              <a:rPr lang="en-US" sz="3200" i="1"/>
              <a:t>Time</a:t>
            </a:r>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pic>
        <p:nvPicPr>
          <p:cNvPr id="19" name="Graphic 18" descr="Man with solid fill">
            <a:extLst>
              <a:ext uri="{FF2B5EF4-FFF2-40B4-BE49-F238E27FC236}">
                <a16:creationId xmlns:a16="http://schemas.microsoft.com/office/drawing/2014/main" id="{9B674662-29F2-F063-D212-6D09C70D8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645" y="1979210"/>
            <a:ext cx="685800" cy="685800"/>
          </a:xfrm>
          <a:prstGeom prst="rect">
            <a:avLst/>
          </a:prstGeom>
        </p:spPr>
      </p:pic>
      <p:pic>
        <p:nvPicPr>
          <p:cNvPr id="20" name="Graphic 19" descr="Man with solid fill">
            <a:extLst>
              <a:ext uri="{FF2B5EF4-FFF2-40B4-BE49-F238E27FC236}">
                <a16:creationId xmlns:a16="http://schemas.microsoft.com/office/drawing/2014/main" id="{3F4836D9-D88F-8453-C6F6-A40B5C8A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4002" y="3130937"/>
            <a:ext cx="685800" cy="685800"/>
          </a:xfrm>
          <a:prstGeom prst="rect">
            <a:avLst/>
          </a:prstGeom>
        </p:spPr>
      </p:pic>
      <p:pic>
        <p:nvPicPr>
          <p:cNvPr id="21" name="Graphic 20" descr="Man with solid fill">
            <a:extLst>
              <a:ext uri="{FF2B5EF4-FFF2-40B4-BE49-F238E27FC236}">
                <a16:creationId xmlns:a16="http://schemas.microsoft.com/office/drawing/2014/main" id="{3F5F72DA-2EA4-03E5-CFE9-0682309B4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1781" y="4294987"/>
            <a:ext cx="685800" cy="685800"/>
          </a:xfrm>
          <a:prstGeom prst="rect">
            <a:avLst/>
          </a:prstGeom>
        </p:spPr>
      </p:pic>
      <p:pic>
        <p:nvPicPr>
          <p:cNvPr id="27" name="Graphic 26" descr="Man with solid fill">
            <a:extLst>
              <a:ext uri="{FF2B5EF4-FFF2-40B4-BE49-F238E27FC236}">
                <a16:creationId xmlns:a16="http://schemas.microsoft.com/office/drawing/2014/main" id="{A9D3E0BE-A94F-007B-0578-6A0F8678F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4054" y="2993367"/>
            <a:ext cx="685800" cy="685800"/>
          </a:xfrm>
          <a:prstGeom prst="rect">
            <a:avLst/>
          </a:prstGeom>
        </p:spPr>
      </p:pic>
      <p:pic>
        <p:nvPicPr>
          <p:cNvPr id="33" name="Graphic 32" descr="Man with solid fill">
            <a:extLst>
              <a:ext uri="{FF2B5EF4-FFF2-40B4-BE49-F238E27FC236}">
                <a16:creationId xmlns:a16="http://schemas.microsoft.com/office/drawing/2014/main" id="{8EA63996-3ACF-F0E0-D573-7ABF455D0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8271" y="2678436"/>
            <a:ext cx="685800" cy="685800"/>
          </a:xfrm>
          <a:prstGeom prst="rect">
            <a:avLst/>
          </a:prstGeom>
        </p:spPr>
      </p:pic>
      <p:pic>
        <p:nvPicPr>
          <p:cNvPr id="34" name="Graphic 33" descr="Man with solid fill">
            <a:extLst>
              <a:ext uri="{FF2B5EF4-FFF2-40B4-BE49-F238E27FC236}">
                <a16:creationId xmlns:a16="http://schemas.microsoft.com/office/drawing/2014/main" id="{0F528916-19A0-4BA2-0AE7-8EF6C9A7B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8315" y="3800836"/>
            <a:ext cx="685800" cy="685800"/>
          </a:xfrm>
          <a:prstGeom prst="rect">
            <a:avLst/>
          </a:prstGeom>
        </p:spPr>
      </p:pic>
      <p:grpSp>
        <p:nvGrpSpPr>
          <p:cNvPr id="52" name="Group 51">
            <a:extLst>
              <a:ext uri="{FF2B5EF4-FFF2-40B4-BE49-F238E27FC236}">
                <a16:creationId xmlns:a16="http://schemas.microsoft.com/office/drawing/2014/main" id="{6B5D29B6-65DB-407D-D902-CF143F42EF38}"/>
              </a:ext>
            </a:extLst>
          </p:cNvPr>
          <p:cNvGrpSpPr/>
          <p:nvPr/>
        </p:nvGrpSpPr>
        <p:grpSpPr>
          <a:xfrm>
            <a:off x="2069241" y="3158604"/>
            <a:ext cx="6520333" cy="685800"/>
            <a:chOff x="2069241" y="3158604"/>
            <a:chExt cx="6520333" cy="685800"/>
          </a:xfrm>
        </p:grpSpPr>
        <p:cxnSp>
          <p:nvCxnSpPr>
            <p:cNvPr id="13" name="Straight Arrow Connector 12">
              <a:extLst>
                <a:ext uri="{FF2B5EF4-FFF2-40B4-BE49-F238E27FC236}">
                  <a16:creationId xmlns:a16="http://schemas.microsoft.com/office/drawing/2014/main" id="{CCA5B3EA-7CD0-949F-2FC9-C5CC7988FE93}"/>
                </a:ext>
              </a:extLst>
            </p:cNvPr>
            <p:cNvCxnSpPr>
              <a:cxnSpLocks/>
            </p:cNvCxnSpPr>
            <p:nvPr/>
          </p:nvCxnSpPr>
          <p:spPr>
            <a:xfrm>
              <a:off x="2069241" y="3576715"/>
              <a:ext cx="6016924"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Man with solid fill">
              <a:extLst>
                <a:ext uri="{FF2B5EF4-FFF2-40B4-BE49-F238E27FC236}">
                  <a16:creationId xmlns:a16="http://schemas.microsoft.com/office/drawing/2014/main" id="{46E21DA1-6E5C-D942-805A-ABAE9D0D8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03774" y="3158604"/>
              <a:ext cx="685800" cy="685800"/>
            </a:xfrm>
            <a:prstGeom prst="rect">
              <a:avLst/>
            </a:prstGeom>
          </p:spPr>
        </p:pic>
      </p:grpSp>
      <p:grpSp>
        <p:nvGrpSpPr>
          <p:cNvPr id="50" name="Group 49">
            <a:extLst>
              <a:ext uri="{FF2B5EF4-FFF2-40B4-BE49-F238E27FC236}">
                <a16:creationId xmlns:a16="http://schemas.microsoft.com/office/drawing/2014/main" id="{514F44D6-FDE6-37BE-74A6-298AA83FADD1}"/>
              </a:ext>
            </a:extLst>
          </p:cNvPr>
          <p:cNvGrpSpPr/>
          <p:nvPr/>
        </p:nvGrpSpPr>
        <p:grpSpPr>
          <a:xfrm>
            <a:off x="2069241" y="1979210"/>
            <a:ext cx="8068454" cy="685800"/>
            <a:chOff x="2069241" y="1979210"/>
            <a:chExt cx="8068454" cy="685800"/>
          </a:xfrm>
        </p:grpSpPr>
        <p:cxnSp>
          <p:nvCxnSpPr>
            <p:cNvPr id="9" name="Straight Arrow Connector 8">
              <a:extLst>
                <a:ext uri="{FF2B5EF4-FFF2-40B4-BE49-F238E27FC236}">
                  <a16:creationId xmlns:a16="http://schemas.microsoft.com/office/drawing/2014/main" id="{E5CEE1D3-66E9-4A8B-14AD-CB3CD7E8A786}"/>
                </a:ext>
              </a:extLst>
            </p:cNvPr>
            <p:cNvCxnSpPr/>
            <p:nvPr/>
          </p:nvCxnSpPr>
          <p:spPr>
            <a:xfrm>
              <a:off x="2069241" y="2359357"/>
              <a:ext cx="75470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n with solid fill">
              <a:extLst>
                <a:ext uri="{FF2B5EF4-FFF2-40B4-BE49-F238E27FC236}">
                  <a16:creationId xmlns:a16="http://schemas.microsoft.com/office/drawing/2014/main" id="{C264CBA8-0D75-818E-4434-CA4109EDE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1895" y="1979210"/>
              <a:ext cx="685800" cy="685800"/>
            </a:xfrm>
            <a:prstGeom prst="rect">
              <a:avLst/>
            </a:prstGeom>
          </p:spPr>
        </p:pic>
      </p:grpSp>
      <p:grpSp>
        <p:nvGrpSpPr>
          <p:cNvPr id="53" name="Group 52">
            <a:extLst>
              <a:ext uri="{FF2B5EF4-FFF2-40B4-BE49-F238E27FC236}">
                <a16:creationId xmlns:a16="http://schemas.microsoft.com/office/drawing/2014/main" id="{5DF343A1-1350-21AF-7E67-F9BABFF52CF3}"/>
              </a:ext>
            </a:extLst>
          </p:cNvPr>
          <p:cNvGrpSpPr/>
          <p:nvPr/>
        </p:nvGrpSpPr>
        <p:grpSpPr>
          <a:xfrm>
            <a:off x="3827010" y="3763630"/>
            <a:ext cx="6493790" cy="685800"/>
            <a:chOff x="3827010" y="3763630"/>
            <a:chExt cx="6493790" cy="685800"/>
          </a:xfrm>
        </p:grpSpPr>
        <p:cxnSp>
          <p:nvCxnSpPr>
            <p:cNvPr id="45" name="Straight Arrow Connector 44">
              <a:extLst>
                <a:ext uri="{FF2B5EF4-FFF2-40B4-BE49-F238E27FC236}">
                  <a16:creationId xmlns:a16="http://schemas.microsoft.com/office/drawing/2014/main" id="{DF612E14-75C4-F804-C8DC-BE1BFDD808E4}"/>
                </a:ext>
              </a:extLst>
            </p:cNvPr>
            <p:cNvCxnSpPr>
              <a:cxnSpLocks/>
            </p:cNvCxnSpPr>
            <p:nvPr/>
          </p:nvCxnSpPr>
          <p:spPr>
            <a:xfrm flipV="1">
              <a:off x="3827010" y="4107929"/>
              <a:ext cx="5967785" cy="3580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Man with solid fill">
              <a:extLst>
                <a:ext uri="{FF2B5EF4-FFF2-40B4-BE49-F238E27FC236}">
                  <a16:creationId xmlns:a16="http://schemas.microsoft.com/office/drawing/2014/main" id="{655F1EDC-08CF-B1D1-5D0B-9F47EFC57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5000" y="3763630"/>
              <a:ext cx="685800" cy="685800"/>
            </a:xfrm>
            <a:prstGeom prst="rect">
              <a:avLst/>
            </a:prstGeom>
          </p:spPr>
        </p:pic>
      </p:grpSp>
      <p:grpSp>
        <p:nvGrpSpPr>
          <p:cNvPr id="51" name="Group 50">
            <a:extLst>
              <a:ext uri="{FF2B5EF4-FFF2-40B4-BE49-F238E27FC236}">
                <a16:creationId xmlns:a16="http://schemas.microsoft.com/office/drawing/2014/main" id="{FA27423F-1F62-30A1-4F6E-169AEB55FEC1}"/>
              </a:ext>
            </a:extLst>
          </p:cNvPr>
          <p:cNvGrpSpPr/>
          <p:nvPr/>
        </p:nvGrpSpPr>
        <p:grpSpPr>
          <a:xfrm>
            <a:off x="3535654" y="2618833"/>
            <a:ext cx="5573536" cy="861774"/>
            <a:chOff x="3535654" y="2618833"/>
            <a:chExt cx="5573536" cy="861774"/>
          </a:xfrm>
        </p:grpSpPr>
        <p:cxnSp>
          <p:nvCxnSpPr>
            <p:cNvPr id="37" name="Straight Arrow Connector 36">
              <a:extLst>
                <a:ext uri="{FF2B5EF4-FFF2-40B4-BE49-F238E27FC236}">
                  <a16:creationId xmlns:a16="http://schemas.microsoft.com/office/drawing/2014/main" id="{37C19A2E-5834-A12F-0D70-DFD201BF8501}"/>
                </a:ext>
              </a:extLst>
            </p:cNvPr>
            <p:cNvCxnSpPr>
              <a:cxnSpLocks/>
            </p:cNvCxnSpPr>
            <p:nvPr/>
          </p:nvCxnSpPr>
          <p:spPr>
            <a:xfrm flipV="1">
              <a:off x="3535654" y="3012510"/>
              <a:ext cx="5053920" cy="2771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with solid fill">
              <a:extLst>
                <a:ext uri="{FF2B5EF4-FFF2-40B4-BE49-F238E27FC236}">
                  <a16:creationId xmlns:a16="http://schemas.microsoft.com/office/drawing/2014/main" id="{490EB338-D2B0-51C6-4D12-8FABE6F0D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5944" y="2680322"/>
              <a:ext cx="685800" cy="685800"/>
            </a:xfrm>
            <a:prstGeom prst="rect">
              <a:avLst/>
            </a:prstGeom>
          </p:spPr>
        </p:pic>
        <p:sp>
          <p:nvSpPr>
            <p:cNvPr id="48" name="TextBox 47">
              <a:extLst>
                <a:ext uri="{FF2B5EF4-FFF2-40B4-BE49-F238E27FC236}">
                  <a16:creationId xmlns:a16="http://schemas.microsoft.com/office/drawing/2014/main" id="{70F81CE0-9C41-85B4-59C9-CC0C0BF89A29}"/>
                </a:ext>
              </a:extLst>
            </p:cNvPr>
            <p:cNvSpPr txBox="1"/>
            <p:nvPr/>
          </p:nvSpPr>
          <p:spPr>
            <a:xfrm>
              <a:off x="8520567" y="2618833"/>
              <a:ext cx="588623" cy="861774"/>
            </a:xfrm>
            <a:prstGeom prst="rect">
              <a:avLst/>
            </a:prstGeom>
            <a:noFill/>
          </p:spPr>
          <p:txBody>
            <a:bodyPr wrap="none" rtlCol="0">
              <a:spAutoFit/>
            </a:bodyPr>
            <a:lstStyle/>
            <a:p>
              <a:r>
                <a:rPr lang="en-US" sz="5000" b="1"/>
                <a:t>D</a:t>
              </a:r>
            </a:p>
          </p:txBody>
        </p:sp>
      </p:grpSp>
      <p:grpSp>
        <p:nvGrpSpPr>
          <p:cNvPr id="54" name="Group 53">
            <a:extLst>
              <a:ext uri="{FF2B5EF4-FFF2-40B4-BE49-F238E27FC236}">
                <a16:creationId xmlns:a16="http://schemas.microsoft.com/office/drawing/2014/main" id="{A4A40214-F9C7-584F-A873-C5F5BC83B789}"/>
              </a:ext>
            </a:extLst>
          </p:cNvPr>
          <p:cNvGrpSpPr/>
          <p:nvPr/>
        </p:nvGrpSpPr>
        <p:grpSpPr>
          <a:xfrm>
            <a:off x="4788240" y="4261670"/>
            <a:ext cx="3037994" cy="861774"/>
            <a:chOff x="4788240" y="4261670"/>
            <a:chExt cx="3037994" cy="861774"/>
          </a:xfrm>
        </p:grpSpPr>
        <p:cxnSp>
          <p:nvCxnSpPr>
            <p:cNvPr id="42" name="Straight Arrow Connector 41">
              <a:extLst>
                <a:ext uri="{FF2B5EF4-FFF2-40B4-BE49-F238E27FC236}">
                  <a16:creationId xmlns:a16="http://schemas.microsoft.com/office/drawing/2014/main" id="{84B16520-4811-C73F-B543-C8182B5C55EC}"/>
                </a:ext>
              </a:extLst>
            </p:cNvPr>
            <p:cNvCxnSpPr>
              <a:cxnSpLocks/>
            </p:cNvCxnSpPr>
            <p:nvPr/>
          </p:nvCxnSpPr>
          <p:spPr>
            <a:xfrm>
              <a:off x="4788240"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Man with solid fill">
              <a:extLst>
                <a:ext uri="{FF2B5EF4-FFF2-40B4-BE49-F238E27FC236}">
                  <a16:creationId xmlns:a16="http://schemas.microsoft.com/office/drawing/2014/main" id="{F33DB183-96D8-EBB3-AAF5-80590F6C8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261" y="4317837"/>
              <a:ext cx="685800" cy="685800"/>
            </a:xfrm>
            <a:prstGeom prst="rect">
              <a:avLst/>
            </a:prstGeom>
          </p:spPr>
        </p:pic>
        <p:sp>
          <p:nvSpPr>
            <p:cNvPr id="49" name="TextBox 48">
              <a:extLst>
                <a:ext uri="{FF2B5EF4-FFF2-40B4-BE49-F238E27FC236}">
                  <a16:creationId xmlns:a16="http://schemas.microsoft.com/office/drawing/2014/main" id="{0EEF5624-193D-2460-358C-12D7B3772837}"/>
                </a:ext>
              </a:extLst>
            </p:cNvPr>
            <p:cNvSpPr txBox="1"/>
            <p:nvPr/>
          </p:nvSpPr>
          <p:spPr>
            <a:xfrm>
              <a:off x="7237611" y="4261670"/>
              <a:ext cx="588623" cy="861774"/>
            </a:xfrm>
            <a:prstGeom prst="rect">
              <a:avLst/>
            </a:prstGeom>
            <a:noFill/>
          </p:spPr>
          <p:txBody>
            <a:bodyPr wrap="none" rtlCol="0">
              <a:spAutoFit/>
            </a:bodyPr>
            <a:lstStyle/>
            <a:p>
              <a:r>
                <a:rPr lang="en-US" sz="5000" b="1"/>
                <a:t>D</a:t>
              </a:r>
            </a:p>
          </p:txBody>
        </p:sp>
      </p:grpSp>
      <p:sp>
        <p:nvSpPr>
          <p:cNvPr id="55" name="TextBox 54">
            <a:extLst>
              <a:ext uri="{FF2B5EF4-FFF2-40B4-BE49-F238E27FC236}">
                <a16:creationId xmlns:a16="http://schemas.microsoft.com/office/drawing/2014/main" id="{13F9FE8F-BC8E-6CAC-2C92-AEE8FD01FEEF}"/>
              </a:ext>
            </a:extLst>
          </p:cNvPr>
          <p:cNvSpPr txBox="1"/>
          <p:nvPr/>
        </p:nvSpPr>
        <p:spPr>
          <a:xfrm>
            <a:off x="9294497" y="5048518"/>
            <a:ext cx="1167884" cy="584775"/>
          </a:xfrm>
          <a:prstGeom prst="rect">
            <a:avLst/>
          </a:prstGeom>
          <a:noFill/>
        </p:spPr>
        <p:txBody>
          <a:bodyPr wrap="none" rtlCol="0">
            <a:spAutoFit/>
          </a:bodyPr>
          <a:lstStyle/>
          <a:p>
            <a:r>
              <a:rPr lang="en-US" sz="3200" i="1"/>
              <a:t>Today</a:t>
            </a:r>
          </a:p>
        </p:txBody>
      </p:sp>
      <p:sp>
        <p:nvSpPr>
          <p:cNvPr id="56" name="TextBox 55">
            <a:extLst>
              <a:ext uri="{FF2B5EF4-FFF2-40B4-BE49-F238E27FC236}">
                <a16:creationId xmlns:a16="http://schemas.microsoft.com/office/drawing/2014/main" id="{069281BD-8680-7A8D-5F42-0102AC60D3BF}"/>
              </a:ext>
            </a:extLst>
          </p:cNvPr>
          <p:cNvSpPr txBox="1"/>
          <p:nvPr/>
        </p:nvSpPr>
        <p:spPr>
          <a:xfrm>
            <a:off x="2257371" y="2934484"/>
            <a:ext cx="579005" cy="861774"/>
          </a:xfrm>
          <a:prstGeom prst="rect">
            <a:avLst/>
          </a:prstGeom>
          <a:noFill/>
        </p:spPr>
        <p:txBody>
          <a:bodyPr wrap="none" rtlCol="0">
            <a:spAutoFit/>
          </a:bodyPr>
          <a:lstStyle/>
          <a:p>
            <a:r>
              <a:rPr lang="en-US" sz="5000"/>
              <a:t>D</a:t>
            </a:r>
          </a:p>
        </p:txBody>
      </p:sp>
      <p:cxnSp>
        <p:nvCxnSpPr>
          <p:cNvPr id="2" name="Straight Arrow Connector 1">
            <a:extLst>
              <a:ext uri="{FF2B5EF4-FFF2-40B4-BE49-F238E27FC236}">
                <a16:creationId xmlns:a16="http://schemas.microsoft.com/office/drawing/2014/main" id="{1F17A951-F52E-89B0-AD09-8BF919524A0F}"/>
              </a:ext>
            </a:extLst>
          </p:cNvPr>
          <p:cNvCxnSpPr>
            <a:cxnSpLocks/>
          </p:cNvCxnSpPr>
          <p:nvPr/>
        </p:nvCxnSpPr>
        <p:spPr>
          <a:xfrm>
            <a:off x="8969874" y="3040220"/>
            <a:ext cx="1350926"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F5618F0-0FEC-1B50-B664-35805DAD66D2}"/>
              </a:ext>
            </a:extLst>
          </p:cNvPr>
          <p:cNvCxnSpPr>
            <a:cxnSpLocks/>
          </p:cNvCxnSpPr>
          <p:nvPr/>
        </p:nvCxnSpPr>
        <p:spPr>
          <a:xfrm>
            <a:off x="7701514"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812B58-7A07-D0B0-4534-0789981AC643}"/>
              </a:ext>
            </a:extLst>
          </p:cNvPr>
          <p:cNvCxnSpPr>
            <a:cxnSpLocks/>
          </p:cNvCxnSpPr>
          <p:nvPr/>
        </p:nvCxnSpPr>
        <p:spPr>
          <a:xfrm>
            <a:off x="2631190" y="3364236"/>
            <a:ext cx="768961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F44CDE-5B4D-9333-B6E1-88A652845125}"/>
              </a:ext>
            </a:extLst>
          </p:cNvPr>
          <p:cNvCxnSpPr/>
          <p:nvPr/>
        </p:nvCxnSpPr>
        <p:spPr>
          <a:xfrm flipV="1">
            <a:off x="4081386" y="2056303"/>
            <a:ext cx="0" cy="299221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Graphic 2" descr="Man with solid fill">
            <a:extLst>
              <a:ext uri="{FF2B5EF4-FFF2-40B4-BE49-F238E27FC236}">
                <a16:creationId xmlns:a16="http://schemas.microsoft.com/office/drawing/2014/main" id="{1E6D39D2-1F86-EF07-9D8C-5D545EC7E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783" y="88213"/>
            <a:ext cx="457200" cy="457200"/>
          </a:xfrm>
          <a:prstGeom prst="rect">
            <a:avLst/>
          </a:prstGeom>
        </p:spPr>
      </p:pic>
      <p:pic>
        <p:nvPicPr>
          <p:cNvPr id="14" name="Graphic 13" descr="Man with solid fill">
            <a:extLst>
              <a:ext uri="{FF2B5EF4-FFF2-40B4-BE49-F238E27FC236}">
                <a16:creationId xmlns:a16="http://schemas.microsoft.com/office/drawing/2014/main" id="{26ECB536-7D3F-0379-E27D-A602FCA662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20" y="88213"/>
            <a:ext cx="457200" cy="457200"/>
          </a:xfrm>
          <a:prstGeom prst="rect">
            <a:avLst/>
          </a:prstGeom>
        </p:spPr>
      </p:pic>
      <p:sp>
        <p:nvSpPr>
          <p:cNvPr id="15" name="TextBox 14">
            <a:extLst>
              <a:ext uri="{FF2B5EF4-FFF2-40B4-BE49-F238E27FC236}">
                <a16:creationId xmlns:a16="http://schemas.microsoft.com/office/drawing/2014/main" id="{DCE4BFD6-4F61-4BC2-72FA-94FA2020BA0A}"/>
              </a:ext>
            </a:extLst>
          </p:cNvPr>
          <p:cNvSpPr txBox="1"/>
          <p:nvPr/>
        </p:nvSpPr>
        <p:spPr>
          <a:xfrm>
            <a:off x="5052348" y="132147"/>
            <a:ext cx="966931" cy="369332"/>
          </a:xfrm>
          <a:prstGeom prst="rect">
            <a:avLst/>
          </a:prstGeom>
          <a:noFill/>
        </p:spPr>
        <p:txBody>
          <a:bodyPr wrap="none" rtlCol="0">
            <a:spAutoFit/>
          </a:bodyPr>
          <a:lstStyle/>
          <a:p>
            <a:r>
              <a:rPr lang="en-US"/>
              <a:t>Exposed</a:t>
            </a:r>
          </a:p>
        </p:txBody>
      </p:sp>
      <p:sp>
        <p:nvSpPr>
          <p:cNvPr id="16" name="TextBox 15">
            <a:extLst>
              <a:ext uri="{FF2B5EF4-FFF2-40B4-BE49-F238E27FC236}">
                <a16:creationId xmlns:a16="http://schemas.microsoft.com/office/drawing/2014/main" id="{7EAEF9C4-10DC-25FC-0B73-DAC619D3ECEA}"/>
              </a:ext>
            </a:extLst>
          </p:cNvPr>
          <p:cNvSpPr txBox="1"/>
          <p:nvPr/>
        </p:nvSpPr>
        <p:spPr>
          <a:xfrm>
            <a:off x="3385564" y="132147"/>
            <a:ext cx="1235979" cy="369332"/>
          </a:xfrm>
          <a:prstGeom prst="rect">
            <a:avLst/>
          </a:prstGeom>
          <a:noFill/>
        </p:spPr>
        <p:txBody>
          <a:bodyPr wrap="none" rtlCol="0">
            <a:spAutoFit/>
          </a:bodyPr>
          <a:lstStyle/>
          <a:p>
            <a:r>
              <a:rPr lang="en-US"/>
              <a:t>Unexposed</a:t>
            </a:r>
          </a:p>
        </p:txBody>
      </p:sp>
      <p:sp>
        <p:nvSpPr>
          <p:cNvPr id="18" name="TextBox 17">
            <a:extLst>
              <a:ext uri="{FF2B5EF4-FFF2-40B4-BE49-F238E27FC236}">
                <a16:creationId xmlns:a16="http://schemas.microsoft.com/office/drawing/2014/main" id="{EC314E52-7C5F-09AC-FD90-75FFB6252AC7}"/>
              </a:ext>
            </a:extLst>
          </p:cNvPr>
          <p:cNvSpPr txBox="1"/>
          <p:nvPr/>
        </p:nvSpPr>
        <p:spPr>
          <a:xfrm flipH="1">
            <a:off x="16730" y="39814"/>
            <a:ext cx="457201" cy="553998"/>
          </a:xfrm>
          <a:prstGeom prst="rect">
            <a:avLst/>
          </a:prstGeom>
          <a:noFill/>
        </p:spPr>
        <p:txBody>
          <a:bodyPr wrap="square" rtlCol="0">
            <a:spAutoFit/>
          </a:bodyPr>
          <a:lstStyle/>
          <a:p>
            <a:r>
              <a:rPr lang="en-US" sz="3000"/>
              <a:t>D</a:t>
            </a:r>
          </a:p>
        </p:txBody>
      </p:sp>
      <p:sp>
        <p:nvSpPr>
          <p:cNvPr id="22" name="TextBox 21">
            <a:extLst>
              <a:ext uri="{FF2B5EF4-FFF2-40B4-BE49-F238E27FC236}">
                <a16:creationId xmlns:a16="http://schemas.microsoft.com/office/drawing/2014/main" id="{E1DE5130-DE5D-EA94-A8A0-59F41EF479B1}"/>
              </a:ext>
            </a:extLst>
          </p:cNvPr>
          <p:cNvSpPr txBox="1"/>
          <p:nvPr/>
        </p:nvSpPr>
        <p:spPr>
          <a:xfrm>
            <a:off x="370607" y="132147"/>
            <a:ext cx="2600455" cy="369332"/>
          </a:xfrm>
          <a:prstGeom prst="rect">
            <a:avLst/>
          </a:prstGeom>
          <a:noFill/>
        </p:spPr>
        <p:txBody>
          <a:bodyPr wrap="none" rtlCol="0">
            <a:spAutoFit/>
          </a:bodyPr>
          <a:lstStyle/>
          <a:p>
            <a:r>
              <a:rPr lang="en-US"/>
              <a:t>Disease/had the outcome</a:t>
            </a:r>
          </a:p>
        </p:txBody>
      </p:sp>
      <p:pic>
        <p:nvPicPr>
          <p:cNvPr id="23" name="Graphic 22" descr="Man with solid fill">
            <a:extLst>
              <a:ext uri="{FF2B5EF4-FFF2-40B4-BE49-F238E27FC236}">
                <a16:creationId xmlns:a16="http://schemas.microsoft.com/office/drawing/2014/main" id="{DFAD5BC9-5CCD-BFAA-E1B5-F213268CEE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5169" y="88213"/>
            <a:ext cx="457200" cy="457200"/>
          </a:xfrm>
          <a:prstGeom prst="rect">
            <a:avLst/>
          </a:prstGeom>
        </p:spPr>
      </p:pic>
      <p:sp>
        <p:nvSpPr>
          <p:cNvPr id="24" name="TextBox 23">
            <a:extLst>
              <a:ext uri="{FF2B5EF4-FFF2-40B4-BE49-F238E27FC236}">
                <a16:creationId xmlns:a16="http://schemas.microsoft.com/office/drawing/2014/main" id="{B8CD4630-D8FD-E569-0E5E-4BC826F7AC60}"/>
              </a:ext>
            </a:extLst>
          </p:cNvPr>
          <p:cNvSpPr txBox="1"/>
          <p:nvPr/>
        </p:nvSpPr>
        <p:spPr>
          <a:xfrm>
            <a:off x="6398846" y="132147"/>
            <a:ext cx="2132571" cy="369332"/>
          </a:xfrm>
          <a:prstGeom prst="rect">
            <a:avLst/>
          </a:prstGeom>
          <a:noFill/>
        </p:spPr>
        <p:txBody>
          <a:bodyPr wrap="none" rtlCol="0">
            <a:spAutoFit/>
          </a:bodyPr>
          <a:lstStyle/>
          <a:p>
            <a:r>
              <a:rPr lang="en-US"/>
              <a:t>Migrated out or died</a:t>
            </a:r>
          </a:p>
        </p:txBody>
      </p:sp>
    </p:spTree>
    <p:extLst>
      <p:ext uri="{BB962C8B-B14F-4D97-AF65-F5344CB8AC3E}">
        <p14:creationId xmlns:p14="http://schemas.microsoft.com/office/powerpoint/2010/main" val="241247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FE0F-69A9-BBE5-0A87-56422624FD69}"/>
              </a:ext>
            </a:extLst>
          </p:cNvPr>
          <p:cNvSpPr>
            <a:spLocks noGrp="1"/>
          </p:cNvSpPr>
          <p:nvPr>
            <p:ph type="title"/>
          </p:nvPr>
        </p:nvSpPr>
        <p:spPr/>
        <p:txBody>
          <a:bodyPr/>
          <a:lstStyle/>
          <a:p>
            <a:r>
              <a:rPr lang="en-US"/>
              <a:t>Cross-sectional studies</a:t>
            </a:r>
          </a:p>
        </p:txBody>
      </p:sp>
      <p:sp>
        <p:nvSpPr>
          <p:cNvPr id="3" name="Content Placeholder 2">
            <a:extLst>
              <a:ext uri="{FF2B5EF4-FFF2-40B4-BE49-F238E27FC236}">
                <a16:creationId xmlns:a16="http://schemas.microsoft.com/office/drawing/2014/main" id="{45367382-393D-E97E-A49F-A34DE3B645D5}"/>
              </a:ext>
            </a:extLst>
          </p:cNvPr>
          <p:cNvSpPr>
            <a:spLocks noGrp="1"/>
          </p:cNvSpPr>
          <p:nvPr>
            <p:ph idx="1"/>
          </p:nvPr>
        </p:nvSpPr>
        <p:spPr/>
        <p:txBody>
          <a:bodyPr>
            <a:normAutofit lnSpcReduction="10000"/>
          </a:bodyPr>
          <a:lstStyle/>
          <a:p>
            <a:r>
              <a:rPr lang="en-US"/>
              <a:t>Example: Demographic and Health Surveys, NHANES</a:t>
            </a:r>
          </a:p>
          <a:p>
            <a:pPr lvl="1"/>
            <a:r>
              <a:rPr lang="en-US"/>
              <a:t>Sample is representative of the population</a:t>
            </a:r>
          </a:p>
          <a:p>
            <a:pPr lvl="1"/>
            <a:r>
              <a:rPr lang="en-US"/>
              <a:t>Excellent source for measuring prevalence</a:t>
            </a:r>
          </a:p>
          <a:p>
            <a:pPr lvl="1"/>
            <a:r>
              <a:rPr lang="en-US"/>
              <a:t>Repeated every ~5 years, can assess how prevalence changes over time</a:t>
            </a:r>
          </a:p>
          <a:p>
            <a:pPr lvl="1"/>
            <a:r>
              <a:rPr lang="en-US"/>
              <a:t>BUT it is not the same people who enroll every 5 years – nobody is followed longitudinally</a:t>
            </a:r>
          </a:p>
          <a:p>
            <a:r>
              <a:rPr lang="en-US" b="1" u="sng"/>
              <a:t>Limitations</a:t>
            </a:r>
            <a:r>
              <a:rPr lang="en-US"/>
              <a:t> when comparing exposure-disease associations</a:t>
            </a:r>
          </a:p>
          <a:p>
            <a:pPr lvl="1"/>
            <a:r>
              <a:rPr lang="en-US"/>
              <a:t>We don’t know the temporal association (e.g., diabetes &amp; diet; arthritis and obesity)</a:t>
            </a:r>
          </a:p>
          <a:p>
            <a:pPr lvl="1"/>
            <a:r>
              <a:rPr lang="en-US"/>
              <a:t>We miss latent disease</a:t>
            </a:r>
          </a:p>
          <a:p>
            <a:pPr lvl="1"/>
            <a:r>
              <a:rPr lang="en-US"/>
              <a:t>We miss disease with rapid progression to death</a:t>
            </a:r>
          </a:p>
          <a:p>
            <a:pPr lvl="1"/>
            <a:endParaRPr lang="en-US"/>
          </a:p>
          <a:p>
            <a:pPr lvl="1"/>
            <a:endParaRPr lang="en-US"/>
          </a:p>
        </p:txBody>
      </p:sp>
    </p:spTree>
    <p:extLst>
      <p:ext uri="{BB962C8B-B14F-4D97-AF65-F5344CB8AC3E}">
        <p14:creationId xmlns:p14="http://schemas.microsoft.com/office/powerpoint/2010/main" val="149835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2369712" y="1403798"/>
            <a:ext cx="1713354" cy="584775"/>
          </a:xfrm>
          <a:prstGeom prst="rect">
            <a:avLst/>
          </a:prstGeom>
          <a:noFill/>
        </p:spPr>
        <p:txBody>
          <a:bodyPr wrap="none" rtlCol="0">
            <a:spAutoFit/>
          </a:bodyPr>
          <a:lstStyle/>
          <a:p>
            <a:r>
              <a:rPr lang="en-US" sz="3200"/>
              <a:t>Exposure</a:t>
            </a:r>
          </a:p>
        </p:txBody>
      </p:sp>
      <p:sp>
        <p:nvSpPr>
          <p:cNvPr id="5" name="TextBox 4">
            <a:extLst>
              <a:ext uri="{FF2B5EF4-FFF2-40B4-BE49-F238E27FC236}">
                <a16:creationId xmlns:a16="http://schemas.microsoft.com/office/drawing/2014/main" id="{BDA191A4-5A94-3523-EC53-1F6C3EBF0583}"/>
              </a:ext>
            </a:extLst>
          </p:cNvPr>
          <p:cNvSpPr txBox="1"/>
          <p:nvPr/>
        </p:nvSpPr>
        <p:spPr>
          <a:xfrm>
            <a:off x="8730515" y="1403797"/>
            <a:ext cx="1457450" cy="584775"/>
          </a:xfrm>
          <a:prstGeom prst="rect">
            <a:avLst/>
          </a:prstGeom>
          <a:noFill/>
        </p:spPr>
        <p:txBody>
          <a:bodyPr wrap="none" rtlCol="0">
            <a:spAutoFit/>
          </a:bodyPr>
          <a:lstStyle/>
          <a:p>
            <a:r>
              <a:rPr lang="en-US" sz="3200"/>
              <a:t>Disease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048518"/>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083066" y="1723622"/>
            <a:ext cx="4647449"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1970467" y="5048518"/>
            <a:ext cx="1000595" cy="584775"/>
          </a:xfrm>
          <a:prstGeom prst="rect">
            <a:avLst/>
          </a:prstGeom>
          <a:noFill/>
        </p:spPr>
        <p:txBody>
          <a:bodyPr wrap="none" rtlCol="0">
            <a:spAutoFit/>
          </a:bodyPr>
          <a:lstStyle/>
          <a:p>
            <a:r>
              <a:rPr lang="en-US" sz="3200" i="1"/>
              <a:t>Time</a:t>
            </a:r>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pic>
        <p:nvPicPr>
          <p:cNvPr id="19" name="Graphic 18" descr="Man with solid fill">
            <a:extLst>
              <a:ext uri="{FF2B5EF4-FFF2-40B4-BE49-F238E27FC236}">
                <a16:creationId xmlns:a16="http://schemas.microsoft.com/office/drawing/2014/main" id="{9B674662-29F2-F063-D212-6D09C70D8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645" y="1979210"/>
            <a:ext cx="685800" cy="685800"/>
          </a:xfrm>
          <a:prstGeom prst="rect">
            <a:avLst/>
          </a:prstGeom>
        </p:spPr>
      </p:pic>
      <p:pic>
        <p:nvPicPr>
          <p:cNvPr id="20" name="Graphic 19" descr="Man with solid fill">
            <a:extLst>
              <a:ext uri="{FF2B5EF4-FFF2-40B4-BE49-F238E27FC236}">
                <a16:creationId xmlns:a16="http://schemas.microsoft.com/office/drawing/2014/main" id="{3F4836D9-D88F-8453-C6F6-A40B5C8A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4002" y="3130937"/>
            <a:ext cx="685800" cy="685800"/>
          </a:xfrm>
          <a:prstGeom prst="rect">
            <a:avLst/>
          </a:prstGeom>
        </p:spPr>
      </p:pic>
      <p:pic>
        <p:nvPicPr>
          <p:cNvPr id="21" name="Graphic 20" descr="Man with solid fill">
            <a:extLst>
              <a:ext uri="{FF2B5EF4-FFF2-40B4-BE49-F238E27FC236}">
                <a16:creationId xmlns:a16="http://schemas.microsoft.com/office/drawing/2014/main" id="{3F5F72DA-2EA4-03E5-CFE9-0682309B4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1781" y="4294987"/>
            <a:ext cx="685800" cy="685800"/>
          </a:xfrm>
          <a:prstGeom prst="rect">
            <a:avLst/>
          </a:prstGeom>
        </p:spPr>
      </p:pic>
      <p:pic>
        <p:nvPicPr>
          <p:cNvPr id="27" name="Graphic 26" descr="Man with solid fill">
            <a:extLst>
              <a:ext uri="{FF2B5EF4-FFF2-40B4-BE49-F238E27FC236}">
                <a16:creationId xmlns:a16="http://schemas.microsoft.com/office/drawing/2014/main" id="{A9D3E0BE-A94F-007B-0578-6A0F8678F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4054" y="2993367"/>
            <a:ext cx="685800" cy="685800"/>
          </a:xfrm>
          <a:prstGeom prst="rect">
            <a:avLst/>
          </a:prstGeom>
        </p:spPr>
      </p:pic>
      <p:pic>
        <p:nvPicPr>
          <p:cNvPr id="33" name="Graphic 32" descr="Man with solid fill">
            <a:extLst>
              <a:ext uri="{FF2B5EF4-FFF2-40B4-BE49-F238E27FC236}">
                <a16:creationId xmlns:a16="http://schemas.microsoft.com/office/drawing/2014/main" id="{8EA63996-3ACF-F0E0-D573-7ABF455D0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8271" y="2678436"/>
            <a:ext cx="685800" cy="685800"/>
          </a:xfrm>
          <a:prstGeom prst="rect">
            <a:avLst/>
          </a:prstGeom>
        </p:spPr>
      </p:pic>
      <p:pic>
        <p:nvPicPr>
          <p:cNvPr id="34" name="Graphic 33" descr="Man with solid fill">
            <a:extLst>
              <a:ext uri="{FF2B5EF4-FFF2-40B4-BE49-F238E27FC236}">
                <a16:creationId xmlns:a16="http://schemas.microsoft.com/office/drawing/2014/main" id="{0F528916-19A0-4BA2-0AE7-8EF6C9A7B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8315" y="3800836"/>
            <a:ext cx="685800" cy="685800"/>
          </a:xfrm>
          <a:prstGeom prst="rect">
            <a:avLst/>
          </a:prstGeom>
        </p:spPr>
      </p:pic>
      <p:grpSp>
        <p:nvGrpSpPr>
          <p:cNvPr id="52" name="Group 51">
            <a:extLst>
              <a:ext uri="{FF2B5EF4-FFF2-40B4-BE49-F238E27FC236}">
                <a16:creationId xmlns:a16="http://schemas.microsoft.com/office/drawing/2014/main" id="{6B5D29B6-65DB-407D-D902-CF143F42EF38}"/>
              </a:ext>
            </a:extLst>
          </p:cNvPr>
          <p:cNvGrpSpPr/>
          <p:nvPr/>
        </p:nvGrpSpPr>
        <p:grpSpPr>
          <a:xfrm>
            <a:off x="2069241" y="3158604"/>
            <a:ext cx="6520333" cy="685800"/>
            <a:chOff x="2069241" y="3158604"/>
            <a:chExt cx="6520333" cy="685800"/>
          </a:xfrm>
        </p:grpSpPr>
        <p:cxnSp>
          <p:nvCxnSpPr>
            <p:cNvPr id="13" name="Straight Arrow Connector 12">
              <a:extLst>
                <a:ext uri="{FF2B5EF4-FFF2-40B4-BE49-F238E27FC236}">
                  <a16:creationId xmlns:a16="http://schemas.microsoft.com/office/drawing/2014/main" id="{CCA5B3EA-7CD0-949F-2FC9-C5CC7988FE93}"/>
                </a:ext>
              </a:extLst>
            </p:cNvPr>
            <p:cNvCxnSpPr>
              <a:cxnSpLocks/>
            </p:cNvCxnSpPr>
            <p:nvPr/>
          </p:nvCxnSpPr>
          <p:spPr>
            <a:xfrm>
              <a:off x="2069241" y="3576715"/>
              <a:ext cx="6016924"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Man with solid fill">
              <a:extLst>
                <a:ext uri="{FF2B5EF4-FFF2-40B4-BE49-F238E27FC236}">
                  <a16:creationId xmlns:a16="http://schemas.microsoft.com/office/drawing/2014/main" id="{46E21DA1-6E5C-D942-805A-ABAE9D0D8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03774" y="3158604"/>
              <a:ext cx="685800" cy="685800"/>
            </a:xfrm>
            <a:prstGeom prst="rect">
              <a:avLst/>
            </a:prstGeom>
          </p:spPr>
        </p:pic>
      </p:grpSp>
      <p:grpSp>
        <p:nvGrpSpPr>
          <p:cNvPr id="50" name="Group 49">
            <a:extLst>
              <a:ext uri="{FF2B5EF4-FFF2-40B4-BE49-F238E27FC236}">
                <a16:creationId xmlns:a16="http://schemas.microsoft.com/office/drawing/2014/main" id="{514F44D6-FDE6-37BE-74A6-298AA83FADD1}"/>
              </a:ext>
            </a:extLst>
          </p:cNvPr>
          <p:cNvGrpSpPr/>
          <p:nvPr/>
        </p:nvGrpSpPr>
        <p:grpSpPr>
          <a:xfrm>
            <a:off x="2069241" y="1979210"/>
            <a:ext cx="8068454" cy="685800"/>
            <a:chOff x="2069241" y="1979210"/>
            <a:chExt cx="8068454" cy="685800"/>
          </a:xfrm>
        </p:grpSpPr>
        <p:cxnSp>
          <p:nvCxnSpPr>
            <p:cNvPr id="9" name="Straight Arrow Connector 8">
              <a:extLst>
                <a:ext uri="{FF2B5EF4-FFF2-40B4-BE49-F238E27FC236}">
                  <a16:creationId xmlns:a16="http://schemas.microsoft.com/office/drawing/2014/main" id="{E5CEE1D3-66E9-4A8B-14AD-CB3CD7E8A786}"/>
                </a:ext>
              </a:extLst>
            </p:cNvPr>
            <p:cNvCxnSpPr/>
            <p:nvPr/>
          </p:nvCxnSpPr>
          <p:spPr>
            <a:xfrm>
              <a:off x="2069241" y="2359357"/>
              <a:ext cx="75470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n with solid fill">
              <a:extLst>
                <a:ext uri="{FF2B5EF4-FFF2-40B4-BE49-F238E27FC236}">
                  <a16:creationId xmlns:a16="http://schemas.microsoft.com/office/drawing/2014/main" id="{C264CBA8-0D75-818E-4434-CA4109EDE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1895" y="1979210"/>
              <a:ext cx="685800" cy="685800"/>
            </a:xfrm>
            <a:prstGeom prst="rect">
              <a:avLst/>
            </a:prstGeom>
          </p:spPr>
        </p:pic>
      </p:grpSp>
      <p:grpSp>
        <p:nvGrpSpPr>
          <p:cNvPr id="53" name="Group 52">
            <a:extLst>
              <a:ext uri="{FF2B5EF4-FFF2-40B4-BE49-F238E27FC236}">
                <a16:creationId xmlns:a16="http://schemas.microsoft.com/office/drawing/2014/main" id="{5DF343A1-1350-21AF-7E67-F9BABFF52CF3}"/>
              </a:ext>
            </a:extLst>
          </p:cNvPr>
          <p:cNvGrpSpPr/>
          <p:nvPr/>
        </p:nvGrpSpPr>
        <p:grpSpPr>
          <a:xfrm>
            <a:off x="3827010" y="3763630"/>
            <a:ext cx="6493790" cy="685800"/>
            <a:chOff x="3827010" y="3763630"/>
            <a:chExt cx="6493790" cy="685800"/>
          </a:xfrm>
        </p:grpSpPr>
        <p:cxnSp>
          <p:nvCxnSpPr>
            <p:cNvPr id="45" name="Straight Arrow Connector 44">
              <a:extLst>
                <a:ext uri="{FF2B5EF4-FFF2-40B4-BE49-F238E27FC236}">
                  <a16:creationId xmlns:a16="http://schemas.microsoft.com/office/drawing/2014/main" id="{DF612E14-75C4-F804-C8DC-BE1BFDD808E4}"/>
                </a:ext>
              </a:extLst>
            </p:cNvPr>
            <p:cNvCxnSpPr>
              <a:cxnSpLocks/>
            </p:cNvCxnSpPr>
            <p:nvPr/>
          </p:nvCxnSpPr>
          <p:spPr>
            <a:xfrm flipV="1">
              <a:off x="3827010" y="4107929"/>
              <a:ext cx="5967785" cy="3580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Man with solid fill">
              <a:extLst>
                <a:ext uri="{FF2B5EF4-FFF2-40B4-BE49-F238E27FC236}">
                  <a16:creationId xmlns:a16="http://schemas.microsoft.com/office/drawing/2014/main" id="{655F1EDC-08CF-B1D1-5D0B-9F47EFC579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5000" y="3763630"/>
              <a:ext cx="685800" cy="685800"/>
            </a:xfrm>
            <a:prstGeom prst="rect">
              <a:avLst/>
            </a:prstGeom>
          </p:spPr>
        </p:pic>
      </p:grpSp>
      <p:grpSp>
        <p:nvGrpSpPr>
          <p:cNvPr id="51" name="Group 50">
            <a:extLst>
              <a:ext uri="{FF2B5EF4-FFF2-40B4-BE49-F238E27FC236}">
                <a16:creationId xmlns:a16="http://schemas.microsoft.com/office/drawing/2014/main" id="{FA27423F-1F62-30A1-4F6E-169AEB55FEC1}"/>
              </a:ext>
            </a:extLst>
          </p:cNvPr>
          <p:cNvGrpSpPr/>
          <p:nvPr/>
        </p:nvGrpSpPr>
        <p:grpSpPr>
          <a:xfrm>
            <a:off x="3535654" y="2618833"/>
            <a:ext cx="5573536" cy="861774"/>
            <a:chOff x="3535654" y="2618833"/>
            <a:chExt cx="5573536" cy="861774"/>
          </a:xfrm>
        </p:grpSpPr>
        <p:cxnSp>
          <p:nvCxnSpPr>
            <p:cNvPr id="37" name="Straight Arrow Connector 36">
              <a:extLst>
                <a:ext uri="{FF2B5EF4-FFF2-40B4-BE49-F238E27FC236}">
                  <a16:creationId xmlns:a16="http://schemas.microsoft.com/office/drawing/2014/main" id="{37C19A2E-5834-A12F-0D70-DFD201BF8501}"/>
                </a:ext>
              </a:extLst>
            </p:cNvPr>
            <p:cNvCxnSpPr>
              <a:cxnSpLocks/>
            </p:cNvCxnSpPr>
            <p:nvPr/>
          </p:nvCxnSpPr>
          <p:spPr>
            <a:xfrm flipV="1">
              <a:off x="3535654" y="3012510"/>
              <a:ext cx="5053920" cy="2771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with solid fill">
              <a:extLst>
                <a:ext uri="{FF2B5EF4-FFF2-40B4-BE49-F238E27FC236}">
                  <a16:creationId xmlns:a16="http://schemas.microsoft.com/office/drawing/2014/main" id="{490EB338-D2B0-51C6-4D12-8FABE6F0D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5944" y="2680322"/>
              <a:ext cx="685800" cy="685800"/>
            </a:xfrm>
            <a:prstGeom prst="rect">
              <a:avLst/>
            </a:prstGeom>
          </p:spPr>
        </p:pic>
        <p:sp>
          <p:nvSpPr>
            <p:cNvPr id="48" name="TextBox 47">
              <a:extLst>
                <a:ext uri="{FF2B5EF4-FFF2-40B4-BE49-F238E27FC236}">
                  <a16:creationId xmlns:a16="http://schemas.microsoft.com/office/drawing/2014/main" id="{70F81CE0-9C41-85B4-59C9-CC0C0BF89A29}"/>
                </a:ext>
              </a:extLst>
            </p:cNvPr>
            <p:cNvSpPr txBox="1"/>
            <p:nvPr/>
          </p:nvSpPr>
          <p:spPr>
            <a:xfrm>
              <a:off x="8520567" y="2618833"/>
              <a:ext cx="588623" cy="861774"/>
            </a:xfrm>
            <a:prstGeom prst="rect">
              <a:avLst/>
            </a:prstGeom>
            <a:noFill/>
          </p:spPr>
          <p:txBody>
            <a:bodyPr wrap="none" rtlCol="0">
              <a:spAutoFit/>
            </a:bodyPr>
            <a:lstStyle/>
            <a:p>
              <a:r>
                <a:rPr lang="en-US" sz="5000" b="1"/>
                <a:t>D</a:t>
              </a:r>
            </a:p>
          </p:txBody>
        </p:sp>
      </p:grpSp>
      <p:grpSp>
        <p:nvGrpSpPr>
          <p:cNvPr id="54" name="Group 53">
            <a:extLst>
              <a:ext uri="{FF2B5EF4-FFF2-40B4-BE49-F238E27FC236}">
                <a16:creationId xmlns:a16="http://schemas.microsoft.com/office/drawing/2014/main" id="{A4A40214-F9C7-584F-A873-C5F5BC83B789}"/>
              </a:ext>
            </a:extLst>
          </p:cNvPr>
          <p:cNvGrpSpPr/>
          <p:nvPr/>
        </p:nvGrpSpPr>
        <p:grpSpPr>
          <a:xfrm>
            <a:off x="4788240" y="4261670"/>
            <a:ext cx="3037994" cy="861774"/>
            <a:chOff x="4788240" y="4261670"/>
            <a:chExt cx="3037994" cy="861774"/>
          </a:xfrm>
        </p:grpSpPr>
        <p:cxnSp>
          <p:nvCxnSpPr>
            <p:cNvPr id="42" name="Straight Arrow Connector 41">
              <a:extLst>
                <a:ext uri="{FF2B5EF4-FFF2-40B4-BE49-F238E27FC236}">
                  <a16:creationId xmlns:a16="http://schemas.microsoft.com/office/drawing/2014/main" id="{84B16520-4811-C73F-B543-C8182B5C55EC}"/>
                </a:ext>
              </a:extLst>
            </p:cNvPr>
            <p:cNvCxnSpPr>
              <a:cxnSpLocks/>
            </p:cNvCxnSpPr>
            <p:nvPr/>
          </p:nvCxnSpPr>
          <p:spPr>
            <a:xfrm>
              <a:off x="4788240"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Man with solid fill">
              <a:extLst>
                <a:ext uri="{FF2B5EF4-FFF2-40B4-BE49-F238E27FC236}">
                  <a16:creationId xmlns:a16="http://schemas.microsoft.com/office/drawing/2014/main" id="{F33DB183-96D8-EBB3-AAF5-80590F6C8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261" y="4317837"/>
              <a:ext cx="685800" cy="685800"/>
            </a:xfrm>
            <a:prstGeom prst="rect">
              <a:avLst/>
            </a:prstGeom>
          </p:spPr>
        </p:pic>
        <p:sp>
          <p:nvSpPr>
            <p:cNvPr id="49" name="TextBox 48">
              <a:extLst>
                <a:ext uri="{FF2B5EF4-FFF2-40B4-BE49-F238E27FC236}">
                  <a16:creationId xmlns:a16="http://schemas.microsoft.com/office/drawing/2014/main" id="{0EEF5624-193D-2460-358C-12D7B3772837}"/>
                </a:ext>
              </a:extLst>
            </p:cNvPr>
            <p:cNvSpPr txBox="1"/>
            <p:nvPr/>
          </p:nvSpPr>
          <p:spPr>
            <a:xfrm>
              <a:off x="7237611" y="4261670"/>
              <a:ext cx="588623" cy="861774"/>
            </a:xfrm>
            <a:prstGeom prst="rect">
              <a:avLst/>
            </a:prstGeom>
            <a:noFill/>
          </p:spPr>
          <p:txBody>
            <a:bodyPr wrap="none" rtlCol="0">
              <a:spAutoFit/>
            </a:bodyPr>
            <a:lstStyle/>
            <a:p>
              <a:r>
                <a:rPr lang="en-US" sz="5000" b="1"/>
                <a:t>D</a:t>
              </a:r>
            </a:p>
          </p:txBody>
        </p:sp>
      </p:grpSp>
      <p:sp>
        <p:nvSpPr>
          <p:cNvPr id="55" name="TextBox 54">
            <a:extLst>
              <a:ext uri="{FF2B5EF4-FFF2-40B4-BE49-F238E27FC236}">
                <a16:creationId xmlns:a16="http://schemas.microsoft.com/office/drawing/2014/main" id="{13F9FE8F-BC8E-6CAC-2C92-AEE8FD01FEEF}"/>
              </a:ext>
            </a:extLst>
          </p:cNvPr>
          <p:cNvSpPr txBox="1"/>
          <p:nvPr/>
        </p:nvSpPr>
        <p:spPr>
          <a:xfrm>
            <a:off x="9294497" y="5048518"/>
            <a:ext cx="1167884" cy="584775"/>
          </a:xfrm>
          <a:prstGeom prst="rect">
            <a:avLst/>
          </a:prstGeom>
          <a:noFill/>
        </p:spPr>
        <p:txBody>
          <a:bodyPr wrap="none" rtlCol="0">
            <a:spAutoFit/>
          </a:bodyPr>
          <a:lstStyle/>
          <a:p>
            <a:r>
              <a:rPr lang="en-US" sz="3200" i="1"/>
              <a:t>Today</a:t>
            </a:r>
          </a:p>
        </p:txBody>
      </p:sp>
      <p:sp>
        <p:nvSpPr>
          <p:cNvPr id="56" name="TextBox 55">
            <a:extLst>
              <a:ext uri="{FF2B5EF4-FFF2-40B4-BE49-F238E27FC236}">
                <a16:creationId xmlns:a16="http://schemas.microsoft.com/office/drawing/2014/main" id="{069281BD-8680-7A8D-5F42-0102AC60D3BF}"/>
              </a:ext>
            </a:extLst>
          </p:cNvPr>
          <p:cNvSpPr txBox="1"/>
          <p:nvPr/>
        </p:nvSpPr>
        <p:spPr>
          <a:xfrm>
            <a:off x="2257371" y="2934484"/>
            <a:ext cx="579005" cy="861774"/>
          </a:xfrm>
          <a:prstGeom prst="rect">
            <a:avLst/>
          </a:prstGeom>
          <a:noFill/>
        </p:spPr>
        <p:txBody>
          <a:bodyPr wrap="none" rtlCol="0">
            <a:spAutoFit/>
          </a:bodyPr>
          <a:lstStyle/>
          <a:p>
            <a:r>
              <a:rPr lang="en-US" sz="5000"/>
              <a:t>D</a:t>
            </a:r>
          </a:p>
        </p:txBody>
      </p:sp>
      <p:cxnSp>
        <p:nvCxnSpPr>
          <p:cNvPr id="2" name="Straight Arrow Connector 1">
            <a:extLst>
              <a:ext uri="{FF2B5EF4-FFF2-40B4-BE49-F238E27FC236}">
                <a16:creationId xmlns:a16="http://schemas.microsoft.com/office/drawing/2014/main" id="{1F17A951-F52E-89B0-AD09-8BF919524A0F}"/>
              </a:ext>
            </a:extLst>
          </p:cNvPr>
          <p:cNvCxnSpPr>
            <a:cxnSpLocks/>
          </p:cNvCxnSpPr>
          <p:nvPr/>
        </p:nvCxnSpPr>
        <p:spPr>
          <a:xfrm>
            <a:off x="8969874" y="3040220"/>
            <a:ext cx="1350926"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F5618F0-0FEC-1B50-B664-35805DAD66D2}"/>
              </a:ext>
            </a:extLst>
          </p:cNvPr>
          <p:cNvCxnSpPr>
            <a:cxnSpLocks/>
          </p:cNvCxnSpPr>
          <p:nvPr/>
        </p:nvCxnSpPr>
        <p:spPr>
          <a:xfrm>
            <a:off x="7701514" y="4717796"/>
            <a:ext cx="243618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812B58-7A07-D0B0-4534-0789981AC643}"/>
              </a:ext>
            </a:extLst>
          </p:cNvPr>
          <p:cNvCxnSpPr>
            <a:cxnSpLocks/>
          </p:cNvCxnSpPr>
          <p:nvPr/>
        </p:nvCxnSpPr>
        <p:spPr>
          <a:xfrm>
            <a:off x="2631190" y="3364236"/>
            <a:ext cx="768961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FE1C27C-ADC9-D8D4-9C2C-DDA4927BCA0C}"/>
              </a:ext>
            </a:extLst>
          </p:cNvPr>
          <p:cNvCxnSpPr>
            <a:cxnSpLocks/>
          </p:cNvCxnSpPr>
          <p:nvPr/>
        </p:nvCxnSpPr>
        <p:spPr>
          <a:xfrm flipV="1">
            <a:off x="7873635" y="804090"/>
            <a:ext cx="0" cy="51252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Graphic 2" descr="Man with solid fill">
            <a:extLst>
              <a:ext uri="{FF2B5EF4-FFF2-40B4-BE49-F238E27FC236}">
                <a16:creationId xmlns:a16="http://schemas.microsoft.com/office/drawing/2014/main" id="{79602F36-C3E7-F3EE-21D9-4A4B29CABE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783" y="88213"/>
            <a:ext cx="457200" cy="457200"/>
          </a:xfrm>
          <a:prstGeom prst="rect">
            <a:avLst/>
          </a:prstGeom>
        </p:spPr>
      </p:pic>
      <p:pic>
        <p:nvPicPr>
          <p:cNvPr id="14" name="Graphic 13" descr="Man with solid fill">
            <a:extLst>
              <a:ext uri="{FF2B5EF4-FFF2-40B4-BE49-F238E27FC236}">
                <a16:creationId xmlns:a16="http://schemas.microsoft.com/office/drawing/2014/main" id="{06E8EED4-B5F3-D727-0C8B-76C8563AA8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20" y="88213"/>
            <a:ext cx="457200" cy="457200"/>
          </a:xfrm>
          <a:prstGeom prst="rect">
            <a:avLst/>
          </a:prstGeom>
        </p:spPr>
      </p:pic>
      <p:sp>
        <p:nvSpPr>
          <p:cNvPr id="15" name="TextBox 14">
            <a:extLst>
              <a:ext uri="{FF2B5EF4-FFF2-40B4-BE49-F238E27FC236}">
                <a16:creationId xmlns:a16="http://schemas.microsoft.com/office/drawing/2014/main" id="{906B32E6-F262-F370-A8F3-8159F136705D}"/>
              </a:ext>
            </a:extLst>
          </p:cNvPr>
          <p:cNvSpPr txBox="1"/>
          <p:nvPr/>
        </p:nvSpPr>
        <p:spPr>
          <a:xfrm>
            <a:off x="5052348" y="132147"/>
            <a:ext cx="966931" cy="369332"/>
          </a:xfrm>
          <a:prstGeom prst="rect">
            <a:avLst/>
          </a:prstGeom>
          <a:noFill/>
        </p:spPr>
        <p:txBody>
          <a:bodyPr wrap="none" rtlCol="0">
            <a:spAutoFit/>
          </a:bodyPr>
          <a:lstStyle/>
          <a:p>
            <a:r>
              <a:rPr lang="en-US"/>
              <a:t>Exposed</a:t>
            </a:r>
          </a:p>
        </p:txBody>
      </p:sp>
      <p:sp>
        <p:nvSpPr>
          <p:cNvPr id="16" name="TextBox 15">
            <a:extLst>
              <a:ext uri="{FF2B5EF4-FFF2-40B4-BE49-F238E27FC236}">
                <a16:creationId xmlns:a16="http://schemas.microsoft.com/office/drawing/2014/main" id="{21A13216-AF95-BEAF-3C3C-6999E057EE25}"/>
              </a:ext>
            </a:extLst>
          </p:cNvPr>
          <p:cNvSpPr txBox="1"/>
          <p:nvPr/>
        </p:nvSpPr>
        <p:spPr>
          <a:xfrm>
            <a:off x="3385564" y="132147"/>
            <a:ext cx="1235979" cy="369332"/>
          </a:xfrm>
          <a:prstGeom prst="rect">
            <a:avLst/>
          </a:prstGeom>
          <a:noFill/>
        </p:spPr>
        <p:txBody>
          <a:bodyPr wrap="none" rtlCol="0">
            <a:spAutoFit/>
          </a:bodyPr>
          <a:lstStyle/>
          <a:p>
            <a:r>
              <a:rPr lang="en-US"/>
              <a:t>Unexposed</a:t>
            </a:r>
          </a:p>
        </p:txBody>
      </p:sp>
      <p:sp>
        <p:nvSpPr>
          <p:cNvPr id="18" name="TextBox 17">
            <a:extLst>
              <a:ext uri="{FF2B5EF4-FFF2-40B4-BE49-F238E27FC236}">
                <a16:creationId xmlns:a16="http://schemas.microsoft.com/office/drawing/2014/main" id="{7B247E8C-DBDF-6675-308F-E3B5DD5FDAA0}"/>
              </a:ext>
            </a:extLst>
          </p:cNvPr>
          <p:cNvSpPr txBox="1"/>
          <p:nvPr/>
        </p:nvSpPr>
        <p:spPr>
          <a:xfrm flipH="1">
            <a:off x="16730" y="39814"/>
            <a:ext cx="457201" cy="553998"/>
          </a:xfrm>
          <a:prstGeom prst="rect">
            <a:avLst/>
          </a:prstGeom>
          <a:noFill/>
        </p:spPr>
        <p:txBody>
          <a:bodyPr wrap="square" rtlCol="0">
            <a:spAutoFit/>
          </a:bodyPr>
          <a:lstStyle/>
          <a:p>
            <a:r>
              <a:rPr lang="en-US" sz="3000"/>
              <a:t>D</a:t>
            </a:r>
          </a:p>
        </p:txBody>
      </p:sp>
      <p:sp>
        <p:nvSpPr>
          <p:cNvPr id="22" name="TextBox 21">
            <a:extLst>
              <a:ext uri="{FF2B5EF4-FFF2-40B4-BE49-F238E27FC236}">
                <a16:creationId xmlns:a16="http://schemas.microsoft.com/office/drawing/2014/main" id="{CD3570DC-90FB-6636-1C7B-63B9533A5720}"/>
              </a:ext>
            </a:extLst>
          </p:cNvPr>
          <p:cNvSpPr txBox="1"/>
          <p:nvPr/>
        </p:nvSpPr>
        <p:spPr>
          <a:xfrm>
            <a:off x="370607" y="132147"/>
            <a:ext cx="2600455" cy="369332"/>
          </a:xfrm>
          <a:prstGeom prst="rect">
            <a:avLst/>
          </a:prstGeom>
          <a:noFill/>
        </p:spPr>
        <p:txBody>
          <a:bodyPr wrap="none" rtlCol="0">
            <a:spAutoFit/>
          </a:bodyPr>
          <a:lstStyle/>
          <a:p>
            <a:r>
              <a:rPr lang="en-US"/>
              <a:t>Disease/had the outcome</a:t>
            </a:r>
          </a:p>
        </p:txBody>
      </p:sp>
      <p:pic>
        <p:nvPicPr>
          <p:cNvPr id="23" name="Graphic 22" descr="Man with solid fill">
            <a:extLst>
              <a:ext uri="{FF2B5EF4-FFF2-40B4-BE49-F238E27FC236}">
                <a16:creationId xmlns:a16="http://schemas.microsoft.com/office/drawing/2014/main" id="{5397C766-6037-B140-33C3-FC24FFE57A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5169" y="88213"/>
            <a:ext cx="457200" cy="457200"/>
          </a:xfrm>
          <a:prstGeom prst="rect">
            <a:avLst/>
          </a:prstGeom>
        </p:spPr>
      </p:pic>
      <p:sp>
        <p:nvSpPr>
          <p:cNvPr id="24" name="TextBox 23">
            <a:extLst>
              <a:ext uri="{FF2B5EF4-FFF2-40B4-BE49-F238E27FC236}">
                <a16:creationId xmlns:a16="http://schemas.microsoft.com/office/drawing/2014/main" id="{975B0AB7-5394-D439-71E3-74318F96B6EC}"/>
              </a:ext>
            </a:extLst>
          </p:cNvPr>
          <p:cNvSpPr txBox="1"/>
          <p:nvPr/>
        </p:nvSpPr>
        <p:spPr>
          <a:xfrm>
            <a:off x="6398846" y="132147"/>
            <a:ext cx="2132571" cy="369332"/>
          </a:xfrm>
          <a:prstGeom prst="rect">
            <a:avLst/>
          </a:prstGeom>
          <a:noFill/>
        </p:spPr>
        <p:txBody>
          <a:bodyPr wrap="none" rtlCol="0">
            <a:spAutoFit/>
          </a:bodyPr>
          <a:lstStyle/>
          <a:p>
            <a:r>
              <a:rPr lang="en-US"/>
              <a:t>Migrated out or died</a:t>
            </a:r>
          </a:p>
        </p:txBody>
      </p:sp>
      <p:sp>
        <p:nvSpPr>
          <p:cNvPr id="28" name="TextBox 27">
            <a:extLst>
              <a:ext uri="{FF2B5EF4-FFF2-40B4-BE49-F238E27FC236}">
                <a16:creationId xmlns:a16="http://schemas.microsoft.com/office/drawing/2014/main" id="{13C736A4-4DB2-42BD-1CE3-BAE61C54A417}"/>
              </a:ext>
            </a:extLst>
          </p:cNvPr>
          <p:cNvSpPr txBox="1"/>
          <p:nvPr/>
        </p:nvSpPr>
        <p:spPr>
          <a:xfrm>
            <a:off x="7138888" y="5895742"/>
            <a:ext cx="1511953" cy="769441"/>
          </a:xfrm>
          <a:prstGeom prst="rect">
            <a:avLst/>
          </a:prstGeom>
          <a:solidFill>
            <a:schemeClr val="accent6">
              <a:lumMod val="40000"/>
              <a:lumOff val="60000"/>
            </a:schemeClr>
          </a:solidFill>
        </p:spPr>
        <p:txBody>
          <a:bodyPr wrap="none" rtlCol="0">
            <a:spAutoFit/>
          </a:bodyPr>
          <a:lstStyle/>
          <a:p>
            <a:pPr algn="ctr"/>
            <a:r>
              <a:rPr lang="en-US" sz="2200"/>
              <a:t>Time </a:t>
            </a:r>
          </a:p>
          <a:p>
            <a:pPr algn="ctr"/>
            <a:r>
              <a:rPr lang="en-US" sz="2200"/>
              <a:t>of sampling</a:t>
            </a:r>
          </a:p>
        </p:txBody>
      </p:sp>
      <p:sp>
        <p:nvSpPr>
          <p:cNvPr id="29" name="TextBox 28">
            <a:extLst>
              <a:ext uri="{FF2B5EF4-FFF2-40B4-BE49-F238E27FC236}">
                <a16:creationId xmlns:a16="http://schemas.microsoft.com/office/drawing/2014/main" id="{F70A85BA-2FED-380E-DC26-A8E380823E2B}"/>
              </a:ext>
            </a:extLst>
          </p:cNvPr>
          <p:cNvSpPr txBox="1"/>
          <p:nvPr/>
        </p:nvSpPr>
        <p:spPr>
          <a:xfrm>
            <a:off x="7259525" y="605526"/>
            <a:ext cx="1228221" cy="769441"/>
          </a:xfrm>
          <a:prstGeom prst="rect">
            <a:avLst/>
          </a:prstGeom>
          <a:solidFill>
            <a:schemeClr val="accent6">
              <a:lumMod val="40000"/>
              <a:lumOff val="60000"/>
            </a:schemeClr>
          </a:solidFill>
        </p:spPr>
        <p:txBody>
          <a:bodyPr wrap="none" rtlCol="0">
            <a:spAutoFit/>
          </a:bodyPr>
          <a:lstStyle/>
          <a:p>
            <a:pPr algn="ctr"/>
            <a:r>
              <a:rPr lang="en-US" sz="2200"/>
              <a:t>Cross</a:t>
            </a:r>
          </a:p>
          <a:p>
            <a:pPr algn="ctr"/>
            <a:r>
              <a:rPr lang="en-US" sz="2200"/>
              <a:t>Sectional</a:t>
            </a:r>
          </a:p>
        </p:txBody>
      </p:sp>
    </p:spTree>
    <p:extLst>
      <p:ext uri="{BB962C8B-B14F-4D97-AF65-F5344CB8AC3E}">
        <p14:creationId xmlns:p14="http://schemas.microsoft.com/office/powerpoint/2010/main" val="16503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E5F2-06FC-248B-3911-8609F0114FEB}"/>
              </a:ext>
            </a:extLst>
          </p:cNvPr>
          <p:cNvSpPr>
            <a:spLocks noGrp="1"/>
          </p:cNvSpPr>
          <p:nvPr>
            <p:ph type="title"/>
          </p:nvPr>
        </p:nvSpPr>
        <p:spPr/>
        <p:txBody>
          <a:bodyPr>
            <a:normAutofit/>
          </a:bodyPr>
          <a:lstStyle/>
          <a:p>
            <a:r>
              <a:rPr lang="en-US"/>
              <a:t>Cross-sectional studies are still useful….</a:t>
            </a:r>
          </a:p>
        </p:txBody>
      </p:sp>
      <p:sp>
        <p:nvSpPr>
          <p:cNvPr id="3" name="Content Placeholder 2">
            <a:extLst>
              <a:ext uri="{FF2B5EF4-FFF2-40B4-BE49-F238E27FC236}">
                <a16:creationId xmlns:a16="http://schemas.microsoft.com/office/drawing/2014/main" id="{7A7DBA38-F28A-9EC5-783C-2171209BBC9F}"/>
              </a:ext>
            </a:extLst>
          </p:cNvPr>
          <p:cNvSpPr>
            <a:spLocks noGrp="1"/>
          </p:cNvSpPr>
          <p:nvPr>
            <p:ph idx="1"/>
          </p:nvPr>
        </p:nvSpPr>
        <p:spPr/>
        <p:txBody>
          <a:bodyPr>
            <a:normAutofit lnSpcReduction="10000"/>
          </a:bodyPr>
          <a:lstStyle/>
          <a:p>
            <a:r>
              <a:rPr lang="en-US"/>
              <a:t>Addressing some limitations</a:t>
            </a:r>
          </a:p>
          <a:p>
            <a:pPr lvl="1"/>
            <a:r>
              <a:rPr lang="en-US"/>
              <a:t>In some cases, can test for recency of disease acquisition</a:t>
            </a:r>
          </a:p>
          <a:p>
            <a:pPr lvl="1"/>
            <a:r>
              <a:rPr lang="en-US"/>
              <a:t>Can use rigorously designed questionnaires to aid recall, e.g., use of calendars and using important life events as anchors to recall</a:t>
            </a:r>
          </a:p>
          <a:p>
            <a:pPr lvl="2"/>
            <a:r>
              <a:rPr lang="en-US"/>
              <a:t>Still temporality not as rigorously assessed</a:t>
            </a:r>
          </a:p>
          <a:p>
            <a:endParaRPr lang="en-US"/>
          </a:p>
          <a:p>
            <a:r>
              <a:rPr lang="en-US"/>
              <a:t>Even if limitations can’t be overcome, cross sectional studies are</a:t>
            </a:r>
          </a:p>
          <a:p>
            <a:pPr lvl="1"/>
            <a:r>
              <a:rPr lang="en-US"/>
              <a:t>Inexpensive and efficient</a:t>
            </a:r>
          </a:p>
          <a:p>
            <a:pPr lvl="1"/>
            <a:r>
              <a:rPr lang="en-US"/>
              <a:t>Can help generate hypotheses for future study</a:t>
            </a:r>
          </a:p>
          <a:p>
            <a:pPr lvl="1"/>
            <a:r>
              <a:rPr lang="en-US"/>
              <a:t>Can be repeated over time and in many settings to be used later in interrupted time series analyes</a:t>
            </a:r>
          </a:p>
          <a:p>
            <a:endParaRPr lang="en-US"/>
          </a:p>
          <a:p>
            <a:endParaRPr lang="en-US"/>
          </a:p>
        </p:txBody>
      </p:sp>
    </p:spTree>
    <p:extLst>
      <p:ext uri="{BB962C8B-B14F-4D97-AF65-F5344CB8AC3E}">
        <p14:creationId xmlns:p14="http://schemas.microsoft.com/office/powerpoint/2010/main" val="28899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67F528A-48D1-12AF-492D-6FCD400ED45F}"/>
              </a:ext>
            </a:extLst>
          </p:cNvPr>
          <p:cNvSpPr>
            <a:spLocks noGrp="1"/>
          </p:cNvSpPr>
          <p:nvPr>
            <p:ph type="title"/>
          </p:nvPr>
        </p:nvSpPr>
        <p:spPr/>
        <p:txBody>
          <a:bodyPr/>
          <a:lstStyle/>
          <a:p>
            <a:r>
              <a:rPr lang="en-US"/>
              <a:t>Cohort, or, study base</a:t>
            </a:r>
          </a:p>
        </p:txBody>
      </p:sp>
      <p:pic>
        <p:nvPicPr>
          <p:cNvPr id="5" name="Content Placeholder 4" descr="A picture containing text, object, antenna&#10;&#10;Description automatically generated">
            <a:extLst>
              <a:ext uri="{FF2B5EF4-FFF2-40B4-BE49-F238E27FC236}">
                <a16:creationId xmlns:a16="http://schemas.microsoft.com/office/drawing/2014/main" id="{79114584-4EF1-B7BC-D80A-7187385C12CF}"/>
              </a:ext>
            </a:extLst>
          </p:cNvPr>
          <p:cNvPicPr>
            <a:picLocks noGrp="1" noChangeAspect="1"/>
          </p:cNvPicPr>
          <p:nvPr>
            <p:ph idx="4294967295"/>
          </p:nvPr>
        </p:nvPicPr>
        <p:blipFill>
          <a:blip r:embed="rId3"/>
          <a:stretch>
            <a:fillRect/>
          </a:stretch>
        </p:blipFill>
        <p:spPr>
          <a:xfrm>
            <a:off x="2273300" y="1675558"/>
            <a:ext cx="7645400" cy="4267200"/>
          </a:xfrm>
        </p:spPr>
      </p:pic>
      <p:pic>
        <p:nvPicPr>
          <p:cNvPr id="7" name="Picture 6">
            <a:extLst>
              <a:ext uri="{FF2B5EF4-FFF2-40B4-BE49-F238E27FC236}">
                <a16:creationId xmlns:a16="http://schemas.microsoft.com/office/drawing/2014/main" id="{3F981F20-B4FA-6D32-1970-BB12DD842D9C}"/>
              </a:ext>
            </a:extLst>
          </p:cNvPr>
          <p:cNvPicPr>
            <a:picLocks noChangeAspect="1"/>
          </p:cNvPicPr>
          <p:nvPr/>
        </p:nvPicPr>
        <p:blipFill>
          <a:blip r:embed="rId4"/>
          <a:stretch>
            <a:fillRect/>
          </a:stretch>
        </p:blipFill>
        <p:spPr>
          <a:xfrm>
            <a:off x="2577726" y="6026245"/>
            <a:ext cx="6642100" cy="508000"/>
          </a:xfrm>
          <a:prstGeom prst="rect">
            <a:avLst/>
          </a:prstGeom>
        </p:spPr>
      </p:pic>
      <p:sp>
        <p:nvSpPr>
          <p:cNvPr id="8" name="TextBox 7">
            <a:extLst>
              <a:ext uri="{FF2B5EF4-FFF2-40B4-BE49-F238E27FC236}">
                <a16:creationId xmlns:a16="http://schemas.microsoft.com/office/drawing/2014/main" id="{48C97ED5-438F-C7CA-2CDC-C6ACC1FF3718}"/>
              </a:ext>
            </a:extLst>
          </p:cNvPr>
          <p:cNvSpPr txBox="1"/>
          <p:nvPr/>
        </p:nvSpPr>
        <p:spPr>
          <a:xfrm>
            <a:off x="3496237" y="6492875"/>
            <a:ext cx="8631993" cy="369332"/>
          </a:xfrm>
          <a:prstGeom prst="rect">
            <a:avLst/>
          </a:prstGeom>
          <a:noFill/>
        </p:spPr>
        <p:txBody>
          <a:bodyPr wrap="square">
            <a:spAutoFit/>
          </a:bodyPr>
          <a:lstStyle/>
          <a:p>
            <a:pPr algn="r"/>
            <a:r>
              <a:rPr lang="en-US">
                <a:solidFill>
                  <a:srgbClr val="232323"/>
                </a:solidFill>
                <a:effectLst/>
                <a:latin typeface="Arial" panose="020B0604020202020204" pitchFamily="34" charset="0"/>
              </a:rPr>
              <a:t>Szklo &amp; Nieto. Epidemiology: beyond the basics. Aspen Publishers, 2000</a:t>
            </a:r>
          </a:p>
        </p:txBody>
      </p:sp>
    </p:spTree>
    <p:extLst>
      <p:ext uri="{BB962C8B-B14F-4D97-AF65-F5344CB8AC3E}">
        <p14:creationId xmlns:p14="http://schemas.microsoft.com/office/powerpoint/2010/main" val="374408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DBBC-AAB1-6491-6035-6BAEFE305185}"/>
              </a:ext>
            </a:extLst>
          </p:cNvPr>
          <p:cNvSpPr>
            <a:spLocks noGrp="1"/>
          </p:cNvSpPr>
          <p:nvPr>
            <p:ph type="title"/>
          </p:nvPr>
        </p:nvSpPr>
        <p:spPr/>
        <p:txBody>
          <a:bodyPr/>
          <a:lstStyle/>
          <a:p>
            <a:r>
              <a:rPr lang="en-US"/>
              <a:t>Cohort studies</a:t>
            </a:r>
          </a:p>
        </p:txBody>
      </p:sp>
      <p:pic>
        <p:nvPicPr>
          <p:cNvPr id="5" name="Picture 4" descr="Diagram&#10;&#10;Description automatically generated">
            <a:extLst>
              <a:ext uri="{FF2B5EF4-FFF2-40B4-BE49-F238E27FC236}">
                <a16:creationId xmlns:a16="http://schemas.microsoft.com/office/drawing/2014/main" id="{51A7D1F6-01BA-9E04-F909-9E2CC9E86532}"/>
              </a:ext>
            </a:extLst>
          </p:cNvPr>
          <p:cNvPicPr>
            <a:picLocks noChangeAspect="1"/>
          </p:cNvPicPr>
          <p:nvPr/>
        </p:nvPicPr>
        <p:blipFill>
          <a:blip r:embed="rId3"/>
          <a:stretch>
            <a:fillRect/>
          </a:stretch>
        </p:blipFill>
        <p:spPr>
          <a:xfrm>
            <a:off x="1438275" y="1504945"/>
            <a:ext cx="7772400" cy="4832979"/>
          </a:xfrm>
          <a:prstGeom prst="rect">
            <a:avLst/>
          </a:prstGeom>
        </p:spPr>
      </p:pic>
      <p:sp>
        <p:nvSpPr>
          <p:cNvPr id="6" name="TextBox 5">
            <a:extLst>
              <a:ext uri="{FF2B5EF4-FFF2-40B4-BE49-F238E27FC236}">
                <a16:creationId xmlns:a16="http://schemas.microsoft.com/office/drawing/2014/main" id="{B7A2A3A4-E0B3-0C54-787E-B6F8A59236F1}"/>
              </a:ext>
            </a:extLst>
          </p:cNvPr>
          <p:cNvSpPr txBox="1"/>
          <p:nvPr/>
        </p:nvSpPr>
        <p:spPr>
          <a:xfrm>
            <a:off x="3496237" y="6492875"/>
            <a:ext cx="8631993" cy="369332"/>
          </a:xfrm>
          <a:prstGeom prst="rect">
            <a:avLst/>
          </a:prstGeom>
          <a:noFill/>
        </p:spPr>
        <p:txBody>
          <a:bodyPr wrap="square">
            <a:spAutoFit/>
          </a:bodyPr>
          <a:lstStyle/>
          <a:p>
            <a:pPr algn="r"/>
            <a:r>
              <a:rPr lang="en-US">
                <a:solidFill>
                  <a:srgbClr val="232323"/>
                </a:solidFill>
                <a:effectLst/>
                <a:latin typeface="Arial" panose="020B0604020202020204" pitchFamily="34" charset="0"/>
              </a:rPr>
              <a:t>Szklo &amp; Nieto. Epidemiology: beyond the basics. Aspen Publishers, 2000</a:t>
            </a:r>
          </a:p>
        </p:txBody>
      </p:sp>
    </p:spTree>
    <p:extLst>
      <p:ext uri="{BB962C8B-B14F-4D97-AF65-F5344CB8AC3E}">
        <p14:creationId xmlns:p14="http://schemas.microsoft.com/office/powerpoint/2010/main" val="262461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1B75-8E59-3FAB-CDA0-CD2E1715C976}"/>
              </a:ext>
            </a:extLst>
          </p:cNvPr>
          <p:cNvSpPr>
            <a:spLocks noGrp="1"/>
          </p:cNvSpPr>
          <p:nvPr>
            <p:ph type="title"/>
          </p:nvPr>
        </p:nvSpPr>
        <p:spPr/>
        <p:txBody>
          <a:bodyPr/>
          <a:lstStyle/>
          <a:p>
            <a:r>
              <a:rPr lang="en-US"/>
              <a:t>Cohort studies</a:t>
            </a:r>
          </a:p>
        </p:txBody>
      </p:sp>
      <p:sp>
        <p:nvSpPr>
          <p:cNvPr id="3" name="Content Placeholder 2">
            <a:extLst>
              <a:ext uri="{FF2B5EF4-FFF2-40B4-BE49-F238E27FC236}">
                <a16:creationId xmlns:a16="http://schemas.microsoft.com/office/drawing/2014/main" id="{F4482A81-9BF0-E964-BAEC-29C144C99394}"/>
              </a:ext>
            </a:extLst>
          </p:cNvPr>
          <p:cNvSpPr>
            <a:spLocks noGrp="1"/>
          </p:cNvSpPr>
          <p:nvPr>
            <p:ph idx="1"/>
          </p:nvPr>
        </p:nvSpPr>
        <p:spPr/>
        <p:txBody>
          <a:bodyPr>
            <a:normAutofit/>
          </a:bodyPr>
          <a:lstStyle/>
          <a:p>
            <a:r>
              <a:rPr lang="en-US"/>
              <a:t>Those with the outcome of interest are </a:t>
            </a:r>
            <a:r>
              <a:rPr lang="en-US" b="1" i="1"/>
              <a:t>excluded from the study</a:t>
            </a:r>
          </a:p>
          <a:p>
            <a:pPr lvl="1"/>
            <a:r>
              <a:rPr lang="en-US"/>
              <a:t>Follow-up time starts in a population </a:t>
            </a:r>
            <a:r>
              <a:rPr lang="en-US" b="1" i="1"/>
              <a:t>at risk of the disease</a:t>
            </a:r>
          </a:p>
          <a:p>
            <a:r>
              <a:rPr lang="en-US"/>
              <a:t>Exposure is measured at baseline</a:t>
            </a:r>
          </a:p>
          <a:p>
            <a:pPr lvl="1"/>
            <a:r>
              <a:rPr lang="en-US"/>
              <a:t>Outcomes are measured at the end, or, throughout follow up</a:t>
            </a:r>
          </a:p>
          <a:p>
            <a:pPr lvl="1"/>
            <a:r>
              <a:rPr lang="en-US"/>
              <a:t>May also measure exposure repeatedly throughout</a:t>
            </a:r>
          </a:p>
          <a:p>
            <a:pPr lvl="2"/>
            <a:r>
              <a:rPr lang="en-US"/>
              <a:t>Cumulative exposure over time, patterns of exposure over time</a:t>
            </a:r>
          </a:p>
          <a:p>
            <a:pPr lvl="1"/>
            <a:r>
              <a:rPr lang="en-US"/>
              <a:t>We can ensure a temporal relationship between exposure-outcome</a:t>
            </a:r>
          </a:p>
          <a:p>
            <a:pPr>
              <a:buFont typeface="Wingdings" pitchFamily="2" charset="2"/>
              <a:buChar char="ü"/>
            </a:pPr>
            <a:r>
              <a:rPr lang="en-US"/>
              <a:t>Therefore we can measure incidence of disease over time</a:t>
            </a:r>
          </a:p>
          <a:p>
            <a:pPr lvl="1"/>
            <a:r>
              <a:rPr lang="en-US"/>
              <a:t>And compare indicence in the exposed vs unexposed</a:t>
            </a:r>
          </a:p>
          <a:p>
            <a:pPr>
              <a:buFont typeface="System Font Regular"/>
              <a:buChar char="!"/>
            </a:pPr>
            <a:r>
              <a:rPr lang="en-US"/>
              <a:t>For rare outcomes – require large sample and/or long-term follow up</a:t>
            </a:r>
          </a:p>
        </p:txBody>
      </p:sp>
    </p:spTree>
    <p:extLst>
      <p:ext uri="{BB962C8B-B14F-4D97-AF65-F5344CB8AC3E}">
        <p14:creationId xmlns:p14="http://schemas.microsoft.com/office/powerpoint/2010/main" val="343140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F353-71B9-8E3D-5B85-B0EC79C03BCC}"/>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8B8C69E-FC97-EC51-E6F8-C665078938A3}"/>
              </a:ext>
            </a:extLst>
          </p:cNvPr>
          <p:cNvSpPr>
            <a:spLocks noGrp="1"/>
          </p:cNvSpPr>
          <p:nvPr>
            <p:ph idx="1"/>
          </p:nvPr>
        </p:nvSpPr>
        <p:spPr/>
        <p:txBody>
          <a:bodyPr/>
          <a:lstStyle/>
          <a:p>
            <a:r>
              <a:rPr lang="en-US"/>
              <a:t>Causation as an objective in observational studies</a:t>
            </a:r>
          </a:p>
          <a:p>
            <a:r>
              <a:rPr lang="en-US"/>
              <a:t>The underlying cohort or study base</a:t>
            </a:r>
          </a:p>
          <a:p>
            <a:r>
              <a:rPr lang="en-US"/>
              <a:t>Study designs</a:t>
            </a:r>
          </a:p>
          <a:p>
            <a:pPr lvl="1"/>
            <a:r>
              <a:rPr lang="en-US"/>
              <a:t>Cross sectional</a:t>
            </a:r>
          </a:p>
          <a:p>
            <a:pPr lvl="1"/>
            <a:r>
              <a:rPr lang="en-US"/>
              <a:t>Cohort</a:t>
            </a:r>
          </a:p>
          <a:p>
            <a:pPr lvl="1"/>
            <a:r>
              <a:rPr lang="en-US"/>
              <a:t>Case control</a:t>
            </a:r>
          </a:p>
          <a:p>
            <a:pPr lvl="1"/>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79318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91D0-9AF2-A4BE-6158-1DFB60F9C15A}"/>
              </a:ext>
            </a:extLst>
          </p:cNvPr>
          <p:cNvSpPr>
            <a:spLocks noGrp="1"/>
          </p:cNvSpPr>
          <p:nvPr>
            <p:ph type="title"/>
          </p:nvPr>
        </p:nvSpPr>
        <p:spPr/>
        <p:txBody>
          <a:bodyPr/>
          <a:lstStyle/>
          <a:p>
            <a:r>
              <a:rPr lang="en-US"/>
              <a:t>Types of cohorts/ how assembled</a:t>
            </a:r>
          </a:p>
        </p:txBody>
      </p:sp>
      <p:sp>
        <p:nvSpPr>
          <p:cNvPr id="3" name="Content Placeholder 2">
            <a:extLst>
              <a:ext uri="{FF2B5EF4-FFF2-40B4-BE49-F238E27FC236}">
                <a16:creationId xmlns:a16="http://schemas.microsoft.com/office/drawing/2014/main" id="{1A182E52-CAF7-7661-A235-F119D2FC7028}"/>
              </a:ext>
            </a:extLst>
          </p:cNvPr>
          <p:cNvSpPr>
            <a:spLocks noGrp="1"/>
          </p:cNvSpPr>
          <p:nvPr>
            <p:ph idx="1"/>
          </p:nvPr>
        </p:nvSpPr>
        <p:spPr/>
        <p:txBody>
          <a:bodyPr>
            <a:normAutofit lnSpcReduction="10000"/>
          </a:bodyPr>
          <a:lstStyle/>
          <a:p>
            <a:r>
              <a:rPr lang="en-US"/>
              <a:t>By region (Framingham MA, USA – heart study)</a:t>
            </a:r>
          </a:p>
          <a:p>
            <a:r>
              <a:rPr lang="en-US"/>
              <a:t>By occupation (Nurses Health Study, USA – many exposures &amp; outcomes)</a:t>
            </a:r>
          </a:p>
          <a:p>
            <a:r>
              <a:rPr lang="en-US"/>
              <a:t>By disease – to look at sequelae as outcomes (IeDEA)</a:t>
            </a:r>
          </a:p>
          <a:p>
            <a:r>
              <a:rPr lang="en-US"/>
              <a:t>By risk status (pre-conception cohort)</a:t>
            </a:r>
          </a:p>
          <a:p>
            <a:r>
              <a:rPr lang="en-US"/>
              <a:t>By exposure event (Persons exposed to radiation in Chernobyl Accident)</a:t>
            </a:r>
          </a:p>
          <a:p>
            <a:r>
              <a:rPr lang="en-US"/>
              <a:t>By exposure status – enroll known exposed &amp; unexposed for a primary exposure of interest – a good approach for rare exposures</a:t>
            </a:r>
          </a:p>
          <a:p>
            <a:pPr lvl="1"/>
            <a:r>
              <a:rPr lang="en-US"/>
              <a:t>Enroll all exposed + a random sample of unexposed</a:t>
            </a:r>
          </a:p>
          <a:p>
            <a:endParaRPr lang="en-US"/>
          </a:p>
        </p:txBody>
      </p:sp>
    </p:spTree>
    <p:extLst>
      <p:ext uri="{BB962C8B-B14F-4D97-AF65-F5344CB8AC3E}">
        <p14:creationId xmlns:p14="http://schemas.microsoft.com/office/powerpoint/2010/main" val="157283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574C-1BD8-1E43-98BA-762D58E9E456}"/>
              </a:ext>
            </a:extLst>
          </p:cNvPr>
          <p:cNvSpPr>
            <a:spLocks noGrp="1"/>
          </p:cNvSpPr>
          <p:nvPr>
            <p:ph type="title"/>
          </p:nvPr>
        </p:nvSpPr>
        <p:spPr/>
        <p:txBody>
          <a:bodyPr/>
          <a:lstStyle/>
          <a:p>
            <a:r>
              <a:rPr lang="en-US"/>
              <a:t>Data collection in a cohort study</a:t>
            </a:r>
          </a:p>
        </p:txBody>
      </p:sp>
      <p:sp>
        <p:nvSpPr>
          <p:cNvPr id="3" name="Content Placeholder 2">
            <a:extLst>
              <a:ext uri="{FF2B5EF4-FFF2-40B4-BE49-F238E27FC236}">
                <a16:creationId xmlns:a16="http://schemas.microsoft.com/office/drawing/2014/main" id="{7EF9E745-6CD8-57BF-C2E0-D268B14F6459}"/>
              </a:ext>
            </a:extLst>
          </p:cNvPr>
          <p:cNvSpPr>
            <a:spLocks noGrp="1"/>
          </p:cNvSpPr>
          <p:nvPr>
            <p:ph idx="1"/>
          </p:nvPr>
        </p:nvSpPr>
        <p:spPr/>
        <p:txBody>
          <a:bodyPr>
            <a:normAutofit/>
          </a:bodyPr>
          <a:lstStyle/>
          <a:p>
            <a:r>
              <a:rPr lang="en-US"/>
              <a:t>IeDEA – clinical records</a:t>
            </a:r>
          </a:p>
          <a:p>
            <a:r>
              <a:rPr lang="en-US"/>
              <a:t>Framingham – participant questionnaires, labs</a:t>
            </a:r>
          </a:p>
          <a:p>
            <a:r>
              <a:rPr lang="en-US"/>
              <a:t>Environmental samples over time</a:t>
            </a:r>
          </a:p>
          <a:p>
            <a:r>
              <a:rPr lang="en-US"/>
              <a:t>Community/geographic characteristics over time</a:t>
            </a:r>
          </a:p>
          <a:p>
            <a:r>
              <a:rPr lang="en-US"/>
              <a:t>Outcomes</a:t>
            </a:r>
          </a:p>
          <a:p>
            <a:pPr lvl="1"/>
            <a:r>
              <a:rPr lang="en-US"/>
              <a:t>From individual/family members</a:t>
            </a:r>
          </a:p>
          <a:p>
            <a:pPr lvl="2"/>
            <a:r>
              <a:rPr lang="en-US"/>
              <a:t>Questionniares, labs</a:t>
            </a:r>
          </a:p>
          <a:p>
            <a:pPr lvl="1"/>
            <a:r>
              <a:rPr lang="en-US"/>
              <a:t>From vital records/death certificates</a:t>
            </a:r>
          </a:p>
          <a:p>
            <a:pPr lvl="1"/>
            <a:r>
              <a:rPr lang="en-US"/>
              <a:t>From clinical records</a:t>
            </a:r>
          </a:p>
        </p:txBody>
      </p:sp>
    </p:spTree>
    <p:extLst>
      <p:ext uri="{BB962C8B-B14F-4D97-AF65-F5344CB8AC3E}">
        <p14:creationId xmlns:p14="http://schemas.microsoft.com/office/powerpoint/2010/main" val="427675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B464-5DA2-E15C-A41A-433C40A1AD24}"/>
              </a:ext>
            </a:extLst>
          </p:cNvPr>
          <p:cNvSpPr>
            <a:spLocks noGrp="1"/>
          </p:cNvSpPr>
          <p:nvPr>
            <p:ph type="title"/>
          </p:nvPr>
        </p:nvSpPr>
        <p:spPr/>
        <p:txBody>
          <a:bodyPr/>
          <a:lstStyle/>
          <a:p>
            <a:r>
              <a:rPr lang="en-US"/>
              <a:t>Addressing exchangeablity in cohort studies</a:t>
            </a:r>
          </a:p>
        </p:txBody>
      </p:sp>
      <p:sp>
        <p:nvSpPr>
          <p:cNvPr id="3" name="Content Placeholder 2">
            <a:extLst>
              <a:ext uri="{FF2B5EF4-FFF2-40B4-BE49-F238E27FC236}">
                <a16:creationId xmlns:a16="http://schemas.microsoft.com/office/drawing/2014/main" id="{037DF05E-1707-0808-69BA-D6864FC673BF}"/>
              </a:ext>
            </a:extLst>
          </p:cNvPr>
          <p:cNvSpPr>
            <a:spLocks noGrp="1"/>
          </p:cNvSpPr>
          <p:nvPr>
            <p:ph idx="1"/>
          </p:nvPr>
        </p:nvSpPr>
        <p:spPr/>
        <p:txBody>
          <a:bodyPr/>
          <a:lstStyle/>
          <a:p>
            <a:r>
              <a:rPr lang="en-US"/>
              <a:t>High quality, systematic data collection of potential confounders</a:t>
            </a:r>
          </a:p>
          <a:p>
            <a:r>
              <a:rPr lang="en-US"/>
              <a:t>Collected throughout follow up</a:t>
            </a:r>
          </a:p>
          <a:p>
            <a:r>
              <a:rPr lang="en-US"/>
              <a:t>Enables statistical methods to account for lack of balance</a:t>
            </a:r>
          </a:p>
          <a:p>
            <a:pPr lvl="1"/>
            <a:r>
              <a:rPr lang="en-US"/>
              <a:t>Propensity score</a:t>
            </a:r>
          </a:p>
          <a:p>
            <a:pPr lvl="1"/>
            <a:r>
              <a:rPr lang="en-US"/>
              <a:t>Inverse probability weighting</a:t>
            </a:r>
          </a:p>
          <a:p>
            <a:pPr lvl="1"/>
            <a:r>
              <a:rPr lang="en-US"/>
              <a:t>Multivariable adjustment</a:t>
            </a:r>
          </a:p>
          <a:p>
            <a:r>
              <a:rPr lang="en-US"/>
              <a:t>Loss to follow up is a big challenge</a:t>
            </a:r>
          </a:p>
          <a:p>
            <a:pPr lvl="1"/>
            <a:r>
              <a:rPr lang="en-US"/>
              <a:t>If associated with both exposure and outcome – causes bias</a:t>
            </a:r>
          </a:p>
          <a:p>
            <a:pPr lvl="1"/>
            <a:r>
              <a:rPr lang="en-US"/>
              <a:t>Again, quality data collection prior to loss will enable methods to address this</a:t>
            </a:r>
          </a:p>
        </p:txBody>
      </p:sp>
    </p:spTree>
    <p:extLst>
      <p:ext uri="{BB962C8B-B14F-4D97-AF65-F5344CB8AC3E}">
        <p14:creationId xmlns:p14="http://schemas.microsoft.com/office/powerpoint/2010/main" val="394504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67F528A-48D1-12AF-492D-6FCD400ED45F}"/>
              </a:ext>
            </a:extLst>
          </p:cNvPr>
          <p:cNvSpPr>
            <a:spLocks noGrp="1"/>
          </p:cNvSpPr>
          <p:nvPr>
            <p:ph type="title"/>
          </p:nvPr>
        </p:nvSpPr>
        <p:spPr>
          <a:xfrm>
            <a:off x="838200" y="265109"/>
            <a:ext cx="10515600" cy="1325563"/>
          </a:xfrm>
        </p:spPr>
        <p:txBody>
          <a:bodyPr/>
          <a:lstStyle/>
          <a:p>
            <a:r>
              <a:rPr lang="en-US" b="1"/>
              <a:t>Case control </a:t>
            </a:r>
            <a:r>
              <a:rPr lang="en-US"/>
              <a:t>– still interested in the underlying cohort, or, study base</a:t>
            </a:r>
          </a:p>
        </p:txBody>
      </p:sp>
      <p:pic>
        <p:nvPicPr>
          <p:cNvPr id="5" name="Content Placeholder 4" descr="A picture containing text, object, antenna&#10;&#10;Description automatically generated">
            <a:extLst>
              <a:ext uri="{FF2B5EF4-FFF2-40B4-BE49-F238E27FC236}">
                <a16:creationId xmlns:a16="http://schemas.microsoft.com/office/drawing/2014/main" id="{79114584-4EF1-B7BC-D80A-7187385C12CF}"/>
              </a:ext>
            </a:extLst>
          </p:cNvPr>
          <p:cNvPicPr>
            <a:picLocks noGrp="1" noChangeAspect="1"/>
          </p:cNvPicPr>
          <p:nvPr>
            <p:ph idx="4294967295"/>
          </p:nvPr>
        </p:nvPicPr>
        <p:blipFill>
          <a:blip r:embed="rId3"/>
          <a:stretch>
            <a:fillRect/>
          </a:stretch>
        </p:blipFill>
        <p:spPr>
          <a:xfrm>
            <a:off x="2273300" y="1675558"/>
            <a:ext cx="7645400" cy="4267200"/>
          </a:xfrm>
        </p:spPr>
      </p:pic>
      <p:pic>
        <p:nvPicPr>
          <p:cNvPr id="7" name="Picture 6">
            <a:extLst>
              <a:ext uri="{FF2B5EF4-FFF2-40B4-BE49-F238E27FC236}">
                <a16:creationId xmlns:a16="http://schemas.microsoft.com/office/drawing/2014/main" id="{3F981F20-B4FA-6D32-1970-BB12DD842D9C}"/>
              </a:ext>
            </a:extLst>
          </p:cNvPr>
          <p:cNvPicPr>
            <a:picLocks noChangeAspect="1"/>
          </p:cNvPicPr>
          <p:nvPr/>
        </p:nvPicPr>
        <p:blipFill>
          <a:blip r:embed="rId4"/>
          <a:stretch>
            <a:fillRect/>
          </a:stretch>
        </p:blipFill>
        <p:spPr>
          <a:xfrm>
            <a:off x="2577726" y="6026245"/>
            <a:ext cx="6642100" cy="508000"/>
          </a:xfrm>
          <a:prstGeom prst="rect">
            <a:avLst/>
          </a:prstGeom>
        </p:spPr>
      </p:pic>
      <p:sp>
        <p:nvSpPr>
          <p:cNvPr id="8" name="TextBox 7">
            <a:extLst>
              <a:ext uri="{FF2B5EF4-FFF2-40B4-BE49-F238E27FC236}">
                <a16:creationId xmlns:a16="http://schemas.microsoft.com/office/drawing/2014/main" id="{48C97ED5-438F-C7CA-2CDC-C6ACC1FF3718}"/>
              </a:ext>
            </a:extLst>
          </p:cNvPr>
          <p:cNvSpPr txBox="1"/>
          <p:nvPr/>
        </p:nvSpPr>
        <p:spPr>
          <a:xfrm>
            <a:off x="3496237" y="6492875"/>
            <a:ext cx="8631993" cy="369332"/>
          </a:xfrm>
          <a:prstGeom prst="rect">
            <a:avLst/>
          </a:prstGeom>
          <a:noFill/>
        </p:spPr>
        <p:txBody>
          <a:bodyPr wrap="square">
            <a:spAutoFit/>
          </a:bodyPr>
          <a:lstStyle/>
          <a:p>
            <a:pPr algn="r"/>
            <a:r>
              <a:rPr lang="en-US">
                <a:solidFill>
                  <a:srgbClr val="232323"/>
                </a:solidFill>
                <a:effectLst/>
                <a:latin typeface="Arial" panose="020B0604020202020204" pitchFamily="34" charset="0"/>
              </a:rPr>
              <a:t>Szklo &amp; Nieto. Epidemiology: beyond the basics. Aspen Publishers, 2000</a:t>
            </a:r>
          </a:p>
        </p:txBody>
      </p:sp>
    </p:spTree>
    <p:extLst>
      <p:ext uri="{BB962C8B-B14F-4D97-AF65-F5344CB8AC3E}">
        <p14:creationId xmlns:p14="http://schemas.microsoft.com/office/powerpoint/2010/main" val="420854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82D2-1821-DB85-0504-3AAA059F83AC}"/>
              </a:ext>
            </a:extLst>
          </p:cNvPr>
          <p:cNvSpPr>
            <a:spLocks noGrp="1"/>
          </p:cNvSpPr>
          <p:nvPr>
            <p:ph type="title"/>
          </p:nvPr>
        </p:nvSpPr>
        <p:spPr/>
        <p:txBody>
          <a:bodyPr/>
          <a:lstStyle/>
          <a:p>
            <a:r>
              <a:rPr lang="en-US"/>
              <a:t>Case-control</a:t>
            </a:r>
          </a:p>
        </p:txBody>
      </p:sp>
      <p:sp>
        <p:nvSpPr>
          <p:cNvPr id="3" name="Content Placeholder 2">
            <a:extLst>
              <a:ext uri="{FF2B5EF4-FFF2-40B4-BE49-F238E27FC236}">
                <a16:creationId xmlns:a16="http://schemas.microsoft.com/office/drawing/2014/main" id="{E6870D7A-6D7C-1C3B-9DE4-4B446E8660FF}"/>
              </a:ext>
            </a:extLst>
          </p:cNvPr>
          <p:cNvSpPr>
            <a:spLocks noGrp="1"/>
          </p:cNvSpPr>
          <p:nvPr>
            <p:ph idx="1"/>
          </p:nvPr>
        </p:nvSpPr>
        <p:spPr/>
        <p:txBody>
          <a:bodyPr>
            <a:noAutofit/>
          </a:bodyPr>
          <a:lstStyle/>
          <a:p>
            <a:r>
              <a:rPr lang="en-US" sz="2200">
                <a:latin typeface="Calibri" panose="020F0502020204030204" pitchFamily="34" charset="0"/>
              </a:rPr>
              <a:t>Participants are sampled </a:t>
            </a:r>
            <a:r>
              <a:rPr lang="en-US" sz="2200" b="1" i="1">
                <a:latin typeface="Calibri" panose="020F0502020204030204" pitchFamily="34" charset="0"/>
              </a:rPr>
              <a:t>based on their outcome status</a:t>
            </a:r>
          </a:p>
          <a:p>
            <a:r>
              <a:rPr lang="en-US" sz="2200">
                <a:effectLst/>
                <a:latin typeface="Calibri" panose="020F0502020204030204" pitchFamily="34" charset="0"/>
              </a:rPr>
              <a:t>First we select </a:t>
            </a:r>
            <a:r>
              <a:rPr lang="en-US" sz="2200" b="1" u="sng">
                <a:effectLst/>
                <a:latin typeface="Calibri" panose="020F0502020204030204" pitchFamily="34" charset="0"/>
              </a:rPr>
              <a:t>cases</a:t>
            </a:r>
            <a:r>
              <a:rPr lang="en-US" sz="2200">
                <a:effectLst/>
                <a:latin typeface="Calibri" panose="020F0502020204030204" pitchFamily="34" charset="0"/>
              </a:rPr>
              <a:t> – </a:t>
            </a:r>
            <a:r>
              <a:rPr lang="en-US" sz="2200" i="1">
                <a:effectLst/>
                <a:latin typeface="Calibri" panose="020F0502020204030204" pitchFamily="34" charset="0"/>
              </a:rPr>
              <a:t>Incident cases </a:t>
            </a:r>
            <a:r>
              <a:rPr lang="en-US" sz="2200">
                <a:effectLst/>
                <a:latin typeface="Calibri" panose="020F0502020204030204" pitchFamily="34" charset="0"/>
              </a:rPr>
              <a:t>– at the time of disease onset</a:t>
            </a:r>
          </a:p>
          <a:p>
            <a:pPr lvl="1"/>
            <a:r>
              <a:rPr lang="en-US" sz="1800">
                <a:latin typeface="Calibri" panose="020F0502020204030204" pitchFamily="34" charset="0"/>
              </a:rPr>
              <a:t>Characteristics of prevalent cases may reflect their survivorship</a:t>
            </a:r>
          </a:p>
          <a:p>
            <a:r>
              <a:rPr lang="en-US" sz="2200">
                <a:effectLst/>
                <a:latin typeface="Calibri" panose="020F0502020204030204" pitchFamily="34" charset="0"/>
              </a:rPr>
              <a:t>Then we sample </a:t>
            </a:r>
            <a:r>
              <a:rPr lang="en-US" sz="2200" b="1" u="sng">
                <a:effectLst/>
                <a:latin typeface="Calibri" panose="020F0502020204030204" pitchFamily="34" charset="0"/>
              </a:rPr>
              <a:t>controls</a:t>
            </a:r>
            <a:r>
              <a:rPr lang="en-US" sz="2200">
                <a:effectLst/>
                <a:latin typeface="Calibri" panose="020F0502020204030204" pitchFamily="34" charset="0"/>
              </a:rPr>
              <a:t> -- </a:t>
            </a:r>
            <a:r>
              <a:rPr lang="en-US" sz="2200" i="1">
                <a:effectLst/>
                <a:latin typeface="Calibri" panose="020F0502020204030204" pitchFamily="34" charset="0"/>
              </a:rPr>
              <a:t>who represent the </a:t>
            </a:r>
            <a:r>
              <a:rPr lang="en-US" sz="2400" i="1" dirty="0"/>
              <a:t>underlying cohort which gave rise to the cases</a:t>
            </a:r>
            <a:endParaRPr lang="en-US" sz="2200" i="1">
              <a:effectLst/>
              <a:latin typeface="Calibri" panose="020F0502020204030204" pitchFamily="34" charset="0"/>
            </a:endParaRPr>
          </a:p>
          <a:p>
            <a:r>
              <a:rPr lang="en-US" sz="2200">
                <a:effectLst/>
                <a:latin typeface="Calibri" panose="020F0502020204030204" pitchFamily="34" charset="0"/>
              </a:rPr>
              <a:t>Then measure prior exposure in cases and controls </a:t>
            </a:r>
            <a:r>
              <a:rPr lang="en-US" sz="2200" i="1">
                <a:effectLst/>
                <a:latin typeface="Calibri" panose="020F0502020204030204" pitchFamily="34" charset="0"/>
              </a:rPr>
              <a:t>in the same manner</a:t>
            </a:r>
            <a:br>
              <a:rPr lang="en-US" sz="2200">
                <a:effectLst/>
                <a:latin typeface="Calibri" panose="020F0502020204030204" pitchFamily="34" charset="0"/>
              </a:rPr>
            </a:br>
            <a:endParaRPr lang="en-US" sz="2200">
              <a:effectLst/>
              <a:latin typeface="Calibri" panose="020F0502020204030204" pitchFamily="34" charset="0"/>
            </a:endParaRPr>
          </a:p>
          <a:p>
            <a:r>
              <a:rPr lang="en-US" sz="2200">
                <a:latin typeface="Calibri" panose="020F0502020204030204" pitchFamily="34" charset="0"/>
              </a:rPr>
              <a:t>Selecting appropriate controls is the biggest challenge in the case-control design</a:t>
            </a:r>
          </a:p>
          <a:p>
            <a:r>
              <a:rPr lang="en-US" sz="2200">
                <a:effectLst/>
                <a:latin typeface="Calibri" panose="020F0502020204030204" pitchFamily="34" charset="0"/>
              </a:rPr>
              <a:t>Ideal if feasible to do a case-control study nested within a well defined cohort</a:t>
            </a:r>
          </a:p>
          <a:p>
            <a:r>
              <a:rPr lang="en-US" sz="2200">
                <a:latin typeface="Calibri" panose="020F0502020204030204" pitchFamily="34" charset="0"/>
              </a:rPr>
              <a:t>Otherwise we need to define the study base</a:t>
            </a:r>
            <a:endParaRPr lang="en-US" sz="2200">
              <a:effectLst/>
              <a:latin typeface="Calibri" panose="020F0502020204030204" pitchFamily="34" charset="0"/>
            </a:endParaRPr>
          </a:p>
        </p:txBody>
      </p:sp>
    </p:spTree>
    <p:extLst>
      <p:ext uri="{BB962C8B-B14F-4D97-AF65-F5344CB8AC3E}">
        <p14:creationId xmlns:p14="http://schemas.microsoft.com/office/powerpoint/2010/main" val="11236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8066E1-2461-CA59-BCE6-135CF3398A44}"/>
              </a:ext>
            </a:extLst>
          </p:cNvPr>
          <p:cNvSpPr>
            <a:spLocks noGrp="1"/>
          </p:cNvSpPr>
          <p:nvPr>
            <p:ph type="title"/>
          </p:nvPr>
        </p:nvSpPr>
        <p:spPr/>
        <p:txBody>
          <a:bodyPr/>
          <a:lstStyle/>
          <a:p>
            <a:r>
              <a:rPr lang="en-US"/>
              <a:t>A case-control within an existing cohort</a:t>
            </a:r>
          </a:p>
        </p:txBody>
      </p:sp>
      <p:pic>
        <p:nvPicPr>
          <p:cNvPr id="5" name="Content Placeholder 4" descr="Diagram&#10;&#10;Description automatically generated">
            <a:extLst>
              <a:ext uri="{FF2B5EF4-FFF2-40B4-BE49-F238E27FC236}">
                <a16:creationId xmlns:a16="http://schemas.microsoft.com/office/drawing/2014/main" id="{CE21C538-73FF-0619-B315-23B3C2F2941A}"/>
              </a:ext>
            </a:extLst>
          </p:cNvPr>
          <p:cNvPicPr>
            <a:picLocks noGrp="1" noChangeAspect="1"/>
          </p:cNvPicPr>
          <p:nvPr>
            <p:ph idx="1"/>
          </p:nvPr>
        </p:nvPicPr>
        <p:blipFill rotWithShape="1">
          <a:blip r:embed="rId3"/>
          <a:srcRect b="16961"/>
          <a:stretch/>
        </p:blipFill>
        <p:spPr>
          <a:xfrm>
            <a:off x="2600417" y="1343026"/>
            <a:ext cx="7400835" cy="4986338"/>
          </a:xfrm>
        </p:spPr>
      </p:pic>
      <p:sp>
        <p:nvSpPr>
          <p:cNvPr id="7" name="TextBox 6">
            <a:extLst>
              <a:ext uri="{FF2B5EF4-FFF2-40B4-BE49-F238E27FC236}">
                <a16:creationId xmlns:a16="http://schemas.microsoft.com/office/drawing/2014/main" id="{A9185A29-F052-DECE-DC31-BFB7EB5FFDE2}"/>
              </a:ext>
            </a:extLst>
          </p:cNvPr>
          <p:cNvSpPr txBox="1"/>
          <p:nvPr/>
        </p:nvSpPr>
        <p:spPr>
          <a:xfrm>
            <a:off x="3496237" y="6492875"/>
            <a:ext cx="8631993" cy="369332"/>
          </a:xfrm>
          <a:prstGeom prst="rect">
            <a:avLst/>
          </a:prstGeom>
          <a:noFill/>
        </p:spPr>
        <p:txBody>
          <a:bodyPr wrap="square">
            <a:spAutoFit/>
          </a:bodyPr>
          <a:lstStyle/>
          <a:p>
            <a:pPr algn="r"/>
            <a:r>
              <a:rPr lang="en-US">
                <a:solidFill>
                  <a:srgbClr val="232323"/>
                </a:solidFill>
                <a:effectLst/>
                <a:latin typeface="Arial" panose="020B0604020202020204" pitchFamily="34" charset="0"/>
              </a:rPr>
              <a:t>Szklo &amp; Nieto. Epidemiology: beyond the basics. Aspen Publishers, 2000</a:t>
            </a:r>
          </a:p>
        </p:txBody>
      </p:sp>
    </p:spTree>
    <p:extLst>
      <p:ext uri="{BB962C8B-B14F-4D97-AF65-F5344CB8AC3E}">
        <p14:creationId xmlns:p14="http://schemas.microsoft.com/office/powerpoint/2010/main" val="320043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615C-31AA-4EE0-6E6C-0223B80FE4A9}"/>
              </a:ext>
            </a:extLst>
          </p:cNvPr>
          <p:cNvSpPr>
            <a:spLocks noGrp="1"/>
          </p:cNvSpPr>
          <p:nvPr>
            <p:ph type="title"/>
          </p:nvPr>
        </p:nvSpPr>
        <p:spPr/>
        <p:txBody>
          <a:bodyPr/>
          <a:lstStyle/>
          <a:p>
            <a:r>
              <a:rPr lang="en-US"/>
              <a:t>If the underlying cohort is not well defined…</a:t>
            </a:r>
          </a:p>
        </p:txBody>
      </p:sp>
      <p:sp>
        <p:nvSpPr>
          <p:cNvPr id="3" name="Content Placeholder 2">
            <a:extLst>
              <a:ext uri="{FF2B5EF4-FFF2-40B4-BE49-F238E27FC236}">
                <a16:creationId xmlns:a16="http://schemas.microsoft.com/office/drawing/2014/main" id="{A06516C0-CD42-607B-BC82-0F70DF9EF55E}"/>
              </a:ext>
            </a:extLst>
          </p:cNvPr>
          <p:cNvSpPr>
            <a:spLocks noGrp="1"/>
          </p:cNvSpPr>
          <p:nvPr>
            <p:ph idx="1"/>
          </p:nvPr>
        </p:nvSpPr>
        <p:spPr/>
        <p:txBody>
          <a:bodyPr>
            <a:normAutofit lnSpcReduction="10000"/>
          </a:bodyPr>
          <a:lstStyle/>
          <a:p>
            <a:r>
              <a:rPr lang="en-US"/>
              <a:t>Consider how cases are sampled</a:t>
            </a:r>
          </a:p>
          <a:p>
            <a:pPr lvl="1"/>
            <a:r>
              <a:rPr lang="en-US"/>
              <a:t>If clinic based – who is the population that would seek care at that same clinic if they were to become diseased</a:t>
            </a:r>
          </a:p>
          <a:p>
            <a:pPr lvl="1"/>
            <a:r>
              <a:rPr lang="en-US"/>
              <a:t>Selecting from the community can be problematic</a:t>
            </a:r>
          </a:p>
          <a:p>
            <a:r>
              <a:rPr lang="en-US"/>
              <a:t>Consider restricting the study to “deconfound”</a:t>
            </a:r>
          </a:p>
          <a:p>
            <a:pPr lvl="1"/>
            <a:r>
              <a:rPr lang="en-US"/>
              <a:t>E.g., if sex is a strong confounder, restrict the study (Cases and Controls) to just women</a:t>
            </a:r>
          </a:p>
          <a:p>
            <a:r>
              <a:rPr lang="en-US"/>
              <a:t>Must select controls without regard to exposure status</a:t>
            </a:r>
          </a:p>
          <a:p>
            <a:pPr lvl="1"/>
            <a:r>
              <a:rPr lang="en-US"/>
              <a:t>To address the concern about confounding, matching may help but over-matching will lead to comparable exposure frequency in controls – that does not reflect the expsosure frequency in the underlying cohort</a:t>
            </a:r>
          </a:p>
          <a:p>
            <a:endParaRPr lang="en-US"/>
          </a:p>
          <a:p>
            <a:pPr marL="0" indent="0">
              <a:buNone/>
            </a:pPr>
            <a:endParaRPr lang="en-US"/>
          </a:p>
          <a:p>
            <a:pPr lvl="1"/>
            <a:endParaRPr lang="en-US"/>
          </a:p>
        </p:txBody>
      </p:sp>
    </p:spTree>
    <p:extLst>
      <p:ext uri="{BB962C8B-B14F-4D97-AF65-F5344CB8AC3E}">
        <p14:creationId xmlns:p14="http://schemas.microsoft.com/office/powerpoint/2010/main" val="172275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671A-CA63-FE81-F208-B5CBE3F2B691}"/>
              </a:ext>
            </a:extLst>
          </p:cNvPr>
          <p:cNvSpPr>
            <a:spLocks noGrp="1"/>
          </p:cNvSpPr>
          <p:nvPr>
            <p:ph type="title"/>
          </p:nvPr>
        </p:nvSpPr>
        <p:spPr/>
        <p:txBody>
          <a:bodyPr/>
          <a:lstStyle/>
          <a:p>
            <a:r>
              <a:rPr lang="en-US"/>
              <a:t>Types of controls when the underlying cohort is uncertain</a:t>
            </a:r>
          </a:p>
        </p:txBody>
      </p:sp>
      <p:sp>
        <p:nvSpPr>
          <p:cNvPr id="3" name="Content Placeholder 2">
            <a:extLst>
              <a:ext uri="{FF2B5EF4-FFF2-40B4-BE49-F238E27FC236}">
                <a16:creationId xmlns:a16="http://schemas.microsoft.com/office/drawing/2014/main" id="{A23D1BE7-0A71-C13B-44BD-B9E8F587D411}"/>
              </a:ext>
            </a:extLst>
          </p:cNvPr>
          <p:cNvSpPr>
            <a:spLocks noGrp="1"/>
          </p:cNvSpPr>
          <p:nvPr>
            <p:ph idx="1"/>
          </p:nvPr>
        </p:nvSpPr>
        <p:spPr/>
        <p:txBody>
          <a:bodyPr>
            <a:normAutofit lnSpcReduction="10000"/>
          </a:bodyPr>
          <a:lstStyle/>
          <a:p>
            <a:r>
              <a:rPr lang="en-US"/>
              <a:t>Population-based sampling, neighbors of cases</a:t>
            </a:r>
          </a:p>
          <a:p>
            <a:pPr lvl="1"/>
            <a:r>
              <a:rPr lang="en-US"/>
              <a:t>Problem </a:t>
            </a:r>
            <a:r>
              <a:rPr lang="en-US">
                <a:sym typeface="Wingdings" pitchFamily="2" charset="2"/>
              </a:rPr>
              <a:t> if cases recruited at clinic, the neighborhood may have cases that did not/would not seek care at that clinic</a:t>
            </a:r>
          </a:p>
          <a:p>
            <a:r>
              <a:rPr lang="en-US">
                <a:sym typeface="Wingdings" pitchFamily="2" charset="2"/>
              </a:rPr>
              <a:t>Hospital-based controls</a:t>
            </a:r>
          </a:p>
          <a:p>
            <a:pPr lvl="1"/>
            <a:r>
              <a:rPr lang="en-US">
                <a:sym typeface="Wingdings" pitchFamily="2" charset="2"/>
              </a:rPr>
              <a:t>Different illness than the cases</a:t>
            </a:r>
          </a:p>
          <a:p>
            <a:pPr lvl="1"/>
            <a:r>
              <a:rPr lang="en-US">
                <a:sym typeface="Wingdings" pitchFamily="2" charset="2"/>
              </a:rPr>
              <a:t>But what type of illness…. Many illnesses may be assocated with the exposure of interest (either negatively or positively)</a:t>
            </a:r>
          </a:p>
          <a:p>
            <a:r>
              <a:rPr lang="en-US">
                <a:sym typeface="Wingdings" pitchFamily="2" charset="2"/>
              </a:rPr>
              <a:t>Friend controls</a:t>
            </a:r>
          </a:p>
          <a:p>
            <a:pPr lvl="1"/>
            <a:r>
              <a:rPr lang="en-US">
                <a:sym typeface="Wingdings" pitchFamily="2" charset="2"/>
              </a:rPr>
              <a:t>May have similar SES, a potential confounder</a:t>
            </a:r>
          </a:p>
          <a:p>
            <a:pPr lvl="1"/>
            <a:r>
              <a:rPr lang="en-US">
                <a:sym typeface="Wingdings" pitchFamily="2" charset="2"/>
              </a:rPr>
              <a:t>But also may have very similar exposure frequency – not reflective of the underlying cohort</a:t>
            </a:r>
          </a:p>
          <a:p>
            <a:endParaRPr lang="en-US"/>
          </a:p>
        </p:txBody>
      </p:sp>
    </p:spTree>
    <p:extLst>
      <p:ext uri="{BB962C8B-B14F-4D97-AF65-F5344CB8AC3E}">
        <p14:creationId xmlns:p14="http://schemas.microsoft.com/office/powerpoint/2010/main" val="229227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4844-113B-A20E-EEC1-D408485D0DC4}"/>
              </a:ext>
            </a:extLst>
          </p:cNvPr>
          <p:cNvSpPr>
            <a:spLocks noGrp="1"/>
          </p:cNvSpPr>
          <p:nvPr>
            <p:ph type="title"/>
          </p:nvPr>
        </p:nvSpPr>
        <p:spPr/>
        <p:txBody>
          <a:bodyPr/>
          <a:lstStyle/>
          <a:p>
            <a:r>
              <a:rPr lang="en-US"/>
              <a:t>Case-control pro/cons</a:t>
            </a:r>
          </a:p>
        </p:txBody>
      </p:sp>
      <p:sp>
        <p:nvSpPr>
          <p:cNvPr id="3" name="Content Placeholder 2">
            <a:extLst>
              <a:ext uri="{FF2B5EF4-FFF2-40B4-BE49-F238E27FC236}">
                <a16:creationId xmlns:a16="http://schemas.microsoft.com/office/drawing/2014/main" id="{39E8541F-178E-72E8-D0EA-FC89AC977935}"/>
              </a:ext>
            </a:extLst>
          </p:cNvPr>
          <p:cNvSpPr>
            <a:spLocks noGrp="1"/>
          </p:cNvSpPr>
          <p:nvPr>
            <p:ph idx="1"/>
          </p:nvPr>
        </p:nvSpPr>
        <p:spPr/>
        <p:txBody>
          <a:bodyPr/>
          <a:lstStyle/>
          <a:p>
            <a:pPr marL="0" indent="0">
              <a:buNone/>
            </a:pPr>
            <a:r>
              <a:rPr lang="en-US"/>
              <a:t>PROs</a:t>
            </a:r>
          </a:p>
          <a:p>
            <a:r>
              <a:rPr lang="en-US"/>
              <a:t>Efficient for rare events, or disease with long latency</a:t>
            </a:r>
          </a:p>
          <a:p>
            <a:r>
              <a:rPr lang="en-US"/>
              <a:t>Can examine multiple exposures</a:t>
            </a:r>
          </a:p>
          <a:p>
            <a:endParaRPr lang="en-US"/>
          </a:p>
          <a:p>
            <a:pPr marL="0" indent="0">
              <a:buNone/>
            </a:pPr>
            <a:r>
              <a:rPr lang="en-US"/>
              <a:t>CONs</a:t>
            </a:r>
          </a:p>
          <a:p>
            <a:r>
              <a:rPr lang="en-US"/>
              <a:t>Hard to get a non-biased control group</a:t>
            </a:r>
          </a:p>
          <a:p>
            <a:r>
              <a:rPr lang="en-US"/>
              <a:t>Recall bias, temporality may be a challenge</a:t>
            </a:r>
          </a:p>
          <a:p>
            <a:r>
              <a:rPr lang="en-US"/>
              <a:t>Cannot calculate incidence</a:t>
            </a:r>
          </a:p>
          <a:p>
            <a:endParaRPr lang="en-US"/>
          </a:p>
          <a:p>
            <a:endParaRPr lang="en-US"/>
          </a:p>
          <a:p>
            <a:endParaRPr lang="en-US"/>
          </a:p>
        </p:txBody>
      </p:sp>
    </p:spTree>
    <p:extLst>
      <p:ext uri="{BB962C8B-B14F-4D97-AF65-F5344CB8AC3E}">
        <p14:creationId xmlns:p14="http://schemas.microsoft.com/office/powerpoint/2010/main" val="2763163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44E7-DA01-F719-F417-275AA4CFE1FE}"/>
              </a:ext>
            </a:extLst>
          </p:cNvPr>
          <p:cNvSpPr>
            <a:spLocks noGrp="1"/>
          </p:cNvSpPr>
          <p:nvPr>
            <p:ph type="title"/>
          </p:nvPr>
        </p:nvSpPr>
        <p:spPr/>
        <p:txBody>
          <a:bodyPr/>
          <a:lstStyle/>
          <a:p>
            <a:r>
              <a:rPr lang="en-US"/>
              <a:t>Case-control example</a:t>
            </a:r>
          </a:p>
        </p:txBody>
      </p:sp>
      <p:sp>
        <p:nvSpPr>
          <p:cNvPr id="3" name="Content Placeholder 2">
            <a:extLst>
              <a:ext uri="{FF2B5EF4-FFF2-40B4-BE49-F238E27FC236}">
                <a16:creationId xmlns:a16="http://schemas.microsoft.com/office/drawing/2014/main" id="{0E9DDB01-E1E6-6BDB-632C-40C783B6301F}"/>
              </a:ext>
            </a:extLst>
          </p:cNvPr>
          <p:cNvSpPr>
            <a:spLocks noGrp="1"/>
          </p:cNvSpPr>
          <p:nvPr>
            <p:ph idx="1"/>
          </p:nvPr>
        </p:nvSpPr>
        <p:spPr/>
        <p:txBody>
          <a:bodyPr/>
          <a:lstStyle/>
          <a:p>
            <a:r>
              <a:rPr lang="en-US"/>
              <a:t>A Population-Based Case–Control Study of Extreme Summer Temperature and Birth Defects </a:t>
            </a:r>
            <a:r>
              <a:rPr lang="en-US" sz="2200"/>
              <a:t>(</a:t>
            </a:r>
            <a:r>
              <a:rPr lang="en-US" sz="2200" b="0" i="0" u="sng">
                <a:solidFill>
                  <a:srgbClr val="205493"/>
                </a:solidFill>
                <a:effectLst/>
                <a:latin typeface="Helvetica Neue" panose="02000503000000020004" pitchFamily="2" charset="0"/>
                <a:hlinkClick r:id="rId2"/>
              </a:rPr>
              <a:t>Environ Health Perspect.</a:t>
            </a:r>
            <a:r>
              <a:rPr lang="en-US" sz="2200" b="0" i="0">
                <a:solidFill>
                  <a:srgbClr val="212121"/>
                </a:solidFill>
                <a:effectLst/>
                <a:latin typeface="Helvetica Neue" panose="02000503000000020004" pitchFamily="2" charset="0"/>
              </a:rPr>
              <a:t> 2012 Oct; 120(10): 1443–1449)</a:t>
            </a:r>
          </a:p>
          <a:p>
            <a:r>
              <a:rPr lang="en-US" sz="2200"/>
              <a:t>Background: Although hyperthermia is a recognized animal teratogen and maternal fever has been associated with birth defects in humans, data on the relationship between high environmental temperatures and birth defects are limited.</a:t>
            </a:r>
          </a:p>
          <a:p>
            <a:r>
              <a:rPr lang="en-US" sz="2200"/>
              <a:t>Objective: To determine whether pregnancies are potentially vulnerable to the weather extremes anticipated with climate change, we evaluated the relationship between extreme summer temperature and the occurrence of birth defects.</a:t>
            </a:r>
          </a:p>
          <a:p>
            <a:endParaRPr lang="en-US" sz="2200"/>
          </a:p>
          <a:p>
            <a:endParaRPr lang="en-US"/>
          </a:p>
        </p:txBody>
      </p:sp>
    </p:spTree>
    <p:extLst>
      <p:ext uri="{BB962C8B-B14F-4D97-AF65-F5344CB8AC3E}">
        <p14:creationId xmlns:p14="http://schemas.microsoft.com/office/powerpoint/2010/main" val="235091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BDC3-92DD-CE14-4F9D-867EE73D200E}"/>
              </a:ext>
            </a:extLst>
          </p:cNvPr>
          <p:cNvSpPr>
            <a:spLocks noGrp="1"/>
          </p:cNvSpPr>
          <p:nvPr>
            <p:ph type="title"/>
          </p:nvPr>
        </p:nvSpPr>
        <p:spPr/>
        <p:txBody>
          <a:bodyPr/>
          <a:lstStyle/>
          <a:p>
            <a:r>
              <a:rPr lang="en-US"/>
              <a:t>What is a cause?</a:t>
            </a:r>
          </a:p>
        </p:txBody>
      </p:sp>
      <p:sp>
        <p:nvSpPr>
          <p:cNvPr id="3" name="Content Placeholder 2">
            <a:extLst>
              <a:ext uri="{FF2B5EF4-FFF2-40B4-BE49-F238E27FC236}">
                <a16:creationId xmlns:a16="http://schemas.microsoft.com/office/drawing/2014/main" id="{D63BA534-6924-6CCC-9607-BFE2616D0CFD}"/>
              </a:ext>
            </a:extLst>
          </p:cNvPr>
          <p:cNvSpPr>
            <a:spLocks noGrp="1"/>
          </p:cNvSpPr>
          <p:nvPr>
            <p:ph idx="1"/>
          </p:nvPr>
        </p:nvSpPr>
        <p:spPr/>
        <p:txBody>
          <a:bodyPr>
            <a:normAutofit/>
          </a:bodyPr>
          <a:lstStyle/>
          <a:p>
            <a:pPr marL="0" indent="0" algn="ctr">
              <a:lnSpc>
                <a:spcPct val="150000"/>
              </a:lnSpc>
              <a:buNone/>
            </a:pPr>
            <a:r>
              <a:rPr lang="en-US" sz="3000">
                <a:effectLst/>
                <a:latin typeface="Arial" panose="020B0604020202020204" pitchFamily="34" charset="0"/>
                <a:cs typeface="Arial" panose="020B0604020202020204" pitchFamily="34" charset="0"/>
              </a:rPr>
              <a:t>“A cause of a </a:t>
            </a:r>
            <a:r>
              <a:rPr lang="en-US" sz="3200" b="1" u="sng">
                <a:solidFill>
                  <a:schemeClr val="accent2">
                    <a:lumMod val="50000"/>
                  </a:schemeClr>
                </a:solidFill>
                <a:effectLst/>
                <a:latin typeface="Arial" panose="020B0604020202020204" pitchFamily="34" charset="0"/>
                <a:cs typeface="Arial" panose="020B0604020202020204" pitchFamily="34" charset="0"/>
              </a:rPr>
              <a:t>disease event</a:t>
            </a:r>
            <a:r>
              <a:rPr lang="en-US" sz="3000">
                <a:effectLst/>
                <a:latin typeface="Arial" panose="020B0604020202020204" pitchFamily="34" charset="0"/>
                <a:cs typeface="Arial" panose="020B0604020202020204" pitchFamily="34" charset="0"/>
              </a:rPr>
              <a:t> is an </a:t>
            </a:r>
            <a:r>
              <a:rPr lang="en-US" sz="3200" b="1" u="sng">
                <a:solidFill>
                  <a:srgbClr val="7030A0"/>
                </a:solidFill>
                <a:effectLst/>
                <a:latin typeface="Arial" panose="020B0604020202020204" pitchFamily="34" charset="0"/>
                <a:cs typeface="Arial" panose="020B0604020202020204" pitchFamily="34" charset="0"/>
              </a:rPr>
              <a:t>event, condition, or characteristic</a:t>
            </a:r>
            <a:r>
              <a:rPr lang="en-US" sz="3000">
                <a:effectLst/>
                <a:latin typeface="Arial" panose="020B0604020202020204" pitchFamily="34" charset="0"/>
                <a:cs typeface="Arial" panose="020B0604020202020204" pitchFamily="34" charset="0"/>
              </a:rPr>
              <a:t> that preceded the disease event and without which the disease event either would not have occurred at all or would not have occurred until some later time.”</a:t>
            </a:r>
          </a:p>
          <a:p>
            <a:pPr algn="ctr">
              <a:lnSpc>
                <a:spcPct val="150000"/>
              </a:lnSpc>
            </a:pPr>
            <a:endParaRPr lang="en-US" sz="3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AC51D79-FB88-A30E-75A9-EAF873417837}"/>
              </a:ext>
            </a:extLst>
          </p:cNvPr>
          <p:cNvSpPr txBox="1"/>
          <p:nvPr/>
        </p:nvSpPr>
        <p:spPr>
          <a:xfrm>
            <a:off x="5145743" y="6311900"/>
            <a:ext cx="6776407" cy="369332"/>
          </a:xfrm>
          <a:prstGeom prst="rect">
            <a:avLst/>
          </a:prstGeom>
          <a:noFill/>
        </p:spPr>
        <p:txBody>
          <a:bodyPr wrap="none" rtlCol="0">
            <a:spAutoFit/>
          </a:bodyPr>
          <a:lstStyle/>
          <a:p>
            <a:r>
              <a:rPr lang="en-US">
                <a:effectLst/>
                <a:latin typeface="Helvetica" pitchFamily="2" charset="0"/>
              </a:rPr>
              <a:t>Rothman &amp; Greenland. Am J Public Health. 2005;95:S144–S150</a:t>
            </a:r>
          </a:p>
        </p:txBody>
      </p:sp>
    </p:spTree>
    <p:extLst>
      <p:ext uri="{BB962C8B-B14F-4D97-AF65-F5344CB8AC3E}">
        <p14:creationId xmlns:p14="http://schemas.microsoft.com/office/powerpoint/2010/main" val="315396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AC98-7B2E-C6C7-E564-7AE105E115BF}"/>
              </a:ext>
            </a:extLst>
          </p:cNvPr>
          <p:cNvSpPr>
            <a:spLocks noGrp="1"/>
          </p:cNvSpPr>
          <p:nvPr>
            <p:ph type="title"/>
          </p:nvPr>
        </p:nvSpPr>
        <p:spPr>
          <a:xfrm>
            <a:off x="623887" y="-82550"/>
            <a:ext cx="10515600" cy="1325563"/>
          </a:xfrm>
        </p:spPr>
        <p:txBody>
          <a:bodyPr/>
          <a:lstStyle/>
          <a:p>
            <a:r>
              <a:rPr lang="en-US"/>
              <a:t>Methods</a:t>
            </a:r>
          </a:p>
        </p:txBody>
      </p:sp>
      <p:sp>
        <p:nvSpPr>
          <p:cNvPr id="3" name="Content Placeholder 2">
            <a:extLst>
              <a:ext uri="{FF2B5EF4-FFF2-40B4-BE49-F238E27FC236}">
                <a16:creationId xmlns:a16="http://schemas.microsoft.com/office/drawing/2014/main" id="{0B397B0E-A71E-2665-EA0B-B293DCE32146}"/>
              </a:ext>
            </a:extLst>
          </p:cNvPr>
          <p:cNvSpPr>
            <a:spLocks noGrp="1"/>
          </p:cNvSpPr>
          <p:nvPr>
            <p:ph idx="1"/>
          </p:nvPr>
        </p:nvSpPr>
        <p:spPr>
          <a:xfrm>
            <a:off x="838200" y="928688"/>
            <a:ext cx="10515600" cy="5629275"/>
          </a:xfrm>
        </p:spPr>
        <p:txBody>
          <a:bodyPr>
            <a:normAutofit/>
          </a:bodyPr>
          <a:lstStyle/>
          <a:p>
            <a:r>
              <a:rPr lang="en-US"/>
              <a:t>We performed a </a:t>
            </a:r>
            <a:r>
              <a:rPr lang="en-US" b="1" u="sng"/>
              <a:t>population-based case–control study </a:t>
            </a:r>
            <a:r>
              <a:rPr lang="en-US"/>
              <a:t>by linking the New York State Congenital Malformations </a:t>
            </a:r>
            <a:r>
              <a:rPr lang="en-US" b="1" u="sng"/>
              <a:t>Registry</a:t>
            </a:r>
            <a:r>
              <a:rPr lang="en-US"/>
              <a:t> to birth certificates for the years 1992–2006. We selected nonmalformed infants from a 10% random sample of live births as controls. We assigned meteorologic data based on maternal residence at birth, summarized universal apparent temperature (UAT; degrees Fahrenheit) across the critical period of embryogenesis, and estimated adjusted odds ratios (aOR) and 95% confidence intervals (CI) with multivariable logistic regression, controlling for confounders available on the birth certificate.</a:t>
            </a:r>
          </a:p>
          <a:p>
            <a:r>
              <a:rPr lang="en-US"/>
              <a:t>Among 6,422 cases and 59,328 controls that shared at least 1 week of the critical period in summer, a 5-degree increase in mean daily minimum UAT was significantly associated with congenital cataracts (aOR = 1.51; 95% CI: 1.14, 1.99)</a:t>
            </a:r>
          </a:p>
          <a:p>
            <a:endParaRPr lang="en-US"/>
          </a:p>
        </p:txBody>
      </p:sp>
    </p:spTree>
    <p:extLst>
      <p:ext uri="{BB962C8B-B14F-4D97-AF65-F5344CB8AC3E}">
        <p14:creationId xmlns:p14="http://schemas.microsoft.com/office/powerpoint/2010/main" val="1875228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EBD5-7A0F-740D-65FF-76BAE9744949}"/>
              </a:ext>
            </a:extLst>
          </p:cNvPr>
          <p:cNvSpPr>
            <a:spLocks noGrp="1"/>
          </p:cNvSpPr>
          <p:nvPr>
            <p:ph type="title"/>
          </p:nvPr>
        </p:nvSpPr>
        <p:spPr/>
        <p:txBody>
          <a:bodyPr/>
          <a:lstStyle/>
          <a:p>
            <a:r>
              <a:rPr lang="en-US"/>
              <a:t>Summary</a:t>
            </a:r>
          </a:p>
        </p:txBody>
      </p:sp>
      <p:graphicFrame>
        <p:nvGraphicFramePr>
          <p:cNvPr id="4" name="Table 4">
            <a:extLst>
              <a:ext uri="{FF2B5EF4-FFF2-40B4-BE49-F238E27FC236}">
                <a16:creationId xmlns:a16="http://schemas.microsoft.com/office/drawing/2014/main" id="{4EB459A8-D3D1-BD81-8610-BE36DB71D532}"/>
              </a:ext>
            </a:extLst>
          </p:cNvPr>
          <p:cNvGraphicFramePr>
            <a:graphicFrameLocks noGrp="1"/>
          </p:cNvGraphicFramePr>
          <p:nvPr>
            <p:ph idx="1"/>
            <p:extLst>
              <p:ext uri="{D42A27DB-BD31-4B8C-83A1-F6EECF244321}">
                <p14:modId xmlns:p14="http://schemas.microsoft.com/office/powerpoint/2010/main" val="3318549541"/>
              </p:ext>
            </p:extLst>
          </p:nvPr>
        </p:nvGraphicFramePr>
        <p:xfrm>
          <a:off x="838199" y="1825624"/>
          <a:ext cx="10803384" cy="4541068"/>
        </p:xfrm>
        <a:graphic>
          <a:graphicData uri="http://schemas.openxmlformats.org/drawingml/2006/table">
            <a:tbl>
              <a:tblPr firstRow="1" bandRow="1">
                <a:tableStyleId>{5C22544A-7EE6-4342-B048-85BDC9FD1C3A}</a:tableStyleId>
              </a:tblPr>
              <a:tblGrid>
                <a:gridCol w="2233614">
                  <a:extLst>
                    <a:ext uri="{9D8B030D-6E8A-4147-A177-3AD203B41FA5}">
                      <a16:colId xmlns:a16="http://schemas.microsoft.com/office/drawing/2014/main" val="500636795"/>
                    </a:ext>
                  </a:extLst>
                </a:gridCol>
                <a:gridCol w="2486025">
                  <a:extLst>
                    <a:ext uri="{9D8B030D-6E8A-4147-A177-3AD203B41FA5}">
                      <a16:colId xmlns:a16="http://schemas.microsoft.com/office/drawing/2014/main" val="3766724137"/>
                    </a:ext>
                  </a:extLst>
                </a:gridCol>
                <a:gridCol w="3086100">
                  <a:extLst>
                    <a:ext uri="{9D8B030D-6E8A-4147-A177-3AD203B41FA5}">
                      <a16:colId xmlns:a16="http://schemas.microsoft.com/office/drawing/2014/main" val="2265089393"/>
                    </a:ext>
                  </a:extLst>
                </a:gridCol>
                <a:gridCol w="2997645">
                  <a:extLst>
                    <a:ext uri="{9D8B030D-6E8A-4147-A177-3AD203B41FA5}">
                      <a16:colId xmlns:a16="http://schemas.microsoft.com/office/drawing/2014/main" val="222252073"/>
                    </a:ext>
                  </a:extLst>
                </a:gridCol>
              </a:tblGrid>
              <a:tr h="391296">
                <a:tc>
                  <a:txBody>
                    <a:bodyPr/>
                    <a:lstStyle/>
                    <a:p>
                      <a:endParaRPr lang="en-US" b="1"/>
                    </a:p>
                  </a:txBody>
                  <a:tcPr/>
                </a:tc>
                <a:tc>
                  <a:txBody>
                    <a:bodyPr/>
                    <a:lstStyle/>
                    <a:p>
                      <a:r>
                        <a:rPr lang="en-US"/>
                        <a:t>Cross-sectional</a:t>
                      </a:r>
                    </a:p>
                  </a:txBody>
                  <a:tcPr/>
                </a:tc>
                <a:tc>
                  <a:txBody>
                    <a:bodyPr/>
                    <a:lstStyle/>
                    <a:p>
                      <a:r>
                        <a:rPr lang="en-US"/>
                        <a:t>Cohort</a:t>
                      </a:r>
                    </a:p>
                  </a:txBody>
                  <a:tcPr/>
                </a:tc>
                <a:tc>
                  <a:txBody>
                    <a:bodyPr/>
                    <a:lstStyle/>
                    <a:p>
                      <a:r>
                        <a:rPr lang="en-US"/>
                        <a:t>Case-control</a:t>
                      </a:r>
                    </a:p>
                  </a:txBody>
                  <a:tcPr/>
                </a:tc>
                <a:extLst>
                  <a:ext uri="{0D108BD9-81ED-4DB2-BD59-A6C34878D82A}">
                    <a16:rowId xmlns:a16="http://schemas.microsoft.com/office/drawing/2014/main" val="573632895"/>
                  </a:ext>
                </a:extLst>
              </a:tr>
              <a:tr h="964838">
                <a:tc>
                  <a:txBody>
                    <a:bodyPr/>
                    <a:lstStyle/>
                    <a:p>
                      <a:r>
                        <a:rPr lang="en-US" b="1"/>
                        <a:t>How sampled</a:t>
                      </a:r>
                    </a:p>
                  </a:txBody>
                  <a:tcPr/>
                </a:tc>
                <a:tc>
                  <a:txBody>
                    <a:bodyPr/>
                    <a:lstStyle/>
                    <a:p>
                      <a:r>
                        <a:rPr lang="en-US"/>
                        <a:t>Without regard to exposure or outcome</a:t>
                      </a:r>
                    </a:p>
                  </a:txBody>
                  <a:tcPr/>
                </a:tc>
                <a:tc>
                  <a:txBody>
                    <a:bodyPr/>
                    <a:lstStyle/>
                    <a:p>
                      <a:r>
                        <a:rPr lang="en-US"/>
                        <a:t>Non-diseased at baseline. Exposure assessed at baselind</a:t>
                      </a:r>
                    </a:p>
                  </a:txBody>
                  <a:tcPr/>
                </a:tc>
                <a:tc>
                  <a:txBody>
                    <a:bodyPr/>
                    <a:lstStyle/>
                    <a:p>
                      <a:r>
                        <a:rPr lang="en-US"/>
                        <a:t>Selected at the time of disease onset</a:t>
                      </a:r>
                    </a:p>
                  </a:txBody>
                  <a:tcPr/>
                </a:tc>
                <a:extLst>
                  <a:ext uri="{0D108BD9-81ED-4DB2-BD59-A6C34878D82A}">
                    <a16:rowId xmlns:a16="http://schemas.microsoft.com/office/drawing/2014/main" val="2399988599"/>
                  </a:ext>
                </a:extLst>
              </a:tr>
              <a:tr h="964838">
                <a:tc>
                  <a:txBody>
                    <a:bodyPr/>
                    <a:lstStyle/>
                    <a:p>
                      <a:r>
                        <a:rPr lang="en-US" b="1"/>
                        <a:t>Follow-up</a:t>
                      </a:r>
                    </a:p>
                  </a:txBody>
                  <a:tcPr/>
                </a:tc>
                <a:tc>
                  <a:txBody>
                    <a:bodyPr/>
                    <a:lstStyle/>
                    <a:p>
                      <a:r>
                        <a:rPr lang="en-US"/>
                        <a:t>None</a:t>
                      </a:r>
                    </a:p>
                  </a:txBody>
                  <a:tcPr/>
                </a:tc>
                <a:tc>
                  <a:txBody>
                    <a:bodyPr/>
                    <a:lstStyle/>
                    <a:p>
                      <a:r>
                        <a:rPr lang="en-US"/>
                        <a:t>Inherent to the design</a:t>
                      </a:r>
                    </a:p>
                  </a:txBody>
                  <a:tcPr/>
                </a:tc>
                <a:tc>
                  <a:txBody>
                    <a:bodyPr/>
                    <a:lstStyle/>
                    <a:p>
                      <a:r>
                        <a:rPr lang="en-US"/>
                        <a:t>We look BACK in time rather than follow forward</a:t>
                      </a:r>
                    </a:p>
                  </a:txBody>
                  <a:tcPr/>
                </a:tc>
                <a:extLst>
                  <a:ext uri="{0D108BD9-81ED-4DB2-BD59-A6C34878D82A}">
                    <a16:rowId xmlns:a16="http://schemas.microsoft.com/office/drawing/2014/main" val="3812207076"/>
                  </a:ext>
                </a:extLst>
              </a:tr>
              <a:tr h="391296">
                <a:tc>
                  <a:txBody>
                    <a:bodyPr/>
                    <a:lstStyle/>
                    <a:p>
                      <a:r>
                        <a:rPr lang="en-US" b="1"/>
                        <a:t>Cost</a:t>
                      </a:r>
                    </a:p>
                  </a:txBody>
                  <a:tcPr/>
                </a:tc>
                <a:tc>
                  <a:txBody>
                    <a:bodyPr/>
                    <a:lstStyle/>
                    <a:p>
                      <a:r>
                        <a:rPr lang="en-US"/>
                        <a:t>Low</a:t>
                      </a:r>
                    </a:p>
                  </a:txBody>
                  <a:tcPr/>
                </a:tc>
                <a:tc>
                  <a:txBody>
                    <a:bodyPr/>
                    <a:lstStyle/>
                    <a:p>
                      <a:r>
                        <a:rPr lang="en-US"/>
                        <a:t>High</a:t>
                      </a:r>
                    </a:p>
                  </a:txBody>
                  <a:tcPr/>
                </a:tc>
                <a:tc>
                  <a:txBody>
                    <a:bodyPr/>
                    <a:lstStyle/>
                    <a:p>
                      <a:r>
                        <a:rPr lang="en-US"/>
                        <a:t>Low-ish</a:t>
                      </a:r>
                    </a:p>
                  </a:txBody>
                  <a:tcPr/>
                </a:tc>
                <a:extLst>
                  <a:ext uri="{0D108BD9-81ED-4DB2-BD59-A6C34878D82A}">
                    <a16:rowId xmlns:a16="http://schemas.microsoft.com/office/drawing/2014/main" val="3820085417"/>
                  </a:ext>
                </a:extLst>
              </a:tr>
              <a:tr h="391296">
                <a:tc>
                  <a:txBody>
                    <a:bodyPr/>
                    <a:lstStyle/>
                    <a:p>
                      <a:r>
                        <a:rPr lang="en-US" b="1"/>
                        <a:t>If outcome is rare</a:t>
                      </a:r>
                    </a:p>
                  </a:txBody>
                  <a:tcPr/>
                </a:tc>
                <a:tc>
                  <a:txBody>
                    <a:bodyPr/>
                    <a:lstStyle/>
                    <a:p>
                      <a:r>
                        <a:rPr lang="en-US"/>
                        <a:t>Would require very large sample to ensure representation</a:t>
                      </a:r>
                    </a:p>
                  </a:txBody>
                  <a:tcPr/>
                </a:tc>
                <a:tc>
                  <a:txBody>
                    <a:bodyPr/>
                    <a:lstStyle/>
                    <a:p>
                      <a:r>
                        <a:rPr lang="en-US"/>
                        <a:t>Would require very large sample to ensure representation</a:t>
                      </a:r>
                    </a:p>
                  </a:txBody>
                  <a:tcPr/>
                </a:tc>
                <a:tc>
                  <a:txBody>
                    <a:bodyPr/>
                    <a:lstStyle/>
                    <a:p>
                      <a:r>
                        <a:rPr lang="en-US"/>
                        <a:t>Good choice</a:t>
                      </a:r>
                    </a:p>
                  </a:txBody>
                  <a:tcPr/>
                </a:tc>
                <a:extLst>
                  <a:ext uri="{0D108BD9-81ED-4DB2-BD59-A6C34878D82A}">
                    <a16:rowId xmlns:a16="http://schemas.microsoft.com/office/drawing/2014/main" val="1557758573"/>
                  </a:ext>
                </a:extLst>
              </a:tr>
              <a:tr h="391296">
                <a:tc>
                  <a:txBody>
                    <a:bodyPr/>
                    <a:lstStyle/>
                    <a:p>
                      <a:r>
                        <a:rPr lang="en-US" b="1"/>
                        <a:t>If exposure is rare</a:t>
                      </a:r>
                    </a:p>
                  </a:txBody>
                  <a:tcPr/>
                </a:tc>
                <a:tc>
                  <a:txBody>
                    <a:bodyPr/>
                    <a:lstStyle/>
                    <a:p>
                      <a:r>
                        <a:rPr lang="en-US"/>
                        <a:t>Would require very large sample to ensure representation</a:t>
                      </a:r>
                    </a:p>
                  </a:txBody>
                  <a:tcPr/>
                </a:tc>
                <a:tc>
                  <a:txBody>
                    <a:bodyPr/>
                    <a:lstStyle/>
                    <a:p>
                      <a:r>
                        <a:rPr lang="en-US"/>
                        <a:t>Can over-sample exposed at baseline</a:t>
                      </a:r>
                    </a:p>
                  </a:txBody>
                  <a:tcPr/>
                </a:tc>
                <a:tc>
                  <a:txBody>
                    <a:bodyPr/>
                    <a:lstStyle/>
                    <a:p>
                      <a:r>
                        <a:rPr lang="en-US"/>
                        <a:t>Would require very large sample to ensure representation</a:t>
                      </a:r>
                    </a:p>
                  </a:txBody>
                  <a:tcPr/>
                </a:tc>
                <a:extLst>
                  <a:ext uri="{0D108BD9-81ED-4DB2-BD59-A6C34878D82A}">
                    <a16:rowId xmlns:a16="http://schemas.microsoft.com/office/drawing/2014/main" val="1630800370"/>
                  </a:ext>
                </a:extLst>
              </a:tr>
            </a:tbl>
          </a:graphicData>
        </a:graphic>
      </p:graphicFrame>
    </p:spTree>
    <p:extLst>
      <p:ext uri="{BB962C8B-B14F-4D97-AF65-F5344CB8AC3E}">
        <p14:creationId xmlns:p14="http://schemas.microsoft.com/office/powerpoint/2010/main" val="3980323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B2DE-3FBA-BFF8-F6FC-6FCDC754767B}"/>
              </a:ext>
            </a:extLst>
          </p:cNvPr>
          <p:cNvSpPr>
            <a:spLocks noGrp="1"/>
          </p:cNvSpPr>
          <p:nvPr>
            <p:ph type="title"/>
          </p:nvPr>
        </p:nvSpPr>
        <p:spPr/>
        <p:txBody>
          <a:bodyPr/>
          <a:lstStyle/>
          <a:p>
            <a:r>
              <a:rPr lang="en-US"/>
              <a:t>A note on terminology</a:t>
            </a:r>
          </a:p>
        </p:txBody>
      </p:sp>
      <p:sp>
        <p:nvSpPr>
          <p:cNvPr id="3" name="Content Placeholder 2">
            <a:extLst>
              <a:ext uri="{FF2B5EF4-FFF2-40B4-BE49-F238E27FC236}">
                <a16:creationId xmlns:a16="http://schemas.microsoft.com/office/drawing/2014/main" id="{DB7DBCEA-5824-5CFF-F926-878AEB819076}"/>
              </a:ext>
            </a:extLst>
          </p:cNvPr>
          <p:cNvSpPr>
            <a:spLocks noGrp="1"/>
          </p:cNvSpPr>
          <p:nvPr>
            <p:ph idx="1"/>
          </p:nvPr>
        </p:nvSpPr>
        <p:spPr/>
        <p:txBody>
          <a:bodyPr/>
          <a:lstStyle/>
          <a:p>
            <a:r>
              <a:rPr lang="en-US"/>
              <a:t>Literature can be inconsistent. A common mis-use of “case-control” is a study of health outcomes in diseased vs non-diseased., e.g.,</a:t>
            </a:r>
          </a:p>
          <a:p>
            <a:pPr lvl="1"/>
            <a:r>
              <a:rPr lang="en-US"/>
              <a:t>Among men age 50, does the risk of heart attack within the next 5 year differ by HIV status?</a:t>
            </a:r>
          </a:p>
          <a:p>
            <a:pPr lvl="2"/>
            <a:r>
              <a:rPr lang="en-US"/>
              <a:t>HIV Status is the exposure – heart attack is the outcome</a:t>
            </a:r>
          </a:p>
          <a:p>
            <a:endParaRPr lang="en-US"/>
          </a:p>
          <a:p>
            <a:endParaRPr lang="en-US"/>
          </a:p>
        </p:txBody>
      </p:sp>
    </p:spTree>
    <p:extLst>
      <p:ext uri="{BB962C8B-B14F-4D97-AF65-F5344CB8AC3E}">
        <p14:creationId xmlns:p14="http://schemas.microsoft.com/office/powerpoint/2010/main" val="283693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1575632" y="898474"/>
            <a:ext cx="3178114" cy="3908762"/>
          </a:xfrm>
          <a:prstGeom prst="rect">
            <a:avLst/>
          </a:prstGeom>
          <a:noFill/>
        </p:spPr>
        <p:txBody>
          <a:bodyPr wrap="none" rtlCol="0">
            <a:spAutoFit/>
          </a:bodyPr>
          <a:lstStyle/>
          <a:p>
            <a:r>
              <a:rPr lang="en-US" sz="3200" b="1"/>
              <a:t>Exposure</a:t>
            </a:r>
          </a:p>
          <a:p>
            <a:r>
              <a:rPr lang="en-US" sz="3200" b="1">
                <a:solidFill>
                  <a:srgbClr val="7030A0"/>
                </a:solidFill>
              </a:rPr>
              <a:t>(Event, condition,</a:t>
            </a:r>
            <a:br>
              <a:rPr lang="en-US" sz="3200" b="1">
                <a:solidFill>
                  <a:srgbClr val="7030A0"/>
                </a:solidFill>
              </a:rPr>
            </a:br>
            <a:r>
              <a:rPr lang="en-US" sz="3200" b="1">
                <a:solidFill>
                  <a:srgbClr val="7030A0"/>
                </a:solidFill>
              </a:rPr>
              <a:t>or characteristic)</a:t>
            </a:r>
            <a:endParaRPr lang="en-US"/>
          </a:p>
          <a:p>
            <a:endParaRPr lang="en-US" sz="800"/>
          </a:p>
          <a:p>
            <a:r>
              <a:rPr lang="en-US"/>
              <a:t>e.g.:</a:t>
            </a:r>
          </a:p>
          <a:p>
            <a:r>
              <a:rPr lang="en-US"/>
              <a:t>Smoking</a:t>
            </a:r>
          </a:p>
          <a:p>
            <a:endParaRPr lang="en-US"/>
          </a:p>
          <a:p>
            <a:r>
              <a:rPr lang="en-US"/>
              <a:t>Hormonal contraception</a:t>
            </a:r>
          </a:p>
          <a:p>
            <a:endParaRPr lang="en-US"/>
          </a:p>
          <a:p>
            <a:r>
              <a:rPr lang="en-US"/>
              <a:t>Food insecurity</a:t>
            </a:r>
          </a:p>
          <a:p>
            <a:endParaRPr lang="en-US"/>
          </a:p>
          <a:p>
            <a:r>
              <a:rPr lang="en-US"/>
              <a:t>Heavy rainfall</a:t>
            </a:r>
          </a:p>
        </p:txBody>
      </p:sp>
      <p:sp>
        <p:nvSpPr>
          <p:cNvPr id="5" name="TextBox 4">
            <a:extLst>
              <a:ext uri="{FF2B5EF4-FFF2-40B4-BE49-F238E27FC236}">
                <a16:creationId xmlns:a16="http://schemas.microsoft.com/office/drawing/2014/main" id="{BDA191A4-5A94-3523-EC53-1F6C3EBF0583}"/>
              </a:ext>
            </a:extLst>
          </p:cNvPr>
          <p:cNvSpPr txBox="1"/>
          <p:nvPr/>
        </p:nvSpPr>
        <p:spPr>
          <a:xfrm>
            <a:off x="8429349" y="953907"/>
            <a:ext cx="2796022" cy="4139595"/>
          </a:xfrm>
          <a:prstGeom prst="rect">
            <a:avLst/>
          </a:prstGeom>
          <a:noFill/>
        </p:spPr>
        <p:txBody>
          <a:bodyPr wrap="none" rtlCol="0">
            <a:spAutoFit/>
          </a:bodyPr>
          <a:lstStyle/>
          <a:p>
            <a:r>
              <a:rPr lang="en-US" sz="3200" b="1"/>
              <a:t>Outcome</a:t>
            </a:r>
          </a:p>
          <a:p>
            <a:r>
              <a:rPr lang="en-US" sz="3200" b="1">
                <a:solidFill>
                  <a:schemeClr val="accent2">
                    <a:lumMod val="50000"/>
                  </a:schemeClr>
                </a:solidFill>
              </a:rPr>
              <a:t>(Disease event)</a:t>
            </a:r>
          </a:p>
          <a:p>
            <a:endParaRPr lang="en-US" sz="3200"/>
          </a:p>
          <a:p>
            <a:endParaRPr lang="en-US" sz="500"/>
          </a:p>
          <a:p>
            <a:r>
              <a:rPr lang="en-US"/>
              <a:t>e.g.:</a:t>
            </a:r>
          </a:p>
          <a:p>
            <a:r>
              <a:rPr lang="en-US"/>
              <a:t>Lung cancer</a:t>
            </a:r>
          </a:p>
          <a:p>
            <a:endParaRPr lang="en-US"/>
          </a:p>
          <a:p>
            <a:r>
              <a:rPr lang="en-US"/>
              <a:t>Pregnancy</a:t>
            </a:r>
          </a:p>
          <a:p>
            <a:endParaRPr lang="en-US"/>
          </a:p>
          <a:p>
            <a:r>
              <a:rPr lang="en-US"/>
              <a:t>Preterm birth</a:t>
            </a:r>
          </a:p>
          <a:p>
            <a:endParaRPr lang="en-US"/>
          </a:p>
          <a:p>
            <a:r>
              <a:rPr lang="en-US"/>
              <a:t>High school </a:t>
            </a:r>
          </a:p>
          <a:p>
            <a:r>
              <a:rPr lang="en-US"/>
              <a:t>academic performance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300470"/>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688985" y="1723622"/>
            <a:ext cx="3740364"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1970467" y="5300470"/>
            <a:ext cx="1000595" cy="584775"/>
          </a:xfrm>
          <a:prstGeom prst="rect">
            <a:avLst/>
          </a:prstGeom>
          <a:noFill/>
        </p:spPr>
        <p:txBody>
          <a:bodyPr wrap="none" rtlCol="0">
            <a:spAutoFit/>
          </a:bodyPr>
          <a:lstStyle/>
          <a:p>
            <a:r>
              <a:rPr lang="en-US" sz="3200" i="1"/>
              <a:t>Time</a:t>
            </a:r>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cxnSp>
        <p:nvCxnSpPr>
          <p:cNvPr id="13" name="Straight Arrow Connector 12">
            <a:extLst>
              <a:ext uri="{FF2B5EF4-FFF2-40B4-BE49-F238E27FC236}">
                <a16:creationId xmlns:a16="http://schemas.microsoft.com/office/drawing/2014/main" id="{7B77FBBE-F9FA-4366-E715-9E3EF442506C}"/>
              </a:ext>
            </a:extLst>
          </p:cNvPr>
          <p:cNvCxnSpPr>
            <a:cxnSpLocks/>
          </p:cNvCxnSpPr>
          <p:nvPr/>
        </p:nvCxnSpPr>
        <p:spPr>
          <a:xfrm>
            <a:off x="2782484" y="2959742"/>
            <a:ext cx="5069353"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519AE5B-7386-45F8-3BBC-ECB86065166D}"/>
              </a:ext>
            </a:extLst>
          </p:cNvPr>
          <p:cNvCxnSpPr>
            <a:cxnSpLocks/>
          </p:cNvCxnSpPr>
          <p:nvPr/>
        </p:nvCxnSpPr>
        <p:spPr>
          <a:xfrm>
            <a:off x="4275380" y="3493141"/>
            <a:ext cx="3576457"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4DB9F39-0B7F-240B-2BD4-AEF637C5C6C8}"/>
              </a:ext>
            </a:extLst>
          </p:cNvPr>
          <p:cNvCxnSpPr>
            <a:cxnSpLocks/>
          </p:cNvCxnSpPr>
          <p:nvPr/>
        </p:nvCxnSpPr>
        <p:spPr>
          <a:xfrm>
            <a:off x="3505554" y="4035506"/>
            <a:ext cx="4346283"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BBE079-3476-C5F6-E27C-41A07A7A5934}"/>
              </a:ext>
            </a:extLst>
          </p:cNvPr>
          <p:cNvCxnSpPr>
            <a:cxnSpLocks/>
          </p:cNvCxnSpPr>
          <p:nvPr/>
        </p:nvCxnSpPr>
        <p:spPr>
          <a:xfrm>
            <a:off x="3239684" y="4582354"/>
            <a:ext cx="4612153"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70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E103F-F830-A4C1-C5B3-E67B352C5F35}"/>
              </a:ext>
            </a:extLst>
          </p:cNvPr>
          <p:cNvSpPr>
            <a:spLocks noGrp="1"/>
          </p:cNvSpPr>
          <p:nvPr>
            <p:ph idx="1"/>
          </p:nvPr>
        </p:nvSpPr>
        <p:spPr>
          <a:xfrm>
            <a:off x="838200" y="1825625"/>
            <a:ext cx="10515600" cy="4667250"/>
          </a:xfrm>
        </p:spPr>
        <p:txBody>
          <a:bodyPr/>
          <a:lstStyle/>
          <a:p>
            <a:r>
              <a:rPr lang="en-US"/>
              <a:t>Studies suggest coffee drinking is associated with having a heart attack. </a:t>
            </a:r>
            <a:r>
              <a:rPr lang="en-US" b="1"/>
              <a:t>5 possible explanations</a:t>
            </a:r>
            <a:r>
              <a:rPr lang="en-US"/>
              <a:t>:</a:t>
            </a:r>
          </a:p>
          <a:p>
            <a:pPr marL="914400" lvl="1" indent="-457200">
              <a:buFont typeface="+mj-lt"/>
              <a:buAutoNum type="arabicPeriod"/>
            </a:pPr>
            <a:r>
              <a:rPr lang="en-US"/>
              <a:t>Chance (they are not associated in truth, just in the sample)</a:t>
            </a:r>
          </a:p>
          <a:p>
            <a:pPr marL="914400" lvl="1" indent="-457200">
              <a:buFont typeface="+mj-lt"/>
              <a:buAutoNum type="arabicPeriod"/>
            </a:pPr>
            <a:r>
              <a:rPr lang="en-US" b="1">
                <a:solidFill>
                  <a:schemeClr val="accent2">
                    <a:lumMod val="50000"/>
                  </a:schemeClr>
                </a:solidFill>
              </a:rPr>
              <a:t>Systematic bias </a:t>
            </a:r>
            <a:r>
              <a:rPr lang="en-US"/>
              <a:t>(e.g., non coffee drinkers with early symptoms of disease did not participate in the study – systematically left out – selection bias)</a:t>
            </a:r>
          </a:p>
          <a:p>
            <a:pPr marL="914400" lvl="1" indent="-457200">
              <a:buFont typeface="+mj-lt"/>
              <a:buAutoNum type="arabicPeriod"/>
            </a:pPr>
            <a:r>
              <a:rPr lang="en-US" b="1">
                <a:solidFill>
                  <a:schemeClr val="accent2">
                    <a:lumMod val="50000"/>
                  </a:schemeClr>
                </a:solidFill>
              </a:rPr>
              <a:t>Reverse causation </a:t>
            </a:r>
            <a:r>
              <a:rPr lang="en-US"/>
              <a:t>(having a heart attack leads to coffee drinking…?)</a:t>
            </a:r>
          </a:p>
          <a:p>
            <a:pPr marL="914400" lvl="1" indent="-457200">
              <a:buFont typeface="+mj-lt"/>
              <a:buAutoNum type="arabicPeriod"/>
            </a:pPr>
            <a:r>
              <a:rPr lang="en-US" b="1">
                <a:solidFill>
                  <a:schemeClr val="accent2">
                    <a:lumMod val="50000"/>
                  </a:schemeClr>
                </a:solidFill>
              </a:rPr>
              <a:t>Confounding</a:t>
            </a:r>
            <a:r>
              <a:rPr lang="en-US" b="1">
                <a:solidFill>
                  <a:srgbClr val="7030A0"/>
                </a:solidFill>
              </a:rPr>
              <a:t> </a:t>
            </a:r>
            <a:r>
              <a:rPr lang="en-US"/>
              <a:t>(the baseline risk for heart attack among coffee drinkers is high due to some other cause, e.g., smoking)</a:t>
            </a:r>
          </a:p>
          <a:p>
            <a:pPr marL="914400" lvl="1" indent="-457200">
              <a:buFont typeface="+mj-lt"/>
              <a:buAutoNum type="arabicPeriod"/>
            </a:pPr>
            <a:r>
              <a:rPr lang="en-US"/>
              <a:t>Coffee drinking </a:t>
            </a:r>
            <a:r>
              <a:rPr lang="en-US" b="1"/>
              <a:t>causes</a:t>
            </a:r>
            <a:r>
              <a:rPr lang="en-US"/>
              <a:t> heart attack</a:t>
            </a:r>
          </a:p>
          <a:p>
            <a:endParaRPr lang="en-US"/>
          </a:p>
        </p:txBody>
      </p:sp>
      <p:sp>
        <p:nvSpPr>
          <p:cNvPr id="5" name="Title 4">
            <a:extLst>
              <a:ext uri="{FF2B5EF4-FFF2-40B4-BE49-F238E27FC236}">
                <a16:creationId xmlns:a16="http://schemas.microsoft.com/office/drawing/2014/main" id="{5DB9987D-847E-A00D-5A8B-AE5DBC3A1865}"/>
              </a:ext>
            </a:extLst>
          </p:cNvPr>
          <p:cNvSpPr>
            <a:spLocks noGrp="1"/>
          </p:cNvSpPr>
          <p:nvPr>
            <p:ph type="title"/>
          </p:nvPr>
        </p:nvSpPr>
        <p:spPr/>
        <p:txBody>
          <a:bodyPr/>
          <a:lstStyle/>
          <a:p>
            <a:r>
              <a:rPr lang="en-US"/>
              <a:t>“Association does not equal causation”</a:t>
            </a:r>
          </a:p>
        </p:txBody>
      </p:sp>
    </p:spTree>
    <p:extLst>
      <p:ext uri="{BB962C8B-B14F-4D97-AF65-F5344CB8AC3E}">
        <p14:creationId xmlns:p14="http://schemas.microsoft.com/office/powerpoint/2010/main" val="252585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D21B-32FE-DEDD-9563-5268E84B3408}"/>
              </a:ext>
            </a:extLst>
          </p:cNvPr>
          <p:cNvSpPr>
            <a:spLocks noGrp="1"/>
          </p:cNvSpPr>
          <p:nvPr>
            <p:ph type="title"/>
          </p:nvPr>
        </p:nvSpPr>
        <p:spPr/>
        <p:txBody>
          <a:bodyPr/>
          <a:lstStyle/>
          <a:p>
            <a:r>
              <a:rPr lang="en-US"/>
              <a:t>“Exchangeability” in an RCT</a:t>
            </a:r>
          </a:p>
        </p:txBody>
      </p:sp>
      <p:sp>
        <p:nvSpPr>
          <p:cNvPr id="3" name="Content Placeholder 2">
            <a:extLst>
              <a:ext uri="{FF2B5EF4-FFF2-40B4-BE49-F238E27FC236}">
                <a16:creationId xmlns:a16="http://schemas.microsoft.com/office/drawing/2014/main" id="{2FB07BF9-130C-1B09-D00D-3523E8370A8E}"/>
              </a:ext>
            </a:extLst>
          </p:cNvPr>
          <p:cNvSpPr>
            <a:spLocks noGrp="1"/>
          </p:cNvSpPr>
          <p:nvPr>
            <p:ph idx="1"/>
          </p:nvPr>
        </p:nvSpPr>
        <p:spPr/>
        <p:txBody>
          <a:bodyPr>
            <a:normAutofit/>
          </a:bodyPr>
          <a:lstStyle/>
          <a:p>
            <a:r>
              <a:rPr lang="en-US" sz="2200">
                <a:latin typeface="Arial" panose="020B0604020202020204" pitchFamily="34" charset="0"/>
                <a:cs typeface="Arial" panose="020B0604020202020204" pitchFamily="34" charset="0"/>
              </a:rPr>
              <a:t>The groups, on average, have the same baseline risk for disease</a:t>
            </a:r>
          </a:p>
          <a:p>
            <a:pPr lvl="1"/>
            <a:r>
              <a:rPr lang="en-US" sz="1800">
                <a:latin typeface="Arial" panose="020B0604020202020204" pitchFamily="34" charset="0"/>
                <a:cs typeface="Arial" panose="020B0604020202020204" pitchFamily="34" charset="0"/>
              </a:rPr>
              <a:t>Individuals will still differ – old vs young, high SES vs low SES – but the </a:t>
            </a:r>
            <a:r>
              <a:rPr lang="en-US" sz="1800" b="1">
                <a:latin typeface="Arial" panose="020B0604020202020204" pitchFamily="34" charset="0"/>
                <a:cs typeface="Arial" panose="020B0604020202020204" pitchFamily="34" charset="0"/>
              </a:rPr>
              <a:t>distribution</a:t>
            </a:r>
            <a:r>
              <a:rPr lang="en-US" sz="1800">
                <a:latin typeface="Arial" panose="020B0604020202020204" pitchFamily="34" charset="0"/>
                <a:cs typeface="Arial" panose="020B0604020202020204" pitchFamily="34" charset="0"/>
              </a:rPr>
              <a:t> of these other risk factors are expected to be the same in each group due to randomization (Table 1 in an RCT gives us this reassurance)</a:t>
            </a:r>
          </a:p>
          <a:p>
            <a:r>
              <a:rPr lang="en-US" sz="2200">
                <a:latin typeface="Arial" panose="020B0604020202020204" pitchFamily="34" charset="0"/>
                <a:cs typeface="Arial" panose="020B0604020202020204" pitchFamily="34" charset="0"/>
              </a:rPr>
              <a:t>Importantly, the groups are also expected to have the same distribution of </a:t>
            </a:r>
            <a:r>
              <a:rPr lang="en-US" sz="2200" u="sng">
                <a:latin typeface="Arial" panose="020B0604020202020204" pitchFamily="34" charset="0"/>
                <a:cs typeface="Arial" panose="020B0604020202020204" pitchFamily="34" charset="0"/>
              </a:rPr>
              <a:t>unmeasured</a:t>
            </a:r>
            <a:r>
              <a:rPr lang="en-US" sz="2200">
                <a:latin typeface="Arial" panose="020B0604020202020204" pitchFamily="34" charset="0"/>
                <a:cs typeface="Arial" panose="020B0604020202020204" pitchFamily="34" charset="0"/>
              </a:rPr>
              <a:t> or </a:t>
            </a:r>
            <a:r>
              <a:rPr lang="en-US" sz="2200" u="sng">
                <a:latin typeface="Arial" panose="020B0604020202020204" pitchFamily="34" charset="0"/>
                <a:cs typeface="Arial" panose="020B0604020202020204" pitchFamily="34" charset="0"/>
              </a:rPr>
              <a:t>unknown</a:t>
            </a:r>
            <a:r>
              <a:rPr lang="en-US" sz="2200">
                <a:latin typeface="Arial" panose="020B0604020202020204" pitchFamily="34" charset="0"/>
                <a:cs typeface="Arial" panose="020B0604020202020204" pitchFamily="34" charset="0"/>
              </a:rPr>
              <a:t> risk factors for the disease.</a:t>
            </a:r>
          </a:p>
          <a:p>
            <a:r>
              <a:rPr lang="en-US" sz="2200">
                <a:latin typeface="Arial" panose="020B0604020202020204" pitchFamily="34" charset="0"/>
                <a:cs typeface="Arial" panose="020B0604020202020204" pitchFamily="34" charset="0"/>
              </a:rPr>
              <a:t>The group assigned to control represents </a:t>
            </a:r>
            <a:r>
              <a:rPr lang="en-US" sz="2200" i="1" u="sng">
                <a:latin typeface="Arial" panose="020B0604020202020204" pitchFamily="34" charset="0"/>
                <a:cs typeface="Arial" panose="020B0604020202020204" pitchFamily="34" charset="0"/>
              </a:rPr>
              <a:t>what would have occurred </a:t>
            </a:r>
            <a:r>
              <a:rPr lang="en-US" sz="2200">
                <a:latin typeface="Arial" panose="020B0604020202020204" pitchFamily="34" charset="0"/>
                <a:cs typeface="Arial" panose="020B0604020202020204" pitchFamily="34" charset="0"/>
              </a:rPr>
              <a:t>to those in the intervention, had they not been assigned to the intervention</a:t>
            </a:r>
          </a:p>
          <a:p>
            <a:r>
              <a:rPr lang="en-US" sz="2200">
                <a:latin typeface="Arial" panose="020B0604020202020204" pitchFamily="34" charset="0"/>
                <a:cs typeface="Arial" panose="020B0604020202020204" pitchFamily="34" charset="0"/>
              </a:rPr>
              <a:t>We would expect the same results if:</a:t>
            </a:r>
          </a:p>
          <a:p>
            <a:pPr lvl="1"/>
            <a:r>
              <a:rPr lang="en-US" sz="1800">
                <a:latin typeface="Arial" panose="020B0604020202020204" pitchFamily="34" charset="0"/>
                <a:cs typeface="Arial" panose="020B0604020202020204" pitchFamily="34" charset="0"/>
              </a:rPr>
              <a:t>group ”A” was assigned to the intervention and group “B” was assigned to control, OR</a:t>
            </a:r>
          </a:p>
          <a:p>
            <a:pPr lvl="1"/>
            <a:r>
              <a:rPr lang="en-US" sz="1800">
                <a:latin typeface="Arial" panose="020B0604020202020204" pitchFamily="34" charset="0"/>
                <a:cs typeface="Arial" panose="020B0604020202020204" pitchFamily="34" charset="0"/>
              </a:rPr>
              <a:t>group ”B” was assigned to the intervention and group “A” was assigned to control</a:t>
            </a:r>
          </a:p>
          <a:p>
            <a:r>
              <a:rPr lang="en-US" sz="2200">
                <a:latin typeface="Arial" panose="020B0604020202020204" pitchFamily="34" charset="0"/>
                <a:cs typeface="Arial" panose="020B0604020202020204" pitchFamily="34" charset="0"/>
              </a:rPr>
              <a:t>Thus, the groups are “exchangeable”</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47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E1F8-C43E-CC47-2525-C55EAEA2D1CE}"/>
              </a:ext>
            </a:extLst>
          </p:cNvPr>
          <p:cNvSpPr>
            <a:spLocks noGrp="1"/>
          </p:cNvSpPr>
          <p:nvPr>
            <p:ph type="title"/>
          </p:nvPr>
        </p:nvSpPr>
        <p:spPr/>
        <p:txBody>
          <a:bodyPr/>
          <a:lstStyle/>
          <a:p>
            <a:r>
              <a:rPr lang="en-US"/>
              <a:t>The underlying cohort or study base</a:t>
            </a:r>
          </a:p>
        </p:txBody>
      </p:sp>
      <p:sp>
        <p:nvSpPr>
          <p:cNvPr id="3" name="Content Placeholder 2">
            <a:extLst>
              <a:ext uri="{FF2B5EF4-FFF2-40B4-BE49-F238E27FC236}">
                <a16:creationId xmlns:a16="http://schemas.microsoft.com/office/drawing/2014/main" id="{82808B78-D475-5A9C-6728-3740BF32388E}"/>
              </a:ext>
            </a:extLst>
          </p:cNvPr>
          <p:cNvSpPr>
            <a:spLocks noGrp="1"/>
          </p:cNvSpPr>
          <p:nvPr>
            <p:ph idx="1"/>
          </p:nvPr>
        </p:nvSpPr>
        <p:spPr/>
        <p:txBody>
          <a:bodyPr>
            <a:normAutofit/>
          </a:bodyPr>
          <a:lstStyle/>
          <a:p>
            <a:r>
              <a:rPr lang="en-US">
                <a:effectLst/>
                <a:latin typeface="Times New Roman" panose="02020603050405020304" pitchFamily="18" charset="0"/>
              </a:rPr>
              <a:t>All observational study designs are defined within some populations over time </a:t>
            </a:r>
          </a:p>
          <a:p>
            <a:r>
              <a:rPr lang="en-US">
                <a:effectLst/>
                <a:latin typeface="Times New Roman" panose="02020603050405020304" pitchFamily="18" charset="0"/>
              </a:rPr>
              <a:t>They differ in how they sample exposed and non-exposed as these groups develop disease over time</a:t>
            </a:r>
            <a:br>
              <a:rPr lang="en-US">
                <a:effectLst/>
                <a:latin typeface="Times New Roman" panose="02020603050405020304" pitchFamily="18" charset="0"/>
              </a:rPr>
            </a:br>
            <a:endParaRPr lang="en-US">
              <a:effectLst/>
              <a:latin typeface="Times New Roman" panose="02020603050405020304" pitchFamily="18" charset="0"/>
            </a:endParaRPr>
          </a:p>
          <a:p>
            <a:endParaRPr lang="en-US"/>
          </a:p>
        </p:txBody>
      </p:sp>
    </p:spTree>
    <p:extLst>
      <p:ext uri="{BB962C8B-B14F-4D97-AF65-F5344CB8AC3E}">
        <p14:creationId xmlns:p14="http://schemas.microsoft.com/office/powerpoint/2010/main" val="79965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1FD2376-30D9-2071-FCA7-F6010CD40263}"/>
              </a:ext>
            </a:extLst>
          </p:cNvPr>
          <p:cNvPicPr>
            <a:picLocks noChangeAspect="1"/>
          </p:cNvPicPr>
          <p:nvPr/>
        </p:nvPicPr>
        <p:blipFill>
          <a:blip r:embed="rId2"/>
          <a:stretch>
            <a:fillRect/>
          </a:stretch>
        </p:blipFill>
        <p:spPr>
          <a:xfrm>
            <a:off x="2413000" y="481260"/>
            <a:ext cx="7366000" cy="6388100"/>
          </a:xfrm>
          <a:prstGeom prst="rect">
            <a:avLst/>
          </a:prstGeom>
        </p:spPr>
      </p:pic>
      <p:sp>
        <p:nvSpPr>
          <p:cNvPr id="5" name="TextBox 4">
            <a:extLst>
              <a:ext uri="{FF2B5EF4-FFF2-40B4-BE49-F238E27FC236}">
                <a16:creationId xmlns:a16="http://schemas.microsoft.com/office/drawing/2014/main" id="{764E00D0-EBC5-A5F8-0959-5AE7857E98EC}"/>
              </a:ext>
            </a:extLst>
          </p:cNvPr>
          <p:cNvSpPr txBox="1"/>
          <p:nvPr/>
        </p:nvSpPr>
        <p:spPr>
          <a:xfrm>
            <a:off x="1564105" y="0"/>
            <a:ext cx="9437071" cy="707886"/>
          </a:xfrm>
          <a:prstGeom prst="rect">
            <a:avLst/>
          </a:prstGeom>
          <a:noFill/>
        </p:spPr>
        <p:txBody>
          <a:bodyPr wrap="none" rtlCol="0">
            <a:spAutoFit/>
          </a:bodyPr>
          <a:lstStyle/>
          <a:p>
            <a:r>
              <a:rPr lang="en-US" sz="4000"/>
              <a:t>3 most common observational study designs</a:t>
            </a:r>
          </a:p>
        </p:txBody>
      </p:sp>
      <p:cxnSp>
        <p:nvCxnSpPr>
          <p:cNvPr id="7" name="Straight Connector 6">
            <a:extLst>
              <a:ext uri="{FF2B5EF4-FFF2-40B4-BE49-F238E27FC236}">
                <a16:creationId xmlns:a16="http://schemas.microsoft.com/office/drawing/2014/main" id="{4FF7C5C5-4282-D0AA-7FEB-EBA32719B09A}"/>
              </a:ext>
            </a:extLst>
          </p:cNvPr>
          <p:cNvCxnSpPr/>
          <p:nvPr/>
        </p:nvCxnSpPr>
        <p:spPr>
          <a:xfrm>
            <a:off x="-168442" y="707886"/>
            <a:ext cx="1236044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53B61F-EADF-23A9-312D-A2CC45748709}"/>
              </a:ext>
            </a:extLst>
          </p:cNvPr>
          <p:cNvSpPr txBox="1"/>
          <p:nvPr/>
        </p:nvSpPr>
        <p:spPr>
          <a:xfrm>
            <a:off x="0" y="6524091"/>
            <a:ext cx="3166636" cy="369332"/>
          </a:xfrm>
          <a:prstGeom prst="rect">
            <a:avLst/>
          </a:prstGeom>
          <a:noFill/>
        </p:spPr>
        <p:txBody>
          <a:bodyPr wrap="none" rtlCol="0">
            <a:spAutoFit/>
          </a:bodyPr>
          <a:lstStyle/>
          <a:p>
            <a:r>
              <a:rPr lang="en-US"/>
              <a:t>Grimes Lancet 2002; 359: 57-61</a:t>
            </a:r>
          </a:p>
        </p:txBody>
      </p:sp>
    </p:spTree>
    <p:extLst>
      <p:ext uri="{BB962C8B-B14F-4D97-AF65-F5344CB8AC3E}">
        <p14:creationId xmlns:p14="http://schemas.microsoft.com/office/powerpoint/2010/main" val="357955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5715F-E4A0-B6DF-4528-3FA997E12135}"/>
              </a:ext>
            </a:extLst>
          </p:cNvPr>
          <p:cNvSpPr txBox="1"/>
          <p:nvPr/>
        </p:nvSpPr>
        <p:spPr>
          <a:xfrm>
            <a:off x="2369712" y="1403798"/>
            <a:ext cx="1713354" cy="584775"/>
          </a:xfrm>
          <a:prstGeom prst="rect">
            <a:avLst/>
          </a:prstGeom>
          <a:noFill/>
        </p:spPr>
        <p:txBody>
          <a:bodyPr wrap="none" rtlCol="0">
            <a:spAutoFit/>
          </a:bodyPr>
          <a:lstStyle/>
          <a:p>
            <a:r>
              <a:rPr lang="en-US" sz="3200"/>
              <a:t>Exposure</a:t>
            </a:r>
          </a:p>
        </p:txBody>
      </p:sp>
      <p:sp>
        <p:nvSpPr>
          <p:cNvPr id="5" name="TextBox 4">
            <a:extLst>
              <a:ext uri="{FF2B5EF4-FFF2-40B4-BE49-F238E27FC236}">
                <a16:creationId xmlns:a16="http://schemas.microsoft.com/office/drawing/2014/main" id="{BDA191A4-5A94-3523-EC53-1F6C3EBF0583}"/>
              </a:ext>
            </a:extLst>
          </p:cNvPr>
          <p:cNvSpPr txBox="1"/>
          <p:nvPr/>
        </p:nvSpPr>
        <p:spPr>
          <a:xfrm>
            <a:off x="7461161" y="1403798"/>
            <a:ext cx="1457450" cy="584775"/>
          </a:xfrm>
          <a:prstGeom prst="rect">
            <a:avLst/>
          </a:prstGeom>
          <a:noFill/>
        </p:spPr>
        <p:txBody>
          <a:bodyPr wrap="none" rtlCol="0">
            <a:spAutoFit/>
          </a:bodyPr>
          <a:lstStyle/>
          <a:p>
            <a:r>
              <a:rPr lang="en-US" sz="3200"/>
              <a:t>Disease</a:t>
            </a:r>
          </a:p>
        </p:txBody>
      </p:sp>
      <p:cxnSp>
        <p:nvCxnSpPr>
          <p:cNvPr id="7" name="Straight Arrow Connector 6">
            <a:extLst>
              <a:ext uri="{FF2B5EF4-FFF2-40B4-BE49-F238E27FC236}">
                <a16:creationId xmlns:a16="http://schemas.microsoft.com/office/drawing/2014/main" id="{B29EED53-8E4A-9F47-03D5-CF124462B741}"/>
              </a:ext>
            </a:extLst>
          </p:cNvPr>
          <p:cNvCxnSpPr/>
          <p:nvPr/>
        </p:nvCxnSpPr>
        <p:spPr>
          <a:xfrm>
            <a:off x="1970467" y="5048518"/>
            <a:ext cx="75470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369B6D-36BB-39AA-32EC-CA90D6715599}"/>
              </a:ext>
            </a:extLst>
          </p:cNvPr>
          <p:cNvCxnSpPr>
            <a:cxnSpLocks/>
          </p:cNvCxnSpPr>
          <p:nvPr/>
        </p:nvCxnSpPr>
        <p:spPr>
          <a:xfrm>
            <a:off x="4083066" y="1723622"/>
            <a:ext cx="3232134"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725DC2-322C-E831-E9D5-85573C31D246}"/>
              </a:ext>
            </a:extLst>
          </p:cNvPr>
          <p:cNvSpPr txBox="1"/>
          <p:nvPr/>
        </p:nvSpPr>
        <p:spPr>
          <a:xfrm>
            <a:off x="1970467" y="5048518"/>
            <a:ext cx="1000595" cy="584775"/>
          </a:xfrm>
          <a:prstGeom prst="rect">
            <a:avLst/>
          </a:prstGeom>
          <a:noFill/>
        </p:spPr>
        <p:txBody>
          <a:bodyPr wrap="none" rtlCol="0">
            <a:spAutoFit/>
          </a:bodyPr>
          <a:lstStyle/>
          <a:p>
            <a:r>
              <a:rPr lang="en-US" sz="3200" i="1"/>
              <a:t>Time</a:t>
            </a:r>
          </a:p>
        </p:txBody>
      </p:sp>
      <p:sp>
        <p:nvSpPr>
          <p:cNvPr id="11" name="TextBox 10">
            <a:extLst>
              <a:ext uri="{FF2B5EF4-FFF2-40B4-BE49-F238E27FC236}">
                <a16:creationId xmlns:a16="http://schemas.microsoft.com/office/drawing/2014/main" id="{85B61F70-89D3-3074-54C7-51AA3B82269F}"/>
              </a:ext>
            </a:extLst>
          </p:cNvPr>
          <p:cNvSpPr txBox="1"/>
          <p:nvPr/>
        </p:nvSpPr>
        <p:spPr>
          <a:xfrm>
            <a:off x="5498381" y="1004120"/>
            <a:ext cx="421910" cy="707886"/>
          </a:xfrm>
          <a:prstGeom prst="rect">
            <a:avLst/>
          </a:prstGeom>
          <a:noFill/>
          <a:ln>
            <a:noFill/>
          </a:ln>
        </p:spPr>
        <p:txBody>
          <a:bodyPr wrap="none" rtlCol="0">
            <a:spAutoFit/>
          </a:bodyPr>
          <a:lstStyle/>
          <a:p>
            <a:r>
              <a:rPr lang="en-US" sz="4000" b="1" i="1">
                <a:solidFill>
                  <a:srgbClr val="0070C0"/>
                </a:solidFill>
              </a:rPr>
              <a:t>?</a:t>
            </a:r>
          </a:p>
        </p:txBody>
      </p:sp>
      <p:pic>
        <p:nvPicPr>
          <p:cNvPr id="3" name="Graphic 2" descr="Man with solid fill">
            <a:extLst>
              <a:ext uri="{FF2B5EF4-FFF2-40B4-BE49-F238E27FC236}">
                <a16:creationId xmlns:a16="http://schemas.microsoft.com/office/drawing/2014/main" id="{26CA970E-D19E-82FC-C9A6-6F4FDBFBB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5361" y="2033410"/>
            <a:ext cx="685800" cy="685800"/>
          </a:xfrm>
          <a:prstGeom prst="rect">
            <a:avLst/>
          </a:prstGeom>
        </p:spPr>
      </p:pic>
      <p:pic>
        <p:nvPicPr>
          <p:cNvPr id="18" name="Graphic 17" descr="Man with solid fill">
            <a:extLst>
              <a:ext uri="{FF2B5EF4-FFF2-40B4-BE49-F238E27FC236}">
                <a16:creationId xmlns:a16="http://schemas.microsoft.com/office/drawing/2014/main" id="{49FE409D-AA7F-725B-72EB-F99C9D7AA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9216" y="3765029"/>
            <a:ext cx="685800" cy="685800"/>
          </a:xfrm>
          <a:prstGeom prst="rect">
            <a:avLst/>
          </a:prstGeom>
        </p:spPr>
      </p:pic>
      <p:pic>
        <p:nvPicPr>
          <p:cNvPr id="19" name="Graphic 18" descr="Man with solid fill">
            <a:extLst>
              <a:ext uri="{FF2B5EF4-FFF2-40B4-BE49-F238E27FC236}">
                <a16:creationId xmlns:a16="http://schemas.microsoft.com/office/drawing/2014/main" id="{9B674662-29F2-F063-D212-6D09C70D8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645" y="1979210"/>
            <a:ext cx="685800" cy="685800"/>
          </a:xfrm>
          <a:prstGeom prst="rect">
            <a:avLst/>
          </a:prstGeom>
        </p:spPr>
      </p:pic>
      <p:pic>
        <p:nvPicPr>
          <p:cNvPr id="20" name="Graphic 19" descr="Man with solid fill">
            <a:extLst>
              <a:ext uri="{FF2B5EF4-FFF2-40B4-BE49-F238E27FC236}">
                <a16:creationId xmlns:a16="http://schemas.microsoft.com/office/drawing/2014/main" id="{3F4836D9-D88F-8453-C6F6-A40B5C8A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4002" y="3130937"/>
            <a:ext cx="685800" cy="685800"/>
          </a:xfrm>
          <a:prstGeom prst="rect">
            <a:avLst/>
          </a:prstGeom>
        </p:spPr>
      </p:pic>
      <p:pic>
        <p:nvPicPr>
          <p:cNvPr id="21" name="Graphic 20" descr="Man with solid fill">
            <a:extLst>
              <a:ext uri="{FF2B5EF4-FFF2-40B4-BE49-F238E27FC236}">
                <a16:creationId xmlns:a16="http://schemas.microsoft.com/office/drawing/2014/main" id="{3F5F72DA-2EA4-03E5-CFE9-0682309B4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1781" y="4097768"/>
            <a:ext cx="685800" cy="685800"/>
          </a:xfrm>
          <a:prstGeom prst="rect">
            <a:avLst/>
          </a:prstGeom>
        </p:spPr>
      </p:pic>
      <p:pic>
        <p:nvPicPr>
          <p:cNvPr id="22" name="Graphic 21" descr="Man with solid fill">
            <a:extLst>
              <a:ext uri="{FF2B5EF4-FFF2-40B4-BE49-F238E27FC236}">
                <a16:creationId xmlns:a16="http://schemas.microsoft.com/office/drawing/2014/main" id="{587E158D-F6BC-4F4F-FC06-9E7F46E0B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6812" y="2140973"/>
            <a:ext cx="685800" cy="685800"/>
          </a:xfrm>
          <a:prstGeom prst="rect">
            <a:avLst/>
          </a:prstGeom>
        </p:spPr>
      </p:pic>
      <p:pic>
        <p:nvPicPr>
          <p:cNvPr id="23" name="Graphic 22" descr="Man with solid fill">
            <a:extLst>
              <a:ext uri="{FF2B5EF4-FFF2-40B4-BE49-F238E27FC236}">
                <a16:creationId xmlns:a16="http://schemas.microsoft.com/office/drawing/2014/main" id="{AFA52EA5-B7F5-43BE-B635-33F65E64C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6455" y="3294326"/>
            <a:ext cx="685800" cy="685800"/>
          </a:xfrm>
          <a:prstGeom prst="rect">
            <a:avLst/>
          </a:prstGeom>
        </p:spPr>
      </p:pic>
      <p:pic>
        <p:nvPicPr>
          <p:cNvPr id="24" name="Graphic 23" descr="Man with solid fill">
            <a:extLst>
              <a:ext uri="{FF2B5EF4-FFF2-40B4-BE49-F238E27FC236}">
                <a16:creationId xmlns:a16="http://schemas.microsoft.com/office/drawing/2014/main" id="{239537F7-6545-182D-B07B-5E8CA6BBC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6954" y="2512610"/>
            <a:ext cx="685800" cy="685800"/>
          </a:xfrm>
          <a:prstGeom prst="rect">
            <a:avLst/>
          </a:prstGeom>
        </p:spPr>
      </p:pic>
      <p:pic>
        <p:nvPicPr>
          <p:cNvPr id="25" name="Graphic 24" descr="Man with solid fill">
            <a:extLst>
              <a:ext uri="{FF2B5EF4-FFF2-40B4-BE49-F238E27FC236}">
                <a16:creationId xmlns:a16="http://schemas.microsoft.com/office/drawing/2014/main" id="{DDB8482A-7E37-A141-B870-ACCBFB0E0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817" y="3576715"/>
            <a:ext cx="685800" cy="685800"/>
          </a:xfrm>
          <a:prstGeom prst="rect">
            <a:avLst/>
          </a:prstGeom>
        </p:spPr>
      </p:pic>
      <p:pic>
        <p:nvPicPr>
          <p:cNvPr id="26" name="Graphic 25" descr="Man with solid fill">
            <a:extLst>
              <a:ext uri="{FF2B5EF4-FFF2-40B4-BE49-F238E27FC236}">
                <a16:creationId xmlns:a16="http://schemas.microsoft.com/office/drawing/2014/main" id="{448E2AEC-B7BC-DD1E-4E77-9248F26443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8937" y="2202133"/>
            <a:ext cx="685800" cy="685800"/>
          </a:xfrm>
          <a:prstGeom prst="rect">
            <a:avLst/>
          </a:prstGeom>
        </p:spPr>
      </p:pic>
      <p:pic>
        <p:nvPicPr>
          <p:cNvPr id="27" name="Graphic 26" descr="Man with solid fill">
            <a:extLst>
              <a:ext uri="{FF2B5EF4-FFF2-40B4-BE49-F238E27FC236}">
                <a16:creationId xmlns:a16="http://schemas.microsoft.com/office/drawing/2014/main" id="{A9D3E0BE-A94F-007B-0578-6A0F8678F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4054" y="2993367"/>
            <a:ext cx="685800" cy="685800"/>
          </a:xfrm>
          <a:prstGeom prst="rect">
            <a:avLst/>
          </a:prstGeom>
        </p:spPr>
      </p:pic>
      <p:pic>
        <p:nvPicPr>
          <p:cNvPr id="28" name="Graphic 27" descr="Man with solid fill">
            <a:extLst>
              <a:ext uri="{FF2B5EF4-FFF2-40B4-BE49-F238E27FC236}">
                <a16:creationId xmlns:a16="http://schemas.microsoft.com/office/drawing/2014/main" id="{02940903-662C-87C3-CAA1-FC77000751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7995" y="2803302"/>
            <a:ext cx="685800" cy="685800"/>
          </a:xfrm>
          <a:prstGeom prst="rect">
            <a:avLst/>
          </a:prstGeom>
        </p:spPr>
      </p:pic>
      <p:pic>
        <p:nvPicPr>
          <p:cNvPr id="29" name="Graphic 28" descr="Man with solid fill">
            <a:extLst>
              <a:ext uri="{FF2B5EF4-FFF2-40B4-BE49-F238E27FC236}">
                <a16:creationId xmlns:a16="http://schemas.microsoft.com/office/drawing/2014/main" id="{63BC3EEE-8E80-2956-5252-DD521EA1F8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9256" y="2415540"/>
            <a:ext cx="685800" cy="685800"/>
          </a:xfrm>
          <a:prstGeom prst="rect">
            <a:avLst/>
          </a:prstGeom>
        </p:spPr>
      </p:pic>
      <p:pic>
        <p:nvPicPr>
          <p:cNvPr id="30" name="Graphic 29" descr="Man with solid fill">
            <a:extLst>
              <a:ext uri="{FF2B5EF4-FFF2-40B4-BE49-F238E27FC236}">
                <a16:creationId xmlns:a16="http://schemas.microsoft.com/office/drawing/2014/main" id="{42369370-22D9-C484-2C97-DD46C1A8A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0291" y="3233815"/>
            <a:ext cx="685800" cy="685800"/>
          </a:xfrm>
          <a:prstGeom prst="rect">
            <a:avLst/>
          </a:prstGeom>
        </p:spPr>
      </p:pic>
      <p:pic>
        <p:nvPicPr>
          <p:cNvPr id="31" name="Graphic 30" descr="Man with solid fill">
            <a:extLst>
              <a:ext uri="{FF2B5EF4-FFF2-40B4-BE49-F238E27FC236}">
                <a16:creationId xmlns:a16="http://schemas.microsoft.com/office/drawing/2014/main" id="{5242F752-8C2E-6A3D-BD5A-DBDEBADCB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2300" y="3079229"/>
            <a:ext cx="685800" cy="685800"/>
          </a:xfrm>
          <a:prstGeom prst="rect">
            <a:avLst/>
          </a:prstGeom>
        </p:spPr>
      </p:pic>
      <p:pic>
        <p:nvPicPr>
          <p:cNvPr id="32" name="Graphic 31" descr="Man with solid fill">
            <a:extLst>
              <a:ext uri="{FF2B5EF4-FFF2-40B4-BE49-F238E27FC236}">
                <a16:creationId xmlns:a16="http://schemas.microsoft.com/office/drawing/2014/main" id="{A28559AE-6313-FE2B-9998-E9F638BADB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2008" y="3166458"/>
            <a:ext cx="685800" cy="685800"/>
          </a:xfrm>
          <a:prstGeom prst="rect">
            <a:avLst/>
          </a:prstGeom>
        </p:spPr>
      </p:pic>
      <p:pic>
        <p:nvPicPr>
          <p:cNvPr id="33" name="Graphic 32" descr="Man with solid fill">
            <a:extLst>
              <a:ext uri="{FF2B5EF4-FFF2-40B4-BE49-F238E27FC236}">
                <a16:creationId xmlns:a16="http://schemas.microsoft.com/office/drawing/2014/main" id="{8EA63996-3ACF-F0E0-D573-7ABF455D0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8271" y="2678436"/>
            <a:ext cx="685800" cy="685800"/>
          </a:xfrm>
          <a:prstGeom prst="rect">
            <a:avLst/>
          </a:prstGeom>
        </p:spPr>
      </p:pic>
      <p:pic>
        <p:nvPicPr>
          <p:cNvPr id="34" name="Graphic 33" descr="Man with solid fill">
            <a:extLst>
              <a:ext uri="{FF2B5EF4-FFF2-40B4-BE49-F238E27FC236}">
                <a16:creationId xmlns:a16="http://schemas.microsoft.com/office/drawing/2014/main" id="{0F528916-19A0-4BA2-0AE7-8EF6C9A7B9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7960" y="3980126"/>
            <a:ext cx="685800" cy="685800"/>
          </a:xfrm>
          <a:prstGeom prst="rect">
            <a:avLst/>
          </a:prstGeom>
        </p:spPr>
      </p:pic>
      <p:sp>
        <p:nvSpPr>
          <p:cNvPr id="35" name="TextBox 34">
            <a:extLst>
              <a:ext uri="{FF2B5EF4-FFF2-40B4-BE49-F238E27FC236}">
                <a16:creationId xmlns:a16="http://schemas.microsoft.com/office/drawing/2014/main" id="{6EDBB8D0-7F74-ACF3-809C-9665A65CE81C}"/>
              </a:ext>
            </a:extLst>
          </p:cNvPr>
          <p:cNvSpPr txBox="1"/>
          <p:nvPr/>
        </p:nvSpPr>
        <p:spPr>
          <a:xfrm>
            <a:off x="2257371" y="2934484"/>
            <a:ext cx="579005" cy="861774"/>
          </a:xfrm>
          <a:prstGeom prst="rect">
            <a:avLst/>
          </a:prstGeom>
          <a:noFill/>
        </p:spPr>
        <p:txBody>
          <a:bodyPr wrap="none" rtlCol="0">
            <a:spAutoFit/>
          </a:bodyPr>
          <a:lstStyle/>
          <a:p>
            <a:r>
              <a:rPr lang="en-US" sz="5000"/>
              <a:t>D</a:t>
            </a:r>
          </a:p>
        </p:txBody>
      </p:sp>
      <p:pic>
        <p:nvPicPr>
          <p:cNvPr id="43" name="Graphic 42" descr="Man with solid fill">
            <a:extLst>
              <a:ext uri="{FF2B5EF4-FFF2-40B4-BE49-F238E27FC236}">
                <a16:creationId xmlns:a16="http://schemas.microsoft.com/office/drawing/2014/main" id="{075A85D5-30B4-F623-2871-2DD52FAA92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783" y="88213"/>
            <a:ext cx="457200" cy="457200"/>
          </a:xfrm>
          <a:prstGeom prst="rect">
            <a:avLst/>
          </a:prstGeom>
        </p:spPr>
      </p:pic>
      <p:pic>
        <p:nvPicPr>
          <p:cNvPr id="44" name="Graphic 43" descr="Man with solid fill">
            <a:extLst>
              <a:ext uri="{FF2B5EF4-FFF2-40B4-BE49-F238E27FC236}">
                <a16:creationId xmlns:a16="http://schemas.microsoft.com/office/drawing/2014/main" id="{585C193D-80F3-BE81-D183-0003B8B120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20" y="88213"/>
            <a:ext cx="457200" cy="457200"/>
          </a:xfrm>
          <a:prstGeom prst="rect">
            <a:avLst/>
          </a:prstGeom>
        </p:spPr>
      </p:pic>
      <p:sp>
        <p:nvSpPr>
          <p:cNvPr id="45" name="TextBox 44">
            <a:extLst>
              <a:ext uri="{FF2B5EF4-FFF2-40B4-BE49-F238E27FC236}">
                <a16:creationId xmlns:a16="http://schemas.microsoft.com/office/drawing/2014/main" id="{309C3BAB-9404-428A-0179-3E35FB3F9E83}"/>
              </a:ext>
            </a:extLst>
          </p:cNvPr>
          <p:cNvSpPr txBox="1"/>
          <p:nvPr/>
        </p:nvSpPr>
        <p:spPr>
          <a:xfrm>
            <a:off x="5052348" y="132147"/>
            <a:ext cx="966931" cy="369332"/>
          </a:xfrm>
          <a:prstGeom prst="rect">
            <a:avLst/>
          </a:prstGeom>
          <a:noFill/>
        </p:spPr>
        <p:txBody>
          <a:bodyPr wrap="none" rtlCol="0">
            <a:spAutoFit/>
          </a:bodyPr>
          <a:lstStyle/>
          <a:p>
            <a:r>
              <a:rPr lang="en-US"/>
              <a:t>Exposed</a:t>
            </a:r>
          </a:p>
        </p:txBody>
      </p:sp>
      <p:sp>
        <p:nvSpPr>
          <p:cNvPr id="46" name="TextBox 45">
            <a:extLst>
              <a:ext uri="{FF2B5EF4-FFF2-40B4-BE49-F238E27FC236}">
                <a16:creationId xmlns:a16="http://schemas.microsoft.com/office/drawing/2014/main" id="{793BF42F-0147-82FA-36D3-4D914790BF34}"/>
              </a:ext>
            </a:extLst>
          </p:cNvPr>
          <p:cNvSpPr txBox="1"/>
          <p:nvPr/>
        </p:nvSpPr>
        <p:spPr>
          <a:xfrm>
            <a:off x="3385564" y="132147"/>
            <a:ext cx="1235979" cy="369332"/>
          </a:xfrm>
          <a:prstGeom prst="rect">
            <a:avLst/>
          </a:prstGeom>
          <a:noFill/>
        </p:spPr>
        <p:txBody>
          <a:bodyPr wrap="none" rtlCol="0">
            <a:spAutoFit/>
          </a:bodyPr>
          <a:lstStyle/>
          <a:p>
            <a:r>
              <a:rPr lang="en-US"/>
              <a:t>Unexposed</a:t>
            </a:r>
          </a:p>
        </p:txBody>
      </p:sp>
      <p:sp>
        <p:nvSpPr>
          <p:cNvPr id="47" name="TextBox 46">
            <a:extLst>
              <a:ext uri="{FF2B5EF4-FFF2-40B4-BE49-F238E27FC236}">
                <a16:creationId xmlns:a16="http://schemas.microsoft.com/office/drawing/2014/main" id="{FB123248-9D44-6499-34BC-41C5AC88F4CA}"/>
              </a:ext>
            </a:extLst>
          </p:cNvPr>
          <p:cNvSpPr txBox="1"/>
          <p:nvPr/>
        </p:nvSpPr>
        <p:spPr>
          <a:xfrm flipH="1">
            <a:off x="16730" y="39814"/>
            <a:ext cx="457201" cy="553998"/>
          </a:xfrm>
          <a:prstGeom prst="rect">
            <a:avLst/>
          </a:prstGeom>
          <a:noFill/>
        </p:spPr>
        <p:txBody>
          <a:bodyPr wrap="square" rtlCol="0">
            <a:spAutoFit/>
          </a:bodyPr>
          <a:lstStyle/>
          <a:p>
            <a:r>
              <a:rPr lang="en-US" sz="3000"/>
              <a:t>D</a:t>
            </a:r>
          </a:p>
        </p:txBody>
      </p:sp>
      <p:sp>
        <p:nvSpPr>
          <p:cNvPr id="48" name="TextBox 47">
            <a:extLst>
              <a:ext uri="{FF2B5EF4-FFF2-40B4-BE49-F238E27FC236}">
                <a16:creationId xmlns:a16="http://schemas.microsoft.com/office/drawing/2014/main" id="{9CA63D47-8001-5C08-0E64-AA2AEC2C833A}"/>
              </a:ext>
            </a:extLst>
          </p:cNvPr>
          <p:cNvSpPr txBox="1"/>
          <p:nvPr/>
        </p:nvSpPr>
        <p:spPr>
          <a:xfrm>
            <a:off x="370607" y="132147"/>
            <a:ext cx="2600455" cy="369332"/>
          </a:xfrm>
          <a:prstGeom prst="rect">
            <a:avLst/>
          </a:prstGeom>
          <a:noFill/>
        </p:spPr>
        <p:txBody>
          <a:bodyPr wrap="none" rtlCol="0">
            <a:spAutoFit/>
          </a:bodyPr>
          <a:lstStyle/>
          <a:p>
            <a:r>
              <a:rPr lang="en-US"/>
              <a:t>Disease/had the outcome</a:t>
            </a:r>
          </a:p>
        </p:txBody>
      </p:sp>
      <p:pic>
        <p:nvPicPr>
          <p:cNvPr id="49" name="Graphic 48" descr="Man with solid fill">
            <a:extLst>
              <a:ext uri="{FF2B5EF4-FFF2-40B4-BE49-F238E27FC236}">
                <a16:creationId xmlns:a16="http://schemas.microsoft.com/office/drawing/2014/main" id="{5779162E-7579-1622-ACC8-553D52B28C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5169" y="88213"/>
            <a:ext cx="457200" cy="457200"/>
          </a:xfrm>
          <a:prstGeom prst="rect">
            <a:avLst/>
          </a:prstGeom>
        </p:spPr>
      </p:pic>
      <p:sp>
        <p:nvSpPr>
          <p:cNvPr id="50" name="TextBox 49">
            <a:extLst>
              <a:ext uri="{FF2B5EF4-FFF2-40B4-BE49-F238E27FC236}">
                <a16:creationId xmlns:a16="http://schemas.microsoft.com/office/drawing/2014/main" id="{C80C1F5D-91DA-D08B-E30C-178769DCEDDC}"/>
              </a:ext>
            </a:extLst>
          </p:cNvPr>
          <p:cNvSpPr txBox="1"/>
          <p:nvPr/>
        </p:nvSpPr>
        <p:spPr>
          <a:xfrm>
            <a:off x="6398846" y="132147"/>
            <a:ext cx="2132571" cy="369332"/>
          </a:xfrm>
          <a:prstGeom prst="rect">
            <a:avLst/>
          </a:prstGeom>
          <a:noFill/>
        </p:spPr>
        <p:txBody>
          <a:bodyPr wrap="none" rtlCol="0">
            <a:spAutoFit/>
          </a:bodyPr>
          <a:lstStyle/>
          <a:p>
            <a:r>
              <a:rPr lang="en-US"/>
              <a:t>Migrated out or died</a:t>
            </a:r>
          </a:p>
        </p:txBody>
      </p:sp>
    </p:spTree>
    <p:extLst>
      <p:ext uri="{BB962C8B-B14F-4D97-AF65-F5344CB8AC3E}">
        <p14:creationId xmlns:p14="http://schemas.microsoft.com/office/powerpoint/2010/main" val="1665956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2762</Words>
  <Application>Microsoft Macintosh PowerPoint</Application>
  <PresentationFormat>Widescreen</PresentationFormat>
  <Paragraphs>375</Paragraphs>
  <Slides>32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Helvetica</vt:lpstr>
      <vt:lpstr>Helvetica Neue</vt:lpstr>
      <vt:lpstr>System Font Regular</vt:lpstr>
      <vt:lpstr>Times</vt:lpstr>
      <vt:lpstr>Times New Roman</vt:lpstr>
      <vt:lpstr>Wingdings</vt:lpstr>
      <vt:lpstr>Office Theme</vt:lpstr>
      <vt:lpstr>Observational Study Designs</vt:lpstr>
      <vt:lpstr>Outline</vt:lpstr>
      <vt:lpstr>What is a cause?</vt:lpstr>
      <vt:lpstr>PowerPoint Presentation</vt:lpstr>
      <vt:lpstr>“Association does not equal causation”</vt:lpstr>
      <vt:lpstr>“Exchangeability” in an RCT</vt:lpstr>
      <vt:lpstr>The underlying cohort or study base</vt:lpstr>
      <vt:lpstr>PowerPoint Presentation</vt:lpstr>
      <vt:lpstr>PowerPoint Presentation</vt:lpstr>
      <vt:lpstr>PowerPoint Presentation</vt:lpstr>
      <vt:lpstr>PowerPoint Presentation</vt:lpstr>
      <vt:lpstr>PowerPoint Presentation</vt:lpstr>
      <vt:lpstr>PowerPoint Presentation</vt:lpstr>
      <vt:lpstr>Cross-sectional studies</vt:lpstr>
      <vt:lpstr>PowerPoint Presentation</vt:lpstr>
      <vt:lpstr>Cross-sectional studies are still useful….</vt:lpstr>
      <vt:lpstr>Cohort, or, study base</vt:lpstr>
      <vt:lpstr>Cohort studies</vt:lpstr>
      <vt:lpstr>Cohort studies</vt:lpstr>
      <vt:lpstr>Types of cohorts/ how assembled</vt:lpstr>
      <vt:lpstr>Data collection in a cohort study</vt:lpstr>
      <vt:lpstr>Addressing exchangeablity in cohort studies</vt:lpstr>
      <vt:lpstr>Case control – still interested in the underlying cohort, or, study base</vt:lpstr>
      <vt:lpstr>Case-control</vt:lpstr>
      <vt:lpstr>A case-control within an existing cohort</vt:lpstr>
      <vt:lpstr>If the underlying cohort is not well defined…</vt:lpstr>
      <vt:lpstr>Types of controls when the underlying cohort is uncertain</vt:lpstr>
      <vt:lpstr>Case-control pro/cons</vt:lpstr>
      <vt:lpstr>Case-control example</vt:lpstr>
      <vt:lpstr>Methods</vt:lpstr>
      <vt:lpstr>Summary</vt:lpstr>
      <vt:lpstr>A note on terminology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Murnane</dc:creator>
  <cp:lastModifiedBy>Pam Murnane</cp:lastModifiedBy>
  <cp:revision>44</cp:revision>
  <dcterms:created xsi:type="dcterms:W3CDTF">2022-11-30T01:48:16Z</dcterms:created>
  <dcterms:modified xsi:type="dcterms:W3CDTF">2022-12-01T17:00:19Z</dcterms:modified>
</cp:coreProperties>
</file>