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54"/>
  </p:notesMasterIdLst>
  <p:handoutMasterIdLst>
    <p:handoutMasterId r:id="rId55"/>
  </p:handoutMasterIdLst>
  <p:sldIdLst>
    <p:sldId id="261" r:id="rId2"/>
    <p:sldId id="262" r:id="rId3"/>
    <p:sldId id="263" r:id="rId4"/>
    <p:sldId id="264" r:id="rId5"/>
    <p:sldId id="306" r:id="rId6"/>
    <p:sldId id="307" r:id="rId7"/>
    <p:sldId id="308" r:id="rId8"/>
    <p:sldId id="309" r:id="rId9"/>
    <p:sldId id="310" r:id="rId10"/>
    <p:sldId id="311" r:id="rId11"/>
    <p:sldId id="312" r:id="rId12"/>
    <p:sldId id="313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297" r:id="rId46"/>
    <p:sldId id="298" r:id="rId47"/>
    <p:sldId id="299" r:id="rId48"/>
    <p:sldId id="300" r:id="rId49"/>
    <p:sldId id="301" r:id="rId50"/>
    <p:sldId id="302" r:id="rId51"/>
    <p:sldId id="305" r:id="rId52"/>
    <p:sldId id="303" r:id="rId5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B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>
      <p:cViewPr varScale="1">
        <p:scale>
          <a:sx n="44" d="100"/>
          <a:sy n="44" d="100"/>
        </p:scale>
        <p:origin x="-124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46E555A-8ED0-44D5-BBDA-891BB04C59CB}" type="datetimeFigureOut">
              <a:rPr lang="en-US"/>
              <a:pPr>
                <a:defRPr/>
              </a:pPr>
              <a:t>11/5/2020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http://ecampus.maseno.ac.ke/elearning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2D8551F-26C0-46CC-A18F-1EAAF1B7B2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37340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2DA2A19-0260-43CE-B9E5-A3BE14476BE2}" type="datetimeFigureOut">
              <a:rPr lang="en-US"/>
              <a:pPr>
                <a:defRPr/>
              </a:pPr>
              <a:t>11/5/2020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http://ecampus.maseno.ac.ke/elearning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9AE22A5-5874-495D-9177-AF2EAFB7D7A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97683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5" descr="ecampus-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4495800"/>
            <a:ext cx="3429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7" descr="Maseno University 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410200"/>
            <a:ext cx="8255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8" descr="F-_Printing_Exam-Venue-A3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3950" y="5029200"/>
            <a:ext cx="294005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762000"/>
            <a:ext cx="7239000" cy="1905000"/>
          </a:xfrm>
        </p:spPr>
        <p:txBody>
          <a:bodyPr/>
          <a:lstStyle>
            <a:lvl1pPr algn="l">
              <a:defRPr sz="44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76600" y="2667000"/>
            <a:ext cx="5257800" cy="838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6"/>
          </p:nvPr>
        </p:nvSpPr>
        <p:spPr>
          <a:xfrm>
            <a:off x="3276600" y="3505200"/>
            <a:ext cx="5257800" cy="457200"/>
          </a:xfrm>
        </p:spPr>
        <p:txBody>
          <a:bodyPr>
            <a:normAutofit/>
          </a:bodyPr>
          <a:lstStyle>
            <a:lvl1pPr algn="l">
              <a:buNone/>
              <a:defRPr sz="2000" baseline="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10242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43000" y="1066800"/>
            <a:ext cx="4191000" cy="4191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cs typeface="+mn-cs"/>
            </a:endParaRPr>
          </a:p>
        </p:txBody>
      </p:sp>
      <p:sp>
        <p:nvSpPr>
          <p:cNvPr id="6" name="Flowchart: Process 5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06500" y="1143003"/>
            <a:ext cx="4051299" cy="3221653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4495800"/>
            <a:ext cx="4038600" cy="683172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6308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9095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2286000" y="6416675"/>
            <a:ext cx="3962400" cy="365125"/>
          </a:xfr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8210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2286000" y="6416675"/>
            <a:ext cx="3962400" cy="365125"/>
          </a:xfr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554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434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136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0" y="914400"/>
            <a:ext cx="6858000" cy="50292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72597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372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5160336"/>
            <a:ext cx="75438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328278"/>
            <a:ext cx="358140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105400" y="328278"/>
            <a:ext cx="358140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1143000" y="969336"/>
            <a:ext cx="358140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5400" y="969336"/>
            <a:ext cx="358140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079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584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6495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4335" y="216778"/>
            <a:ext cx="3169065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74335" y="1406964"/>
            <a:ext cx="3169065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143000" y="2133600"/>
            <a:ext cx="75438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30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 userDrawn="1"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accent1">
              <a:lumMod val="60000"/>
              <a:lumOff val="4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/>
          <p:nvPr userDrawn="1"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Donut 10"/>
          <p:cNvSpPr/>
          <p:nvPr userDrawn="1"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solidFill>
            <a:schemeClr val="accent2"/>
          </a:soli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4B407A56-68E5-495A-B7CB-6A9EB994C6E1}" type="datetime1">
              <a:rPr lang="en-US"/>
              <a:pPr>
                <a:defRPr/>
              </a:pPr>
              <a:t>11/5/2020</a:t>
            </a:fld>
            <a:endParaRPr lang="en-US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dirty="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B4B1A0"/>
                </a:solidFill>
                <a:latin typeface="Arial Narrow" panose="020B0606020202030204" pitchFamily="34" charset="0"/>
              </a:defRPr>
            </a:lvl1pPr>
          </a:lstStyle>
          <a:p>
            <a:fld id="{CC92DDA9-D13A-41EB-9D34-550C88EB1560}" type="slidenum">
              <a:rPr lang="en-US"/>
              <a:pPr/>
              <a:t>‹#›</a:t>
            </a:fld>
            <a:endParaRPr lang="en-US">
              <a:solidFill>
                <a:srgbClr val="AFADA5"/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6324600"/>
            <a:ext cx="9144000" cy="533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Footer Placeholder 4"/>
          <p:cNvSpPr txBox="1">
            <a:spLocks/>
          </p:cNvSpPr>
          <p:nvPr/>
        </p:nvSpPr>
        <p:spPr>
          <a:xfrm>
            <a:off x="2438400" y="6416675"/>
            <a:ext cx="3962400" cy="365125"/>
          </a:xfrm>
          <a:prstGeom prst="rect">
            <a:avLst/>
          </a:prstGeom>
        </p:spPr>
        <p:txBody>
          <a:bodyPr anchor="ctr"/>
          <a:lstStyle>
            <a:lvl1pPr algn="ctr">
              <a:defRPr sz="1800">
                <a:solidFill>
                  <a:schemeClr val="bg1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latin typeface="+mn-lt"/>
                <a:cs typeface="+mn-cs"/>
              </a:rPr>
              <a:t>http://ecampus.maseno.ac.ke</a:t>
            </a:r>
            <a:endParaRPr lang="en-US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 smtClean="0">
              <a:latin typeface="+mn-lt"/>
              <a:cs typeface="+mn-cs"/>
            </a:endParaRPr>
          </a:p>
        </p:txBody>
      </p:sp>
      <p:sp>
        <p:nvSpPr>
          <p:cNvPr id="17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>
                <a:solidFill>
                  <a:schemeClr val="bg1"/>
                </a:solidFill>
              </a:rPr>
              <a:t>Slide </a:t>
            </a:r>
            <a:fld id="{EF4DCCCD-C2D8-4F79-A6DD-D76CC4C067DD}" type="slidenum">
              <a:rPr lang="en-US">
                <a:solidFill>
                  <a:schemeClr val="bg1"/>
                </a:solidFill>
              </a:rPr>
              <a:pPr algn="r" eaLnBrk="1" hangingPunct="1"/>
              <a:t>‹#›</a:t>
            </a:fld>
            <a:r>
              <a:rPr lang="en-US">
                <a:solidFill>
                  <a:schemeClr val="bg1"/>
                </a:solidFill>
              </a:rPr>
              <a:t> of  </a:t>
            </a:r>
            <a:r>
              <a:rPr lang="en-US" b="1">
                <a:solidFill>
                  <a:schemeClr val="bg1"/>
                </a:solidFill>
              </a:rPr>
              <a:t>5</a:t>
            </a:r>
            <a:endParaRPr lang="en-US">
              <a:solidFill>
                <a:schemeClr val="bg1"/>
              </a:solidFill>
            </a:endParaRPr>
          </a:p>
          <a:p>
            <a:pPr algn="r" eaLnBrk="1" hangingPunct="1"/>
            <a:endParaRPr lang="en-US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30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300" kern="1200">
          <a:solidFill>
            <a:schemeClr val="accent1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11488B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11488B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11488B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11488B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11488B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11488B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11488B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11488B"/>
          </a:solidFill>
          <a:latin typeface="Calibri" pitchFamily="34" charset="0"/>
        </a:defRPr>
      </a:lvl9pPr>
      <a:extLst/>
    </p:titleStyle>
    <p:bodyStyle>
      <a:lvl1pPr marL="365125" indent="-282575" algn="l" rtl="0" eaLnBrk="1" fontAlgn="base" hangingPunct="1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1" fontAlgn="base" hangingPunct="1">
        <a:spcBef>
          <a:spcPts val="550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1" fontAlgn="base" hangingPunct="1">
        <a:spcBef>
          <a:spcPct val="20000"/>
        </a:spcBef>
        <a:spcAft>
          <a:spcPct val="0"/>
        </a:spcAft>
        <a:buClr>
          <a:srgbClr val="9BBB59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1" fontAlgn="base" hangingPunct="1">
        <a:spcBef>
          <a:spcPct val="20000"/>
        </a:spcBef>
        <a:spcAft>
          <a:spcPct val="0"/>
        </a:spcAft>
        <a:buClr>
          <a:srgbClr val="8064A2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Amenorrhea</a:t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  <p:sp>
        <p:nvSpPr>
          <p:cNvPr id="16389" name="Text Placeholder 1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Asherman’s syndrome</a:t>
            </a:r>
          </a:p>
          <a:p>
            <a:r>
              <a:rPr lang="en-US" dirty="0" smtClean="0"/>
              <a:t>Cervical </a:t>
            </a:r>
            <a:r>
              <a:rPr lang="en-US" dirty="0"/>
              <a:t>stenosis—outflow tract anomaly</a:t>
            </a:r>
          </a:p>
          <a:p>
            <a:r>
              <a:rPr lang="en-US" dirty="0" smtClean="0"/>
              <a:t>Medications</a:t>
            </a:r>
            <a:r>
              <a:rPr lang="en-US" dirty="0"/>
              <a:t>, including </a:t>
            </a:r>
            <a:r>
              <a:rPr lang="en-US" dirty="0" err="1"/>
              <a:t>psychotropics</a:t>
            </a:r>
            <a:endParaRPr lang="en-US" dirty="0"/>
          </a:p>
          <a:p>
            <a:r>
              <a:rPr lang="en-US" dirty="0" smtClean="0"/>
              <a:t>Chronic </a:t>
            </a:r>
            <a:r>
              <a:rPr lang="en-US" dirty="0"/>
              <a:t>illness</a:t>
            </a:r>
          </a:p>
          <a:p>
            <a:r>
              <a:rPr lang="en-US" dirty="0" smtClean="0"/>
              <a:t>Tuberculosis </a:t>
            </a:r>
            <a:r>
              <a:rPr lang="en-US" dirty="0"/>
              <a:t>(TB)</a:t>
            </a:r>
          </a:p>
        </p:txBody>
      </p:sp>
    </p:spTree>
    <p:extLst>
      <p:ext uri="{BB962C8B-B14F-4D97-AF65-F5344CB8AC3E}">
        <p14:creationId xmlns:p14="http://schemas.microsoft.com/office/powerpoint/2010/main" val="4418676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792162"/>
          </a:xfrm>
        </p:spPr>
        <p:txBody>
          <a:bodyPr/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100" y="990600"/>
            <a:ext cx="7499350" cy="5257800"/>
          </a:xfrm>
        </p:spPr>
        <p:txBody>
          <a:bodyPr/>
          <a:lstStyle/>
          <a:p>
            <a:pPr marL="82550" indent="0">
              <a:buNone/>
            </a:pPr>
            <a:r>
              <a:rPr lang="en-US" dirty="0" smtClean="0"/>
              <a:t>The client may present with:-</a:t>
            </a:r>
          </a:p>
          <a:p>
            <a:r>
              <a:rPr lang="en-US" dirty="0" smtClean="0"/>
              <a:t>Regular  recurrent pain before or during menses</a:t>
            </a:r>
          </a:p>
          <a:p>
            <a:r>
              <a:rPr lang="en-US" dirty="0" smtClean="0"/>
              <a:t>Abdominal pain</a:t>
            </a:r>
          </a:p>
          <a:p>
            <a:r>
              <a:rPr lang="en-US" dirty="0" smtClean="0"/>
              <a:t>Severe backache</a:t>
            </a:r>
          </a:p>
          <a:p>
            <a:r>
              <a:rPr lang="en-US" dirty="0" smtClean="0"/>
              <a:t>Pelvic pain</a:t>
            </a:r>
          </a:p>
          <a:p>
            <a:r>
              <a:rPr lang="en-US" dirty="0" smtClean="0"/>
              <a:t>Nausea, diarrhea or constipation</a:t>
            </a:r>
          </a:p>
          <a:p>
            <a:r>
              <a:rPr lang="en-US" dirty="0" smtClean="0"/>
              <a:t>Dizziness</a:t>
            </a:r>
          </a:p>
          <a:p>
            <a:r>
              <a:rPr lang="en-US" dirty="0" smtClean="0"/>
              <a:t>Weight gain, breast tenderness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8307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examination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Vital signs include weight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Vaginal examination by use of speculum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Bimanual examination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8255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0218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Causes of amenorrhea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550" indent="0">
              <a:buNone/>
            </a:pPr>
            <a:r>
              <a:rPr lang="en-US" b="1" dirty="0" smtClean="0"/>
              <a:t>Reproductive outflow tract abnormalities</a:t>
            </a:r>
          </a:p>
          <a:p>
            <a:r>
              <a:rPr lang="en-US" dirty="0" err="1" smtClean="0"/>
              <a:t>Mullerian</a:t>
            </a:r>
            <a:r>
              <a:rPr lang="en-US" dirty="0" smtClean="0"/>
              <a:t> agenesis – results from congenital absence of the vagina, uterus or both</a:t>
            </a:r>
          </a:p>
          <a:p>
            <a:pPr lvl="1"/>
            <a:r>
              <a:rPr lang="en-US" dirty="0" smtClean="0"/>
              <a:t>Ovarian function is normal </a:t>
            </a:r>
          </a:p>
          <a:p>
            <a:pPr lvl="1"/>
            <a:r>
              <a:rPr lang="en-US" dirty="0" smtClean="0"/>
              <a:t>Diagnosis is suspected  by absence of vagina and uterus on perineal and rectal examination</a:t>
            </a:r>
          </a:p>
          <a:p>
            <a:pPr lvl="1"/>
            <a:r>
              <a:rPr lang="en-US" dirty="0" smtClean="0"/>
              <a:t>This is confirmed through ultrasound examination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837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Transverse vaginal septum</a:t>
            </a:r>
          </a:p>
          <a:p>
            <a:pPr lvl="1"/>
            <a:r>
              <a:rPr lang="en-US" dirty="0" smtClean="0"/>
              <a:t>Results from an embryological failure of the lower third of the vagina to canalize.</a:t>
            </a:r>
          </a:p>
          <a:p>
            <a:pPr lvl="1"/>
            <a:r>
              <a:rPr lang="en-US" dirty="0" smtClean="0"/>
              <a:t>Most of the genital tract is normal in most of the cases</a:t>
            </a:r>
          </a:p>
          <a:p>
            <a:pPr lvl="1"/>
            <a:r>
              <a:rPr lang="en-US" dirty="0" smtClean="0"/>
              <a:t>Diagnosis is through ultrasound that reveals a normal uterus, ovaries and the presence or absence of a septum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671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Androgen insensitivity/testicular feminization</a:t>
            </a:r>
          </a:p>
          <a:p>
            <a:pPr lvl="1"/>
            <a:r>
              <a:rPr lang="en-US" dirty="0" smtClean="0"/>
              <a:t>There’s a congenital abnormality of androgen receptors despite normal levels of circulating testosterone</a:t>
            </a:r>
          </a:p>
          <a:p>
            <a:pPr lvl="1"/>
            <a:r>
              <a:rPr lang="en-US" dirty="0" smtClean="0"/>
              <a:t>These patients have an XY </a:t>
            </a:r>
            <a:r>
              <a:rPr lang="en-US" dirty="0" err="1" smtClean="0"/>
              <a:t>keryotype</a:t>
            </a:r>
            <a:r>
              <a:rPr lang="en-US" dirty="0" smtClean="0"/>
              <a:t> but because of an absent response to testosterone, they develop female external genitalia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109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have no uterus</a:t>
            </a:r>
          </a:p>
          <a:p>
            <a:r>
              <a:rPr lang="en-US" dirty="0" smtClean="0"/>
              <a:t>They have a blind or absent vagina</a:t>
            </a:r>
          </a:p>
          <a:p>
            <a:r>
              <a:rPr lang="en-US" dirty="0" smtClean="0"/>
              <a:t>The gonads need to be excised as they are likely to malignant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802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Imperforate hymen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here is an absent orifice in the vaginal hymen</a:t>
            </a:r>
          </a:p>
          <a:p>
            <a:pPr lvl="1"/>
            <a:r>
              <a:rPr lang="en-US" dirty="0" smtClean="0"/>
              <a:t>This condition is remains asymptomatic till puberty</a:t>
            </a:r>
          </a:p>
          <a:p>
            <a:pPr lvl="1"/>
            <a:r>
              <a:rPr lang="en-US" dirty="0" smtClean="0"/>
              <a:t>Client usually presents with a bulging hematocolpos  at the </a:t>
            </a:r>
            <a:r>
              <a:rPr lang="en-US" dirty="0" err="1" smtClean="0"/>
              <a:t>hymenal</a:t>
            </a:r>
            <a:r>
              <a:rPr lang="en-US" dirty="0" smtClean="0"/>
              <a:t> ring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1749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Cervical stenosis</a:t>
            </a:r>
          </a:p>
          <a:p>
            <a:pPr lvl="1"/>
            <a:r>
              <a:rPr lang="en-US" dirty="0" smtClean="0"/>
              <a:t>May occur after cervical surgery, radiation therapy and after a chronic cervical infection</a:t>
            </a:r>
          </a:p>
          <a:p>
            <a:r>
              <a:rPr lang="en-US" dirty="0" smtClean="0"/>
              <a:t>Asherman’s syndrome</a:t>
            </a:r>
          </a:p>
          <a:p>
            <a:pPr lvl="1"/>
            <a:r>
              <a:rPr lang="en-US" dirty="0" smtClean="0"/>
              <a:t>Presence of intrauterine adhesions occurring after uterine </a:t>
            </a:r>
            <a:r>
              <a:rPr lang="en-US" dirty="0" err="1" smtClean="0"/>
              <a:t>curetage</a:t>
            </a:r>
            <a:r>
              <a:rPr lang="en-US" dirty="0" smtClean="0"/>
              <a:t> or infection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4735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550" indent="0">
              <a:buNone/>
            </a:pPr>
            <a:r>
              <a:rPr lang="en-US" b="1" dirty="0" smtClean="0"/>
              <a:t>Ovarian disorders</a:t>
            </a:r>
          </a:p>
          <a:p>
            <a:r>
              <a:rPr lang="en-US" dirty="0" smtClean="0"/>
              <a:t>Anovulation</a:t>
            </a:r>
          </a:p>
          <a:p>
            <a:pPr lvl="1"/>
            <a:r>
              <a:rPr lang="en-US" dirty="0" smtClean="0"/>
              <a:t>Chronic anovulation may result in menstrual irregularity or amenorrhea</a:t>
            </a:r>
          </a:p>
          <a:p>
            <a:pPr lvl="1"/>
            <a:r>
              <a:rPr lang="en-US" dirty="0" smtClean="0"/>
              <a:t>Most common cause of anovulation is polycystic ovarian syndrome </a:t>
            </a:r>
          </a:p>
          <a:p>
            <a:pPr marL="357188" lvl="1" indent="0">
              <a:buNone/>
            </a:pPr>
            <a:endParaRPr lang="en-US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690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Introduction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Menstrual disorders are common</a:t>
            </a:r>
          </a:p>
          <a:p>
            <a:r>
              <a:rPr lang="en-US" dirty="0" smtClean="0"/>
              <a:t>They are one of the leading cause of referral </a:t>
            </a:r>
            <a:r>
              <a:rPr lang="en-US" dirty="0"/>
              <a:t>t</a:t>
            </a:r>
            <a:r>
              <a:rPr lang="en-US" dirty="0" smtClean="0"/>
              <a:t>o gynecologic units of hospitals</a:t>
            </a:r>
          </a:p>
          <a:p>
            <a:r>
              <a:rPr lang="en-US" dirty="0" smtClean="0"/>
              <a:t>They can lead to major social and occupational disruption and often affect an individuals psychological wellbeing </a:t>
            </a:r>
            <a:r>
              <a:rPr lang="en-US" dirty="0"/>
              <a:t>(Campbell &amp; </a:t>
            </a:r>
            <a:r>
              <a:rPr lang="en-US" dirty="0" err="1"/>
              <a:t>Monga</a:t>
            </a:r>
            <a:r>
              <a:rPr lang="en-US" dirty="0"/>
              <a:t>  2000).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98257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Gonadal dysgenesis</a:t>
            </a:r>
          </a:p>
          <a:p>
            <a:pPr lvl="1"/>
            <a:r>
              <a:rPr lang="en-US" dirty="0" smtClean="0"/>
              <a:t>It results in bilateral rudimentary gonads leading to primary amenorrhea, sexual infantilism and elevated gonadotrophin levels</a:t>
            </a:r>
          </a:p>
          <a:p>
            <a:pPr lvl="1"/>
            <a:r>
              <a:rPr lang="en-US" dirty="0" smtClean="0"/>
              <a:t>Turner’s syndrome can result in this condition </a:t>
            </a:r>
          </a:p>
          <a:p>
            <a:pPr lvl="1"/>
            <a:r>
              <a:rPr lang="en-US" dirty="0" smtClean="0"/>
              <a:t>The gonads in such patients require excision as they are prone to malignancy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24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Premature ovarian failure</a:t>
            </a:r>
          </a:p>
          <a:p>
            <a:pPr lvl="1"/>
            <a:r>
              <a:rPr lang="en-US" dirty="0" smtClean="0"/>
              <a:t>Onset of menopausal symptoms and elevated gonadotrophin levels before the age of 40 years </a:t>
            </a:r>
          </a:p>
          <a:p>
            <a:pPr lvl="1"/>
            <a:r>
              <a:rPr lang="en-US" dirty="0" smtClean="0"/>
              <a:t>Cause is idiopathic though it may result from irradiation, chemotherapy or an autoimmune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5625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Resistant ovary syndrome</a:t>
            </a:r>
          </a:p>
          <a:p>
            <a:pPr lvl="1"/>
            <a:r>
              <a:rPr lang="en-US" dirty="0" smtClean="0"/>
              <a:t>There is elevated gonadotrophin level despite presence of viable follicles in the ovaries</a:t>
            </a:r>
          </a:p>
          <a:p>
            <a:pPr lvl="1"/>
            <a:r>
              <a:rPr lang="en-US" dirty="0" smtClean="0"/>
              <a:t>This condition is temporary in most cases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7876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550" indent="0">
              <a:buNone/>
            </a:pPr>
            <a:r>
              <a:rPr lang="en-US" b="1" dirty="0" smtClean="0"/>
              <a:t>Pituitary disorders </a:t>
            </a:r>
          </a:p>
          <a:p>
            <a:r>
              <a:rPr lang="en-US" dirty="0" smtClean="0"/>
              <a:t>Pituitary adenomas</a:t>
            </a:r>
          </a:p>
          <a:p>
            <a:pPr lvl="1"/>
            <a:r>
              <a:rPr lang="en-US" dirty="0" smtClean="0"/>
              <a:t>Include  </a:t>
            </a:r>
            <a:r>
              <a:rPr lang="en-US" dirty="0" err="1" smtClean="0"/>
              <a:t>prolactinomas</a:t>
            </a:r>
            <a:r>
              <a:rPr lang="en-US" dirty="0" smtClean="0"/>
              <a:t> that cause hyperprolactinemia thus there is impaired pulsatile secretion of gonadotrophins resulting in amenorrhea and </a:t>
            </a:r>
            <a:r>
              <a:rPr lang="en-US" dirty="0" err="1" smtClean="0"/>
              <a:t>oligomenorrhea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1197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Pituitary insufficiency</a:t>
            </a:r>
          </a:p>
          <a:p>
            <a:pPr lvl="1"/>
            <a:r>
              <a:rPr lang="en-US" dirty="0" smtClean="0"/>
              <a:t>This is failure of the pituitary to secrete gonadotrophins</a:t>
            </a:r>
          </a:p>
          <a:p>
            <a:pPr lvl="1"/>
            <a:r>
              <a:rPr lang="en-US" dirty="0" smtClean="0"/>
              <a:t>Severe obstetric hemorrhage results in necrosis of the pituitary. This condition is referred to as </a:t>
            </a:r>
            <a:r>
              <a:rPr lang="en-US" dirty="0" err="1" smtClean="0"/>
              <a:t>sheehan’s</a:t>
            </a:r>
            <a:r>
              <a:rPr lang="en-US" dirty="0" smtClean="0"/>
              <a:t> syndrome</a:t>
            </a:r>
          </a:p>
        </p:txBody>
      </p:sp>
    </p:spTree>
    <p:extLst>
      <p:ext uri="{BB962C8B-B14F-4D97-AF65-F5344CB8AC3E}">
        <p14:creationId xmlns:p14="http://schemas.microsoft.com/office/powerpoint/2010/main" val="23308432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Hypothalamic disorders 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100" y="1219200"/>
            <a:ext cx="7499350" cy="5029200"/>
          </a:xfrm>
        </p:spPr>
        <p:txBody>
          <a:bodyPr/>
          <a:lstStyle/>
          <a:p>
            <a:pPr marL="82550" indent="0">
              <a:buNone/>
            </a:pPr>
            <a:r>
              <a:rPr lang="en-US" b="1" dirty="0" smtClean="0"/>
              <a:t>Functional hypogonadotrophic hypogonadism</a:t>
            </a:r>
          </a:p>
          <a:p>
            <a:pPr marL="82550" indent="0">
              <a:buNone/>
            </a:pPr>
            <a:r>
              <a:rPr lang="en-US" dirty="0"/>
              <a:t>C</a:t>
            </a:r>
            <a:r>
              <a:rPr lang="en-US" dirty="0" smtClean="0"/>
              <a:t>onditions that can lead to reduced gonadotrophin secretion </a:t>
            </a:r>
          </a:p>
          <a:p>
            <a:r>
              <a:rPr lang="en-US" dirty="0" smtClean="0"/>
              <a:t>Exercise – a minimum of 17% of body fat by weight is required for the initiation of menarche and around 20%  is required to maintain menses </a:t>
            </a:r>
            <a:r>
              <a:rPr lang="en-US" dirty="0"/>
              <a:t>(Campbell &amp; </a:t>
            </a:r>
            <a:r>
              <a:rPr lang="en-US" dirty="0" err="1"/>
              <a:t>Monga</a:t>
            </a:r>
            <a:r>
              <a:rPr lang="en-US" dirty="0"/>
              <a:t>  2000).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0769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Menstrual irregularities  are common in athletes</a:t>
            </a:r>
          </a:p>
          <a:p>
            <a:r>
              <a:rPr lang="en-US" dirty="0" smtClean="0"/>
              <a:t>Stress of performance and increased level of circulating endorphins can reduce GnRH production from the hypothalamus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9577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Stress - Emotional </a:t>
            </a:r>
            <a:r>
              <a:rPr lang="en-US" dirty="0"/>
              <a:t>stress to the body from loss of a loved one, job, relationship, illness or even travel can result in </a:t>
            </a:r>
            <a:r>
              <a:rPr lang="en-US" dirty="0" smtClean="0"/>
              <a:t>amenorrhea</a:t>
            </a:r>
          </a:p>
          <a:p>
            <a:r>
              <a:rPr lang="en-US" dirty="0" smtClean="0"/>
              <a:t>Weight loss – significant loss of weight below 15-20% of ideal body weight is associated with amenorrhea for example in anorexia nervosa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2105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Pseudocyesis</a:t>
            </a:r>
            <a:r>
              <a:rPr lang="en-US" dirty="0" smtClean="0"/>
              <a:t> – this is false pregnancy where there is voluntary alteration of hypothalamic function in women who desire pregnancy</a:t>
            </a:r>
          </a:p>
          <a:p>
            <a:r>
              <a:rPr lang="en-US" dirty="0" smtClean="0"/>
              <a:t>There is even elevated levels of prolactin  and LH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8054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Drug induced amenorrhea – use of certain drugs such as </a:t>
            </a:r>
            <a:r>
              <a:rPr lang="en-US" dirty="0" err="1" smtClean="0"/>
              <a:t>Depo-provera</a:t>
            </a:r>
            <a:r>
              <a:rPr lang="en-US" dirty="0" smtClean="0"/>
              <a:t>, GnRH agonists and some neuroleptics can result in amenorrhea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91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Amenorrhea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Amenorrhea is defined as the absence of </a:t>
            </a:r>
            <a:r>
              <a:rPr lang="en-US" dirty="0" smtClean="0"/>
              <a:t>menstruation</a:t>
            </a:r>
          </a:p>
          <a:p>
            <a:r>
              <a:rPr lang="en-US" dirty="0" smtClean="0"/>
              <a:t>Physiological </a:t>
            </a:r>
            <a:r>
              <a:rPr lang="en-US" dirty="0"/>
              <a:t>situations in which amenorrhea is </a:t>
            </a:r>
            <a:r>
              <a:rPr lang="en-US" dirty="0" smtClean="0"/>
              <a:t>normal:- 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regnancy </a:t>
            </a:r>
          </a:p>
          <a:p>
            <a:pPr lvl="1"/>
            <a:r>
              <a:rPr lang="en-US" dirty="0" smtClean="0"/>
              <a:t>Lactation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rior </a:t>
            </a:r>
            <a:r>
              <a:rPr lang="en-US" dirty="0"/>
              <a:t>to the onset of puberty and </a:t>
            </a:r>
            <a:endParaRPr lang="en-US" dirty="0" smtClean="0"/>
          </a:p>
          <a:p>
            <a:pPr lvl="1"/>
            <a:r>
              <a:rPr lang="en-US" dirty="0" smtClean="0"/>
              <a:t>Menopause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86500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550" indent="0">
              <a:buNone/>
            </a:pPr>
            <a:r>
              <a:rPr lang="en-US" b="1" dirty="0" smtClean="0"/>
              <a:t>Non functional hypogonadotrophic hypogonadism</a:t>
            </a:r>
          </a:p>
          <a:p>
            <a:r>
              <a:rPr lang="en-US" dirty="0" smtClean="0"/>
              <a:t>Space occupying lesions – some conditions such as TB and </a:t>
            </a:r>
            <a:r>
              <a:rPr lang="en-US" dirty="0" err="1" smtClean="0"/>
              <a:t>craniopharyngiomas</a:t>
            </a:r>
            <a:r>
              <a:rPr lang="en-US" dirty="0" smtClean="0"/>
              <a:t>  may partially or completely destroy the hypothalamus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34494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Kallmann’s</a:t>
            </a:r>
            <a:r>
              <a:rPr lang="en-US" dirty="0" smtClean="0"/>
              <a:t> syndrome – this is a congenital disorder characterized by primary amenorrhea and infantile sexual development and anosmia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15355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Miscellaneous </a:t>
            </a:r>
            <a:r>
              <a:rPr lang="en-US" dirty="0"/>
              <a:t>endocrine disorders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Hypothyroidism – there is elevation of TSH resulting in elevation of prolactin thus amenorrhea</a:t>
            </a:r>
          </a:p>
          <a:p>
            <a:r>
              <a:rPr lang="en-US" dirty="0" smtClean="0"/>
              <a:t>Cushing’s syndrome – there is increased adrenal activity leading to a hyperandrogenic state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8860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Signs and symptoms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developed menstrual periods by age 16; or</a:t>
            </a:r>
          </a:p>
          <a:p>
            <a:r>
              <a:rPr lang="en-US" dirty="0"/>
              <a:t>A woman who has previously had a menstrual cycle stops having menstrual periods for three cycles in a row, or for a time period of six months or more and is not pregnant.</a:t>
            </a:r>
          </a:p>
          <a:p>
            <a:r>
              <a:rPr lang="en-US" dirty="0"/>
              <a:t>Deepening of the voice</a:t>
            </a:r>
          </a:p>
          <a:p>
            <a:r>
              <a:rPr lang="en-US" dirty="0"/>
              <a:t>Vaginal dryness.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2680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Elevated prolactin levels as a cause of amenorrhea can result in galactorrhea (a milky discharge from the nipples that is not related to normal breastfeeding).</a:t>
            </a:r>
          </a:p>
          <a:p>
            <a:r>
              <a:rPr lang="en-US" dirty="0"/>
              <a:t>Breast size changes</a:t>
            </a:r>
          </a:p>
          <a:p>
            <a:r>
              <a:rPr lang="en-US" dirty="0"/>
              <a:t>Weight gain or weight loss</a:t>
            </a:r>
          </a:p>
          <a:p>
            <a:r>
              <a:rPr lang="en-US" dirty="0"/>
              <a:t>Increased hair growth in a "male" pattern (hirsutism) and acne.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8726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Management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100" y="838200"/>
            <a:ext cx="7499350" cy="5410200"/>
          </a:xfrm>
        </p:spPr>
        <p:txBody>
          <a:bodyPr/>
          <a:lstStyle/>
          <a:p>
            <a:pPr marL="82550" indent="0">
              <a:buNone/>
            </a:pPr>
            <a:r>
              <a:rPr lang="en-US" b="1" dirty="0" smtClean="0"/>
              <a:t>History</a:t>
            </a:r>
          </a:p>
          <a:p>
            <a:r>
              <a:rPr lang="en-US" dirty="0" smtClean="0"/>
              <a:t>Take a detailed client history</a:t>
            </a:r>
          </a:p>
          <a:p>
            <a:r>
              <a:rPr lang="en-US" dirty="0" smtClean="0"/>
              <a:t>Consider the possibility of pregnancy as this is the main cause of secondary amenorrhea</a:t>
            </a:r>
          </a:p>
          <a:p>
            <a:r>
              <a:rPr lang="en-US" dirty="0"/>
              <a:t> </a:t>
            </a:r>
            <a:r>
              <a:rPr lang="en-US" dirty="0" smtClean="0"/>
              <a:t>in primary amenorrhea, take note of the following:-</a:t>
            </a:r>
          </a:p>
          <a:p>
            <a:r>
              <a:rPr lang="en-US" dirty="0" smtClean="0"/>
              <a:t>Developmental history</a:t>
            </a:r>
          </a:p>
          <a:p>
            <a:r>
              <a:rPr lang="en-US" dirty="0" smtClean="0"/>
              <a:t>Presence or absence of  cyclical symptoms</a:t>
            </a:r>
          </a:p>
          <a:p>
            <a:r>
              <a:rPr lang="en-US" dirty="0" smtClean="0"/>
              <a:t>History of chronic illness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39647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Excessive weight loss</a:t>
            </a:r>
          </a:p>
          <a:p>
            <a:r>
              <a:rPr lang="en-US" dirty="0" smtClean="0"/>
              <a:t>Presence of an eating disorder</a:t>
            </a:r>
          </a:p>
          <a:p>
            <a:r>
              <a:rPr lang="en-US" dirty="0" smtClean="0"/>
              <a:t>Excessive exercise</a:t>
            </a:r>
          </a:p>
          <a:p>
            <a:r>
              <a:rPr lang="en-US" dirty="0" smtClean="0"/>
              <a:t>History of anosmia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20174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550" indent="0">
              <a:buNone/>
            </a:pPr>
            <a:r>
              <a:rPr lang="en-US" dirty="0" smtClean="0"/>
              <a:t>In secondary amenorrhea note the following:-</a:t>
            </a:r>
          </a:p>
          <a:p>
            <a:r>
              <a:rPr lang="en-US" dirty="0" smtClean="0"/>
              <a:t>Age at menarche</a:t>
            </a:r>
          </a:p>
          <a:p>
            <a:r>
              <a:rPr lang="en-US" dirty="0" smtClean="0"/>
              <a:t>Menstrual history</a:t>
            </a:r>
          </a:p>
          <a:p>
            <a:r>
              <a:rPr lang="en-US" dirty="0" smtClean="0"/>
              <a:t>Contraceptive history</a:t>
            </a:r>
          </a:p>
          <a:p>
            <a:r>
              <a:rPr lang="en-US" dirty="0" smtClean="0"/>
              <a:t>Reproductive history</a:t>
            </a:r>
          </a:p>
          <a:p>
            <a:r>
              <a:rPr lang="en-US" dirty="0" smtClean="0"/>
              <a:t>Past medical and surgical history</a:t>
            </a:r>
          </a:p>
          <a:p>
            <a:r>
              <a:rPr lang="en-US" dirty="0" smtClean="0"/>
              <a:t>Current medications</a:t>
            </a:r>
          </a:p>
          <a:p>
            <a:r>
              <a:rPr lang="en-US" dirty="0" smtClean="0"/>
              <a:t>Family history of premature menopause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27121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Psychological history</a:t>
            </a:r>
          </a:p>
          <a:p>
            <a:r>
              <a:rPr lang="en-US" dirty="0" smtClean="0"/>
              <a:t>Recent stressful events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18595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550" indent="0">
              <a:buNone/>
            </a:pPr>
            <a:r>
              <a:rPr lang="en-US" b="1" dirty="0" smtClean="0"/>
              <a:t>Physical examination</a:t>
            </a:r>
          </a:p>
          <a:p>
            <a:r>
              <a:rPr lang="en-US" dirty="0" smtClean="0"/>
              <a:t>Consider the following:-</a:t>
            </a:r>
          </a:p>
          <a:p>
            <a:r>
              <a:rPr lang="en-US" dirty="0" smtClean="0"/>
              <a:t>Height – an abnormality in appropriate height for age may reflect an underlying chromosomal  disorder (patients with Turner’s syndrome are </a:t>
            </a:r>
            <a:r>
              <a:rPr lang="en-US" dirty="0"/>
              <a:t>o</a:t>
            </a:r>
            <a:r>
              <a:rPr lang="en-US" dirty="0" smtClean="0"/>
              <a:t>ften short while those with androgen insensitivity are usually tall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686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 of amenorrhea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Primary amenorrhea – occurs in females who fail to develop secondary sexual characteristics  by 14 years of age or who fail to menstruate by 15 years of age</a:t>
            </a:r>
          </a:p>
          <a:p>
            <a:r>
              <a:rPr lang="en-US" dirty="0" smtClean="0"/>
              <a:t>Secondary amenorrhea – cessation of menstruation for more than six months in a woman who has established menses at least 1 year after </a:t>
            </a:r>
            <a:r>
              <a:rPr lang="en-US" dirty="0" err="1" smtClean="0"/>
              <a:t>menerche</a:t>
            </a:r>
            <a:r>
              <a:rPr lang="en-US" dirty="0">
                <a:solidFill>
                  <a:srgbClr val="FF0000"/>
                </a:solidFill>
              </a:rPr>
              <a:t>. </a:t>
            </a:r>
            <a:r>
              <a:rPr lang="en-US" dirty="0" smtClean="0"/>
              <a:t>(Hawkins,. et al 2016)</a:t>
            </a:r>
            <a:endParaRPr lang="en-US" dirty="0" smtClean="0"/>
          </a:p>
          <a:p>
            <a:pPr marL="8255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5236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Development of secondary sexual characteristics </a:t>
            </a:r>
          </a:p>
          <a:p>
            <a:r>
              <a:rPr lang="en-US" dirty="0" smtClean="0"/>
              <a:t>Visual field disturbances may indicate a pituitary lesion</a:t>
            </a:r>
          </a:p>
          <a:p>
            <a:r>
              <a:rPr lang="en-US" dirty="0" smtClean="0"/>
              <a:t>Pelvic examination to detect any structural outflow abnormalities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007885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100" y="1143000"/>
            <a:ext cx="7499350" cy="5105400"/>
          </a:xfrm>
        </p:spPr>
        <p:txBody>
          <a:bodyPr/>
          <a:lstStyle/>
          <a:p>
            <a:pPr marL="82550" indent="0">
              <a:buNone/>
            </a:pPr>
            <a:r>
              <a:rPr lang="en-US" b="1" dirty="0" smtClean="0"/>
              <a:t>Investigations</a:t>
            </a:r>
            <a:endParaRPr lang="en-US" b="1" dirty="0"/>
          </a:p>
          <a:p>
            <a:r>
              <a:rPr lang="en-US" dirty="0" smtClean="0"/>
              <a:t>Investigations should include:-</a:t>
            </a:r>
          </a:p>
          <a:p>
            <a:r>
              <a:rPr lang="en-US" dirty="0" smtClean="0"/>
              <a:t>Serum </a:t>
            </a:r>
            <a:r>
              <a:rPr lang="en-US" dirty="0" err="1" smtClean="0"/>
              <a:t>hCG</a:t>
            </a:r>
            <a:r>
              <a:rPr lang="en-US" dirty="0" smtClean="0"/>
              <a:t> to exclude possibility of pregnancy</a:t>
            </a:r>
          </a:p>
          <a:p>
            <a:r>
              <a:rPr lang="en-US" dirty="0" smtClean="0"/>
              <a:t>Prolactin levels in secondary amenorrhea</a:t>
            </a:r>
          </a:p>
          <a:p>
            <a:r>
              <a:rPr lang="en-US" dirty="0" smtClean="0"/>
              <a:t>Thyroid function tests</a:t>
            </a:r>
          </a:p>
          <a:p>
            <a:r>
              <a:rPr lang="en-US" dirty="0" smtClean="0"/>
              <a:t>Gonadotrophin levels that are elevated will confirm premature ovarian failure, while reduced levels indicate a pituitary or hypothalamic disorder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63359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Androgen profile – hyper </a:t>
            </a:r>
            <a:r>
              <a:rPr lang="en-US" dirty="0" err="1" smtClean="0"/>
              <a:t>androgenism</a:t>
            </a:r>
            <a:r>
              <a:rPr lang="en-US" dirty="0" smtClean="0"/>
              <a:t> is associated with polycystic ovarian syndrome </a:t>
            </a:r>
          </a:p>
          <a:p>
            <a:r>
              <a:rPr lang="en-US" dirty="0" smtClean="0"/>
              <a:t>Karyotype – for women with primary amenorrhea and those less than 30 years of age who present with premature ovarian failure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19163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Autoimmune screening – for women with premature ovarian failure </a:t>
            </a:r>
          </a:p>
          <a:p>
            <a:r>
              <a:rPr lang="en-US" dirty="0" smtClean="0"/>
              <a:t>Imaging – ultrasound, CT scan/MRI useful to determine complex structural abnormalities of the pelvic organs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99509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100" y="1066800"/>
            <a:ext cx="7499350" cy="5181600"/>
          </a:xfrm>
        </p:spPr>
        <p:txBody>
          <a:bodyPr/>
          <a:lstStyle/>
          <a:p>
            <a:pPr marL="82550" indent="0">
              <a:buNone/>
            </a:pPr>
            <a:r>
              <a:rPr lang="en-US" b="1" dirty="0" smtClean="0"/>
              <a:t>Treatment</a:t>
            </a:r>
          </a:p>
          <a:p>
            <a:r>
              <a:rPr lang="en-US" dirty="0" smtClean="0"/>
              <a:t>Treatment is specific to diagnosis</a:t>
            </a:r>
          </a:p>
          <a:p>
            <a:r>
              <a:rPr lang="en-US" dirty="0" smtClean="0"/>
              <a:t>Medical therapy is used according to the diagnosis</a:t>
            </a:r>
          </a:p>
          <a:p>
            <a:r>
              <a:rPr lang="en-US" dirty="0" smtClean="0"/>
              <a:t>Premature ovarian failure – starting client on HRT just as treatment for menopause</a:t>
            </a:r>
          </a:p>
          <a:p>
            <a:r>
              <a:rPr lang="en-US" dirty="0" smtClean="0"/>
              <a:t>Anovulation – cyclic progesterone  or oral contraceptives. Clomiphene or gonadotrophins for those desiring pregnancy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9661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Hyperprolactinemia – use of dopamine agonists such as bromocriptine</a:t>
            </a:r>
          </a:p>
          <a:p>
            <a:r>
              <a:rPr lang="en-US" dirty="0" smtClean="0"/>
              <a:t>Pituitary insufficiency – HRT for menopausal patients</a:t>
            </a:r>
          </a:p>
          <a:p>
            <a:r>
              <a:rPr lang="en-US" dirty="0" smtClean="0"/>
              <a:t>Hypogonadotrophic hypogonadism – cyclic HRT and GnRH when pregnancy is desired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91781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550" indent="0">
              <a:buNone/>
            </a:pPr>
            <a:r>
              <a:rPr lang="en-US" b="1" dirty="0" smtClean="0"/>
              <a:t>Surgery</a:t>
            </a:r>
          </a:p>
          <a:p>
            <a:r>
              <a:rPr lang="en-US" dirty="0" smtClean="0"/>
              <a:t>Outflow tract disorders – patients with vaginal agenesis can have corrective surgery to form a functional vagina</a:t>
            </a:r>
          </a:p>
          <a:p>
            <a:r>
              <a:rPr lang="en-US" dirty="0" smtClean="0"/>
              <a:t>A transverse vaginal septum or imperforate hymen will require excision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78915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Dysgenic gonads – removal of the gonads are they are prone to malignancy</a:t>
            </a:r>
          </a:p>
          <a:p>
            <a:r>
              <a:rPr lang="en-US" dirty="0" smtClean="0"/>
              <a:t>Pituitary </a:t>
            </a:r>
            <a:r>
              <a:rPr lang="en-US" dirty="0" err="1" smtClean="0"/>
              <a:t>macroadenomsa</a:t>
            </a:r>
            <a:r>
              <a:rPr lang="en-US" dirty="0" smtClean="0"/>
              <a:t> – those not responsive to medical therapy should be excised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31613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Nursing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Administer the prescribed drugs.</a:t>
            </a:r>
          </a:p>
          <a:p>
            <a:r>
              <a:rPr lang="en-US" dirty="0"/>
              <a:t>Counseling and education.</a:t>
            </a:r>
          </a:p>
          <a:p>
            <a:r>
              <a:rPr lang="en-US" dirty="0"/>
              <a:t>Address the diverse causes of amenorrhea, the relationship to sexual identity, possible infertility, inform the woman about the purpose of  each diagnostic test.</a:t>
            </a:r>
          </a:p>
          <a:p>
            <a:r>
              <a:rPr lang="en-US" dirty="0"/>
              <a:t>Nutritional counseling.</a:t>
            </a:r>
          </a:p>
          <a:p>
            <a:r>
              <a:rPr lang="en-US" dirty="0"/>
              <a:t>Emphasize healthy life style.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43595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Teaching guidelines for maintaining healthy life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Balance energy expenditure with energy intake.</a:t>
            </a:r>
          </a:p>
          <a:p>
            <a:r>
              <a:rPr lang="en-US" dirty="0"/>
              <a:t>Modify diet to maintain ideal weight.</a:t>
            </a:r>
          </a:p>
          <a:p>
            <a:r>
              <a:rPr lang="en-US" dirty="0"/>
              <a:t> Avoid excessive use of alcohol and mood-altering or sedative drugs.</a:t>
            </a:r>
          </a:p>
          <a:p>
            <a:r>
              <a:rPr lang="en-US" dirty="0"/>
              <a:t>Avoid cigarette smoking.</a:t>
            </a:r>
          </a:p>
          <a:p>
            <a:r>
              <a:rPr lang="en-US" dirty="0"/>
              <a:t>Identify areas emotional stress and seek assistance to resolve them.</a:t>
            </a:r>
          </a:p>
          <a:p>
            <a:r>
              <a:rPr lang="en-US" dirty="0"/>
              <a:t>Balance work, recreation and rest.</a:t>
            </a:r>
          </a:p>
        </p:txBody>
      </p:sp>
    </p:spTree>
    <p:extLst>
      <p:ext uri="{BB962C8B-B14F-4D97-AF65-F5344CB8AC3E}">
        <p14:creationId xmlns:p14="http://schemas.microsoft.com/office/powerpoint/2010/main" val="1764340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Causes of amenorrhea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550" indent="0">
              <a:buNone/>
            </a:pPr>
            <a:r>
              <a:rPr lang="en-US" dirty="0" smtClean="0"/>
              <a:t>Etiology</a:t>
            </a:r>
          </a:p>
          <a:p>
            <a:r>
              <a:rPr lang="en-US" dirty="0" smtClean="0"/>
              <a:t>Primary amenorrhea</a:t>
            </a:r>
          </a:p>
          <a:p>
            <a:pPr lvl="1"/>
            <a:r>
              <a:rPr lang="en-US" dirty="0" smtClean="0"/>
              <a:t>Gonadal failure</a:t>
            </a:r>
          </a:p>
          <a:p>
            <a:pPr lvl="1"/>
            <a:r>
              <a:rPr lang="en-US" dirty="0" smtClean="0"/>
              <a:t>Congenital absence of the uterus and vagina</a:t>
            </a:r>
          </a:p>
          <a:p>
            <a:pPr lvl="1"/>
            <a:r>
              <a:rPr lang="en-US" dirty="0" smtClean="0"/>
              <a:t>Constitutional delay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5483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Prevention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effective contraception if you are sexually active.</a:t>
            </a:r>
          </a:p>
          <a:p>
            <a:r>
              <a:rPr lang="en-US" dirty="0"/>
              <a:t>Maintain a healthy body weight through a reasonable diet and exercise regimen.</a:t>
            </a:r>
          </a:p>
          <a:p>
            <a:r>
              <a:rPr lang="en-US" dirty="0"/>
              <a:t>Seeking help during time of stress may also help prevent a bout of amenorrhea.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92153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Complications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Infertility. If you don’t ovulate and have menstrual periods, you can’t become pregnant.</a:t>
            </a:r>
          </a:p>
          <a:p>
            <a:r>
              <a:rPr lang="en-US" dirty="0"/>
              <a:t>Osteoporosis. If your amenorrhea is caused by low estrogen levels, you may also be at risk of osteoporosis — a weakening of your bones.</a:t>
            </a:r>
          </a:p>
          <a:p>
            <a:r>
              <a:rPr lang="en-US" dirty="0"/>
              <a:t>Emotional stress</a:t>
            </a:r>
          </a:p>
        </p:txBody>
      </p:sp>
    </p:spTree>
    <p:extLst>
      <p:ext uri="{BB962C8B-B14F-4D97-AF65-F5344CB8AC3E}">
        <p14:creationId xmlns:p14="http://schemas.microsoft.com/office/powerpoint/2010/main" val="347271857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References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Campbell,S</a:t>
            </a:r>
            <a:r>
              <a:rPr lang="en-US" dirty="0" smtClean="0"/>
              <a:t>., &amp; </a:t>
            </a:r>
            <a:r>
              <a:rPr lang="en-US" dirty="0" err="1" smtClean="0"/>
              <a:t>Monga</a:t>
            </a:r>
            <a:r>
              <a:rPr lang="en-US" dirty="0" smtClean="0"/>
              <a:t>, A. (2000). Gynaecology by Ten Teachers (17</a:t>
            </a:r>
            <a:r>
              <a:rPr lang="en-US" baseline="30000" dirty="0" smtClean="0"/>
              <a:t>th</a:t>
            </a:r>
            <a:r>
              <a:rPr lang="en-US" dirty="0" smtClean="0"/>
              <a:t> ed.). London: ELST with Arnold.</a:t>
            </a:r>
          </a:p>
          <a:p>
            <a:r>
              <a:rPr lang="en-US" dirty="0" smtClean="0"/>
              <a:t>Hawkins, J.W., </a:t>
            </a:r>
            <a:r>
              <a:rPr lang="en-US" dirty="0" err="1" smtClean="0"/>
              <a:t>Robrto</a:t>
            </a:r>
            <a:r>
              <a:rPr lang="en-US" dirty="0" smtClean="0"/>
              <a:t>-Nichols, D.M., &amp; Stanley-Haney, J.L. (2016). Guidelines for Nurse Practitioners in Gynecologic Settings (11</a:t>
            </a:r>
            <a:r>
              <a:rPr lang="en-US" baseline="30000" dirty="0" smtClean="0"/>
              <a:t>th</a:t>
            </a:r>
            <a:r>
              <a:rPr lang="en-US" dirty="0" smtClean="0"/>
              <a:t> ed.). New York: Springer Publishing Company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918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Secondary amenorrhea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100" y="1066800"/>
            <a:ext cx="7499350" cy="5181600"/>
          </a:xfrm>
        </p:spPr>
        <p:txBody>
          <a:bodyPr/>
          <a:lstStyle/>
          <a:p>
            <a:r>
              <a:rPr lang="en-US" dirty="0" smtClean="0"/>
              <a:t>Pregnancy</a:t>
            </a:r>
          </a:p>
          <a:p>
            <a:r>
              <a:rPr lang="en-US" dirty="0" smtClean="0"/>
              <a:t>Breastfeeding</a:t>
            </a:r>
          </a:p>
          <a:p>
            <a:r>
              <a:rPr lang="en-US" dirty="0" smtClean="0"/>
              <a:t>Menopause</a:t>
            </a:r>
          </a:p>
          <a:p>
            <a:r>
              <a:rPr lang="en-US" dirty="0"/>
              <a:t>Pituitary disease or tumor, disruption of hypothalamic-pituitary axis</a:t>
            </a:r>
          </a:p>
          <a:p>
            <a:pPr marL="82550" indent="0">
              <a:buNone/>
            </a:pPr>
            <a:endParaRPr lang="en-US" dirty="0"/>
          </a:p>
          <a:p>
            <a:pPr marL="8255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1514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550" indent="0">
              <a:buNone/>
            </a:pPr>
            <a:endParaRPr lang="en-US" dirty="0"/>
          </a:p>
          <a:p>
            <a:r>
              <a:rPr lang="en-US" dirty="0"/>
              <a:t>T</a:t>
            </a:r>
            <a:r>
              <a:rPr lang="en-US" dirty="0" smtClean="0"/>
              <a:t>oo </a:t>
            </a:r>
            <a:r>
              <a:rPr lang="en-US" dirty="0"/>
              <a:t>little body fat (about 22% required for menses)</a:t>
            </a:r>
          </a:p>
          <a:p>
            <a:r>
              <a:rPr lang="en-US" dirty="0" smtClean="0"/>
              <a:t>Excessive </a:t>
            </a:r>
            <a:r>
              <a:rPr lang="en-US" dirty="0"/>
              <a:t>exercise (e.g., long-distance running, ballet dancing</a:t>
            </a:r>
            <a:r>
              <a:rPr lang="en-US" dirty="0" smtClean="0"/>
              <a:t>, gymnastics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901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Rapid </a:t>
            </a:r>
            <a:r>
              <a:rPr lang="en-US" dirty="0"/>
              <a:t>weight loss</a:t>
            </a:r>
          </a:p>
          <a:p>
            <a:r>
              <a:rPr lang="en-US" dirty="0"/>
              <a:t>U</a:t>
            </a:r>
            <a:r>
              <a:rPr lang="en-US" dirty="0" smtClean="0"/>
              <a:t>se </a:t>
            </a:r>
            <a:r>
              <a:rPr lang="en-US" dirty="0"/>
              <a:t>of hormonal contraception</a:t>
            </a:r>
          </a:p>
          <a:p>
            <a:r>
              <a:rPr lang="en-US" dirty="0" smtClean="0"/>
              <a:t>Recent </a:t>
            </a:r>
            <a:r>
              <a:rPr lang="en-US" dirty="0"/>
              <a:t>change in lifestyle (e.g., increase in stress, travel)</a:t>
            </a:r>
          </a:p>
          <a:p>
            <a:r>
              <a:rPr lang="en-US" dirty="0" smtClean="0"/>
              <a:t>Thyroid </a:t>
            </a:r>
            <a:r>
              <a:rPr lang="en-US" dirty="0"/>
              <a:t>disease</a:t>
            </a:r>
          </a:p>
        </p:txBody>
      </p:sp>
    </p:spTree>
    <p:extLst>
      <p:ext uri="{BB962C8B-B14F-4D97-AF65-F5344CB8AC3E}">
        <p14:creationId xmlns:p14="http://schemas.microsoft.com/office/powerpoint/2010/main" val="3714794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Polycystic ovary syndrome</a:t>
            </a:r>
          </a:p>
          <a:p>
            <a:r>
              <a:rPr lang="en-US" dirty="0" smtClean="0"/>
              <a:t>Anorexia </a:t>
            </a:r>
            <a:r>
              <a:rPr lang="en-US" dirty="0"/>
              <a:t>nervosa or other eating disorders</a:t>
            </a:r>
          </a:p>
          <a:p>
            <a:r>
              <a:rPr lang="en-US" dirty="0" smtClean="0"/>
              <a:t>Premature </a:t>
            </a:r>
            <a:r>
              <a:rPr lang="en-US" dirty="0"/>
              <a:t>ovarian failure, ovarian </a:t>
            </a:r>
            <a:r>
              <a:rPr lang="en-US" dirty="0" smtClean="0"/>
              <a:t>dysgenesis, infection</a:t>
            </a:r>
            <a:r>
              <a:rPr lang="en-US" dirty="0"/>
              <a:t>, </a:t>
            </a:r>
            <a:r>
              <a:rPr lang="en-US" dirty="0" smtClean="0"/>
              <a:t>hemorrhage, necrosis</a:t>
            </a:r>
            <a:r>
              <a:rPr lang="en-US" dirty="0"/>
              <a:t>, neoplasm</a:t>
            </a:r>
          </a:p>
        </p:txBody>
      </p:sp>
    </p:spTree>
    <p:extLst>
      <p:ext uri="{BB962C8B-B14F-4D97-AF65-F5344CB8AC3E}">
        <p14:creationId xmlns:p14="http://schemas.microsoft.com/office/powerpoint/2010/main" val="33688775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ustom 1">
      <a:majorFont>
        <a:latin typeface="Calibri"/>
        <a:ea typeface=""/>
        <a:cs typeface=""/>
      </a:majorFont>
      <a:minorFont>
        <a:latin typeface="Arial Narrow"/>
        <a:ea typeface=""/>
        <a:cs typeface="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534</TotalTime>
  <Words>1599</Words>
  <Application>Microsoft Office PowerPoint</Application>
  <PresentationFormat>On-screen Show (4:3)</PresentationFormat>
  <Paragraphs>202</Paragraphs>
  <Slides>52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3" baseType="lpstr">
      <vt:lpstr>Solstice</vt:lpstr>
      <vt:lpstr>Amenorrhea </vt:lpstr>
      <vt:lpstr> Introduction </vt:lpstr>
      <vt:lpstr>Amenorrhea </vt:lpstr>
      <vt:lpstr>Classification of amenorrhea</vt:lpstr>
      <vt:lpstr>Causes of amenorrhea</vt:lpstr>
      <vt:lpstr>Secondary amenorrhea </vt:lpstr>
      <vt:lpstr>PowerPoint Presentation</vt:lpstr>
      <vt:lpstr>PowerPoint Presentation</vt:lpstr>
      <vt:lpstr>PowerPoint Presentation</vt:lpstr>
      <vt:lpstr>PowerPoint Presentation</vt:lpstr>
      <vt:lpstr>History</vt:lpstr>
      <vt:lpstr>Physical examination</vt:lpstr>
      <vt:lpstr>Causes of amenorrhea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Hypothalamic disorders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Miscellaneous endocrine disorders </vt:lpstr>
      <vt:lpstr>Signs and symptoms</vt:lpstr>
      <vt:lpstr>PowerPoint Presentation</vt:lpstr>
      <vt:lpstr>Management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Nursing management</vt:lpstr>
      <vt:lpstr>Teaching guidelines for maintaining healthy life style</vt:lpstr>
      <vt:lpstr>Prevention </vt:lpstr>
      <vt:lpstr>Complications </vt:lpstr>
      <vt:lpstr>References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Kiprotich</dc:creator>
  <cp:lastModifiedBy>Admin</cp:lastModifiedBy>
  <cp:revision>30</cp:revision>
  <dcterms:created xsi:type="dcterms:W3CDTF">2013-05-30T11:43:30Z</dcterms:created>
  <dcterms:modified xsi:type="dcterms:W3CDTF">2020-11-05T07:23:28Z</dcterms:modified>
</cp:coreProperties>
</file>