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7"/>
  </p:notesMasterIdLst>
  <p:handoutMasterIdLst>
    <p:handoutMasterId r:id="rId28"/>
  </p:handoutMasterIdLst>
  <p:sldIdLst>
    <p:sldId id="261" r:id="rId2"/>
    <p:sldId id="262" r:id="rId3"/>
    <p:sldId id="263" r:id="rId4"/>
    <p:sldId id="279" r:id="rId5"/>
    <p:sldId id="264" r:id="rId6"/>
    <p:sldId id="280" r:id="rId7"/>
    <p:sldId id="281" r:id="rId8"/>
    <p:sldId id="282" r:id="rId9"/>
    <p:sldId id="283" r:id="rId10"/>
    <p:sldId id="284" r:id="rId11"/>
    <p:sldId id="265" r:id="rId12"/>
    <p:sldId id="266" r:id="rId13"/>
    <p:sldId id="268" r:id="rId14"/>
    <p:sldId id="285" r:id="rId15"/>
    <p:sldId id="269" r:id="rId16"/>
    <p:sldId id="287" r:id="rId17"/>
    <p:sldId id="290" r:id="rId18"/>
    <p:sldId id="289" r:id="rId19"/>
    <p:sldId id="270" r:id="rId20"/>
    <p:sldId id="271" r:id="rId21"/>
    <p:sldId id="286" r:id="rId22"/>
    <p:sldId id="272" r:id="rId23"/>
    <p:sldId id="291" r:id="rId24"/>
    <p:sldId id="273" r:id="rId25"/>
    <p:sldId id="274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B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5" autoAdjust="0"/>
    <p:restoredTop sz="94524" autoAdjust="0"/>
  </p:normalViewPr>
  <p:slideViewPr>
    <p:cSldViewPr>
      <p:cViewPr varScale="1">
        <p:scale>
          <a:sx n="41" d="100"/>
          <a:sy n="41" d="100"/>
        </p:scale>
        <p:origin x="-133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46E555A-8ED0-44D5-BBDA-891BB04C59CB}" type="datetimeFigureOut">
              <a:rPr lang="en-US"/>
              <a:pPr>
                <a:defRPr/>
              </a:pPr>
              <a:t>11/12/2020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http://ecampus.maseno.ac.ke/elearning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2D8551F-26C0-46CC-A18F-1EAAF1B7B2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7340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2DA2A19-0260-43CE-B9E5-A3BE14476BE2}" type="datetimeFigureOut">
              <a:rPr lang="en-US"/>
              <a:pPr>
                <a:defRPr/>
              </a:pPr>
              <a:t>11/12/2020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http://ecampus.maseno.ac.ke/elearning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9AE22A5-5874-495D-9177-AF2EAFB7D7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7683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" descr="ecampus-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495800"/>
            <a:ext cx="3429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7" descr="Maseno University 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410200"/>
            <a:ext cx="8255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8" descr="F-_Printing_Exam-Venue-A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950" y="5029200"/>
            <a:ext cx="29400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762000"/>
            <a:ext cx="7239000" cy="1905000"/>
          </a:xfrm>
        </p:spPr>
        <p:txBody>
          <a:bodyPr/>
          <a:lstStyle>
            <a:lvl1pPr algn="l">
              <a:defRPr sz="44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2667000"/>
            <a:ext cx="5257800" cy="838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/>
          </p:nvPr>
        </p:nvSpPr>
        <p:spPr>
          <a:xfrm>
            <a:off x="3276600" y="3505200"/>
            <a:ext cx="5257800" cy="457200"/>
          </a:xfrm>
        </p:spPr>
        <p:txBody>
          <a:bodyPr>
            <a:normAutofit/>
          </a:bodyPr>
          <a:lstStyle>
            <a:lvl1pPr algn="l">
              <a:buNone/>
              <a:defRPr sz="2000" baseline="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0242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3000" y="1066800"/>
            <a:ext cx="4191000" cy="4191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Flowchart: Process 5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06500" y="1143003"/>
            <a:ext cx="4051299" cy="3221653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4495800"/>
            <a:ext cx="4038600" cy="683172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6308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909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286000" y="6416675"/>
            <a:ext cx="3962400" cy="365125"/>
          </a:xfr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821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286000" y="6416675"/>
            <a:ext cx="3962400" cy="365125"/>
          </a:xfr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554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434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136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914400"/>
            <a:ext cx="6858000" cy="50292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2597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72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160336"/>
            <a:ext cx="75438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328278"/>
            <a:ext cx="358140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5400" y="328278"/>
            <a:ext cx="358140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143000" y="969336"/>
            <a:ext cx="358140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5400" y="969336"/>
            <a:ext cx="358140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079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584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6495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4335" y="216778"/>
            <a:ext cx="3169065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74335" y="1406964"/>
            <a:ext cx="3169065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143000" y="2133600"/>
            <a:ext cx="75438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30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 userDrawn="1"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accent1">
              <a:lumMod val="60000"/>
              <a:lumOff val="4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 userDrawn="1"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nut 10"/>
          <p:cNvSpPr/>
          <p:nvPr userDrawn="1"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solidFill>
            <a:schemeClr val="accent2"/>
          </a:soli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B407A56-68E5-495A-B7CB-6A9EB994C6E1}" type="datetime1">
              <a:rPr lang="en-US"/>
              <a:pPr>
                <a:defRPr/>
              </a:pPr>
              <a:t>11/12/2020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4B1A0"/>
                </a:solidFill>
                <a:latin typeface="Arial Narrow" panose="020B0606020202030204" pitchFamily="34" charset="0"/>
              </a:defRPr>
            </a:lvl1pPr>
          </a:lstStyle>
          <a:p>
            <a:fld id="{CC92DDA9-D13A-41EB-9D34-550C88EB1560}" type="slidenum">
              <a:rPr lang="en-US"/>
              <a:pPr/>
              <a:t>‹#›</a:t>
            </a:fld>
            <a:endParaRPr lang="en-US">
              <a:solidFill>
                <a:srgbClr val="AFADA5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2438400" y="6416675"/>
            <a:ext cx="3962400" cy="365125"/>
          </a:xfrm>
          <a:prstGeom prst="rect">
            <a:avLst/>
          </a:prstGeom>
        </p:spPr>
        <p:txBody>
          <a:bodyPr anchor="ctr"/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latin typeface="+mn-lt"/>
                <a:cs typeface="+mn-cs"/>
              </a:rPr>
              <a:t>http://ecampus.maseno.ac.ke</a:t>
            </a:r>
            <a:endParaRPr lang="en-US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>
              <a:latin typeface="+mn-lt"/>
              <a:cs typeface="+mn-cs"/>
            </a:endParaRPr>
          </a:p>
        </p:txBody>
      </p:sp>
      <p:sp>
        <p:nvSpPr>
          <p:cNvPr id="17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>
                <a:solidFill>
                  <a:schemeClr val="bg1"/>
                </a:solidFill>
              </a:rPr>
              <a:t>Slide </a:t>
            </a:r>
            <a:fld id="{EF4DCCCD-C2D8-4F79-A6DD-D76CC4C067DD}" type="slidenum">
              <a:rPr lang="en-US">
                <a:solidFill>
                  <a:schemeClr val="bg1"/>
                </a:solidFill>
              </a:rPr>
              <a:pPr algn="r" eaLnBrk="1" hangingPunct="1"/>
              <a:t>‹#›</a:t>
            </a:fld>
            <a:r>
              <a:rPr lang="en-US">
                <a:solidFill>
                  <a:schemeClr val="bg1"/>
                </a:solidFill>
              </a:rPr>
              <a:t> of  </a:t>
            </a:r>
            <a:r>
              <a:rPr lang="en-US" b="1">
                <a:solidFill>
                  <a:schemeClr val="bg1"/>
                </a:solidFill>
              </a:rPr>
              <a:t>5</a:t>
            </a:r>
            <a:endParaRPr lang="en-US">
              <a:solidFill>
                <a:schemeClr val="bg1"/>
              </a:solidFill>
            </a:endParaRPr>
          </a:p>
          <a:p>
            <a:pPr algn="r" eaLnBrk="1" hangingPunct="1"/>
            <a:endParaRPr lang="en-US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30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300" kern="1200">
          <a:solidFill>
            <a:schemeClr val="accent1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11488B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11488B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11488B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11488B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11488B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11488B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11488B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300">
          <a:solidFill>
            <a:srgbClr val="11488B"/>
          </a:solidFill>
          <a:latin typeface="Calibri" pitchFamily="34" charset="0"/>
        </a:defRPr>
      </a:lvl9pPr>
      <a:extLst/>
    </p:titleStyle>
    <p:bodyStyle>
      <a:lvl1pPr marL="365125" indent="-282575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1" fontAlgn="base" hangingPunct="1">
        <a:spcBef>
          <a:spcPct val="20000"/>
        </a:spcBef>
        <a:spcAft>
          <a:spcPct val="0"/>
        </a:spcAft>
        <a:buClr>
          <a:srgbClr val="9BBB59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1" fontAlgn="base" hangingPunct="1">
        <a:spcBef>
          <a:spcPct val="20000"/>
        </a:spcBef>
        <a:spcAft>
          <a:spcPct val="0"/>
        </a:spcAft>
        <a:buClr>
          <a:srgbClr val="8064A2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DYSMENORRHEA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  <p:sp>
        <p:nvSpPr>
          <p:cNvPr id="16389" name="Text Placeholder 18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Vital </a:t>
            </a:r>
            <a:r>
              <a:rPr lang="en-US" dirty="0" smtClean="0"/>
              <a:t>signs including weight</a:t>
            </a:r>
            <a:endParaRPr lang="en-US" dirty="0"/>
          </a:p>
          <a:p>
            <a:r>
              <a:rPr lang="en-US" dirty="0" smtClean="0"/>
              <a:t>Vaginal </a:t>
            </a:r>
            <a:r>
              <a:rPr lang="en-US" dirty="0"/>
              <a:t>examination (speculum): cervix, cervical pathology</a:t>
            </a:r>
          </a:p>
          <a:p>
            <a:r>
              <a:rPr lang="en-US" dirty="0" smtClean="0"/>
              <a:t>Bimanual </a:t>
            </a:r>
            <a:r>
              <a:rPr lang="en-US" dirty="0"/>
              <a:t>examination</a:t>
            </a:r>
          </a:p>
        </p:txBody>
      </p:sp>
    </p:spTree>
    <p:extLst>
      <p:ext uri="{BB962C8B-B14F-4D97-AF65-F5344CB8AC3E}">
        <p14:creationId xmlns:p14="http://schemas.microsoft.com/office/powerpoint/2010/main" val="2732508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Diagnosis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Starts prior or during menses</a:t>
            </a:r>
          </a:p>
          <a:p>
            <a:r>
              <a:rPr lang="en-US" dirty="0" smtClean="0"/>
              <a:t>It lasts till the flow is over</a:t>
            </a:r>
          </a:p>
          <a:p>
            <a:r>
              <a:rPr lang="en-US" dirty="0" smtClean="0"/>
              <a:t>Pain is most intense at the suprapubic region</a:t>
            </a:r>
          </a:p>
          <a:p>
            <a:r>
              <a:rPr lang="en-US" dirty="0" smtClean="0"/>
              <a:t>Pain may be accompanied with fatigue, nausea and </a:t>
            </a:r>
            <a:r>
              <a:rPr lang="en-US" dirty="0" smtClean="0"/>
              <a:t>headache</a:t>
            </a:r>
          </a:p>
          <a:p>
            <a:r>
              <a:rPr lang="en-US" dirty="0" smtClean="0"/>
              <a:t>Diagnosis is based on history and findings on clinical examination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567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Psychological and behavioral </a:t>
            </a:r>
            <a:r>
              <a:rPr lang="en-US" dirty="0"/>
              <a:t>management </a:t>
            </a:r>
            <a:r>
              <a:rPr lang="en-US" dirty="0" smtClean="0"/>
              <a:t>will result in a positive outcome</a:t>
            </a:r>
          </a:p>
          <a:p>
            <a:pPr marL="82550" indent="0">
              <a:buNone/>
            </a:pPr>
            <a:r>
              <a:rPr lang="en-US" dirty="0" smtClean="0"/>
              <a:t>Current treatments for dysmenorrhea are:-</a:t>
            </a:r>
          </a:p>
          <a:p>
            <a:r>
              <a:rPr lang="en-US" dirty="0" smtClean="0"/>
              <a:t>Oral contraceptives – inhibit ovulation thus reduce menstrual prostaglandin levels through reduction of endometrial growth</a:t>
            </a:r>
            <a:br>
              <a:rPr lang="en-US" dirty="0" smtClean="0"/>
            </a:b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58518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Antiprostaglandins (NSAIDS) – act by suppressing menstrual fluid </a:t>
            </a:r>
            <a:r>
              <a:rPr lang="en-US" dirty="0" smtClean="0"/>
              <a:t>prostaglandins</a:t>
            </a:r>
          </a:p>
          <a:p>
            <a:r>
              <a:rPr lang="en-US" dirty="0" smtClean="0"/>
              <a:t>Should be used during the first few days of menstruation</a:t>
            </a:r>
            <a:endParaRPr lang="en-US" dirty="0" smtClean="0"/>
          </a:p>
          <a:p>
            <a:r>
              <a:rPr lang="en-US" dirty="0"/>
              <a:t> Ibuprofen (Motrin) 400 mg 4 times a day, 200 mg to 400 mg </a:t>
            </a:r>
            <a:r>
              <a:rPr lang="en-US" dirty="0" smtClean="0"/>
              <a:t>every 4 </a:t>
            </a:r>
            <a:r>
              <a:rPr lang="en-US" dirty="0"/>
              <a:t>to 6 hours (maximum 1.2 g/d)</a:t>
            </a:r>
          </a:p>
          <a:p>
            <a:r>
              <a:rPr lang="en-US" dirty="0" err="1" smtClean="0"/>
              <a:t>Mefenamic</a:t>
            </a:r>
            <a:r>
              <a:rPr lang="en-US" dirty="0" smtClean="0"/>
              <a:t> </a:t>
            </a:r>
            <a:r>
              <a:rPr lang="en-US" dirty="0"/>
              <a:t>acid (</a:t>
            </a:r>
            <a:r>
              <a:rPr lang="en-US" dirty="0" err="1"/>
              <a:t>Ponstel</a:t>
            </a:r>
            <a:r>
              <a:rPr lang="en-US" dirty="0"/>
              <a:t>) 250 mg, two </a:t>
            </a:r>
            <a:r>
              <a:rPr lang="en-US" dirty="0" smtClean="0"/>
              <a:t>tabs stat and one </a:t>
            </a:r>
            <a:r>
              <a:rPr lang="en-US" dirty="0"/>
              <a:t>every 6 hours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033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Aspirin with codeine, one to two tablets every 4 hours as </a:t>
            </a:r>
            <a:r>
              <a:rPr lang="en-US" dirty="0" smtClean="0"/>
              <a:t>needed</a:t>
            </a:r>
          </a:p>
          <a:p>
            <a:r>
              <a:rPr lang="en-US" dirty="0"/>
              <a:t>Meclofenamate (</a:t>
            </a:r>
            <a:r>
              <a:rPr lang="en-US" dirty="0" err="1"/>
              <a:t>Meclomen</a:t>
            </a:r>
            <a:r>
              <a:rPr lang="en-US" dirty="0"/>
              <a:t>) one tablet (100 mg) every 6 hours </a:t>
            </a:r>
            <a:r>
              <a:rPr lang="en-US" dirty="0" smtClean="0"/>
              <a:t>as needed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310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Secondary </a:t>
            </a:r>
            <a:r>
              <a:rPr lang="en-US" b="1" dirty="0"/>
              <a:t>dysmenorrhea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</a:t>
            </a:r>
            <a:r>
              <a:rPr lang="en-US" dirty="0" smtClean="0"/>
              <a:t>is an identifiable cause</a:t>
            </a:r>
          </a:p>
          <a:p>
            <a:r>
              <a:rPr lang="en-US" dirty="0"/>
              <a:t>C</a:t>
            </a:r>
            <a:r>
              <a:rPr lang="en-US" dirty="0" smtClean="0"/>
              <a:t>ommon </a:t>
            </a:r>
            <a:r>
              <a:rPr lang="en-US" dirty="0" smtClean="0"/>
              <a:t>in older women  </a:t>
            </a:r>
            <a:r>
              <a:rPr lang="en-US" dirty="0" smtClean="0"/>
              <a:t> </a:t>
            </a:r>
          </a:p>
          <a:p>
            <a:r>
              <a:rPr lang="en-US" dirty="0"/>
              <a:t>P</a:t>
            </a:r>
            <a:r>
              <a:rPr lang="en-US" dirty="0" smtClean="0"/>
              <a:t>ain </a:t>
            </a:r>
            <a:r>
              <a:rPr lang="en-US" dirty="0" smtClean="0"/>
              <a:t>is more severe prior to </a:t>
            </a:r>
            <a:r>
              <a:rPr lang="en-US" dirty="0" smtClean="0"/>
              <a:t>menstruation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164033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en-US" b="1" dirty="0" err="1" smtClean="0"/>
              <a:t>Extrauterine</a:t>
            </a:r>
            <a:r>
              <a:rPr lang="en-US" b="1" dirty="0" smtClean="0"/>
              <a:t> causes</a:t>
            </a:r>
          </a:p>
          <a:p>
            <a:r>
              <a:rPr lang="en-US" dirty="0" smtClean="0"/>
              <a:t>Endometriosis</a:t>
            </a:r>
          </a:p>
          <a:p>
            <a:r>
              <a:rPr lang="en-US" dirty="0" smtClean="0"/>
              <a:t>Tumors</a:t>
            </a:r>
            <a:endParaRPr lang="en-US" dirty="0"/>
          </a:p>
          <a:p>
            <a:pPr marL="814388" lvl="1" indent="-457200"/>
            <a:r>
              <a:rPr lang="en-US" sz="3200" dirty="0" err="1" smtClean="0"/>
              <a:t>Subserosal</a:t>
            </a:r>
            <a:r>
              <a:rPr lang="en-US" sz="3200" dirty="0" smtClean="0"/>
              <a:t> </a:t>
            </a:r>
            <a:r>
              <a:rPr lang="en-US" sz="3200" dirty="0"/>
              <a:t>leiomyomata</a:t>
            </a:r>
          </a:p>
          <a:p>
            <a:pPr marL="814388" lvl="1" indent="-457200"/>
            <a:r>
              <a:rPr lang="en-US" sz="3200" dirty="0" smtClean="0"/>
              <a:t>Malignancies</a:t>
            </a:r>
            <a:endParaRPr lang="en-US" sz="3200" dirty="0"/>
          </a:p>
          <a:p>
            <a:pPr marL="814388" lvl="1" indent="-457200"/>
            <a:r>
              <a:rPr lang="en-US" sz="3200" dirty="0" smtClean="0"/>
              <a:t>Pelvic </a:t>
            </a:r>
            <a:r>
              <a:rPr lang="en-US" sz="3200" dirty="0"/>
              <a:t>tumors</a:t>
            </a:r>
          </a:p>
          <a:p>
            <a:r>
              <a:rPr lang="en-US" dirty="0" smtClean="0"/>
              <a:t>Ovarian </a:t>
            </a:r>
            <a:r>
              <a:rPr lang="en-US" dirty="0"/>
              <a:t>cysts</a:t>
            </a:r>
          </a:p>
          <a:p>
            <a:r>
              <a:rPr lang="en-US" dirty="0" smtClean="0"/>
              <a:t>Pelvic </a:t>
            </a:r>
            <a:r>
              <a:rPr lang="en-US" dirty="0"/>
              <a:t>inflammatory disease</a:t>
            </a:r>
          </a:p>
          <a:p>
            <a:pPr marL="82550" indent="0">
              <a:buNone/>
            </a:pPr>
            <a:endParaRPr lang="en-US" dirty="0" smtClean="0"/>
          </a:p>
          <a:p>
            <a:pPr marL="82550" indent="0">
              <a:buNone/>
            </a:pPr>
            <a:endParaRPr lang="en-US" dirty="0"/>
          </a:p>
          <a:p>
            <a:pPr marL="8255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180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en-US" b="1" dirty="0"/>
              <a:t>Intrauterine causes</a:t>
            </a:r>
          </a:p>
          <a:p>
            <a:r>
              <a:rPr lang="en-US" dirty="0" err="1" smtClean="0"/>
              <a:t>Adenomyosis</a:t>
            </a:r>
            <a:endParaRPr lang="en-US" dirty="0"/>
          </a:p>
          <a:p>
            <a:r>
              <a:rPr lang="en-US" dirty="0" smtClean="0"/>
              <a:t>Endometriosis</a:t>
            </a:r>
            <a:endParaRPr lang="en-US" dirty="0"/>
          </a:p>
          <a:p>
            <a:r>
              <a:rPr lang="en-US" dirty="0" smtClean="0"/>
              <a:t>Intramural </a:t>
            </a:r>
            <a:r>
              <a:rPr lang="en-US" dirty="0"/>
              <a:t>leiomyomata</a:t>
            </a:r>
          </a:p>
          <a:p>
            <a:r>
              <a:rPr lang="en-US" dirty="0" smtClean="0"/>
              <a:t>Polyps:- Endometrial, Cervical</a:t>
            </a:r>
            <a:endParaRPr lang="en-US" dirty="0"/>
          </a:p>
          <a:p>
            <a:r>
              <a:rPr lang="en-US" dirty="0" smtClean="0"/>
              <a:t>Presence </a:t>
            </a:r>
            <a:r>
              <a:rPr lang="en-US" dirty="0"/>
              <a:t>of an </a:t>
            </a:r>
            <a:r>
              <a:rPr lang="en-US" dirty="0" smtClean="0"/>
              <a:t>IUD</a:t>
            </a:r>
            <a:endParaRPr lang="en-US" dirty="0"/>
          </a:p>
          <a:p>
            <a:r>
              <a:rPr lang="en-US" dirty="0" smtClean="0"/>
              <a:t>Cervical </a:t>
            </a:r>
            <a:r>
              <a:rPr lang="en-US" dirty="0"/>
              <a:t>stenosis</a:t>
            </a:r>
          </a:p>
          <a:p>
            <a:r>
              <a:rPr lang="en-US" dirty="0" smtClean="0"/>
              <a:t>Endometritis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5074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Endometriosis</a:t>
            </a:r>
          </a:p>
          <a:p>
            <a:r>
              <a:rPr lang="en-US" dirty="0"/>
              <a:t>This is presence of functional endometrium outside the uterine cavity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5531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Patients experience </a:t>
            </a:r>
            <a:r>
              <a:rPr lang="en-US" dirty="0" smtClean="0"/>
              <a:t>dyspareunia and menorrhagia</a:t>
            </a:r>
          </a:p>
          <a:p>
            <a:r>
              <a:rPr lang="en-US" b="1" dirty="0" err="1" smtClean="0"/>
              <a:t>Adenomyosis</a:t>
            </a:r>
            <a:endParaRPr lang="en-US" b="1" dirty="0" smtClean="0"/>
          </a:p>
          <a:p>
            <a:pPr lvl="1"/>
            <a:r>
              <a:rPr lang="en-US" sz="3200" dirty="0"/>
              <a:t>P</a:t>
            </a:r>
            <a:r>
              <a:rPr lang="en-US" sz="3200" dirty="0" smtClean="0"/>
              <a:t>resence </a:t>
            </a:r>
            <a:r>
              <a:rPr lang="en-US" sz="3200" dirty="0" smtClean="0"/>
              <a:t>of the endometrium embedded within the myometrium</a:t>
            </a:r>
          </a:p>
          <a:p>
            <a:pPr lvl="1"/>
            <a:r>
              <a:rPr lang="en-US" sz="3200" dirty="0" smtClean="0"/>
              <a:t>It is associated with severe dysmenorrhea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72248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According </a:t>
            </a:r>
            <a:r>
              <a:rPr lang="en-US" dirty="0" smtClean="0"/>
              <a:t>to Campbell </a:t>
            </a:r>
            <a:r>
              <a:rPr lang="en-US" dirty="0"/>
              <a:t>&amp; </a:t>
            </a:r>
            <a:r>
              <a:rPr lang="en-US" dirty="0" err="1"/>
              <a:t>Monga</a:t>
            </a:r>
            <a:r>
              <a:rPr lang="en-US" dirty="0"/>
              <a:t>  </a:t>
            </a:r>
            <a:r>
              <a:rPr lang="en-US" dirty="0" smtClean="0"/>
              <a:t>(2000). </a:t>
            </a:r>
            <a:r>
              <a:rPr lang="en-US" dirty="0" smtClean="0"/>
              <a:t>Dysmenorrhea is painful </a:t>
            </a:r>
            <a:r>
              <a:rPr lang="en-US" dirty="0" smtClean="0"/>
              <a:t>menstruation</a:t>
            </a:r>
          </a:p>
          <a:p>
            <a:r>
              <a:rPr lang="en-US" dirty="0"/>
              <a:t>A</a:t>
            </a:r>
            <a:r>
              <a:rPr lang="en-US" dirty="0" smtClean="0"/>
              <a:t>bout </a:t>
            </a:r>
            <a:r>
              <a:rPr lang="en-US" dirty="0" smtClean="0"/>
              <a:t>50% of </a:t>
            </a:r>
            <a:r>
              <a:rPr lang="en-US" dirty="0" err="1" smtClean="0"/>
              <a:t>postmenarchal</a:t>
            </a:r>
            <a:r>
              <a:rPr lang="en-US" dirty="0" smtClean="0"/>
              <a:t> women experience dysmenorrhea and about 10% of women suffer severe symptoms interfering with daily </a:t>
            </a:r>
            <a:r>
              <a:rPr lang="en-US" dirty="0"/>
              <a:t>activities(Campbell &amp; </a:t>
            </a:r>
            <a:r>
              <a:rPr lang="en-US" dirty="0" err="1"/>
              <a:t>Monga</a:t>
            </a:r>
            <a:r>
              <a:rPr lang="en-US" dirty="0"/>
              <a:t>  2000).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0823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Pelvic inflammatory disease</a:t>
            </a:r>
          </a:p>
          <a:p>
            <a:pPr lvl="1"/>
            <a:r>
              <a:rPr lang="en-US" sz="3200" dirty="0" smtClean="0"/>
              <a:t>It may also be associated with </a:t>
            </a:r>
            <a:r>
              <a:rPr lang="en-US" sz="3200" dirty="0" smtClean="0"/>
              <a:t>dysmenorrhea</a:t>
            </a:r>
          </a:p>
          <a:p>
            <a:r>
              <a:rPr lang="en-US" dirty="0" smtClean="0"/>
              <a:t>Cervical </a:t>
            </a:r>
            <a:r>
              <a:rPr lang="en-US" dirty="0" smtClean="0"/>
              <a:t>stenosis</a:t>
            </a:r>
          </a:p>
          <a:p>
            <a:pPr lvl="1"/>
            <a:r>
              <a:rPr lang="en-US" sz="3200" dirty="0"/>
              <a:t>N</a:t>
            </a:r>
            <a:r>
              <a:rPr lang="en-US" sz="3200" dirty="0" smtClean="0"/>
              <a:t>arrowing </a:t>
            </a:r>
            <a:r>
              <a:rPr lang="en-US" sz="3200" dirty="0" smtClean="0"/>
              <a:t>of the </a:t>
            </a:r>
            <a:r>
              <a:rPr lang="en-US" sz="3200" dirty="0" smtClean="0"/>
              <a:t>cervical </a:t>
            </a:r>
            <a:r>
              <a:rPr lang="en-US" sz="3200" dirty="0" smtClean="0"/>
              <a:t>canal  as a result of </a:t>
            </a:r>
            <a:r>
              <a:rPr lang="en-US" sz="3200" dirty="0" smtClean="0"/>
              <a:t>infections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4662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Intrauterine adhesions(Asherman’s syndrome</a:t>
            </a:r>
            <a:r>
              <a:rPr lang="en-US" dirty="0" smtClean="0"/>
              <a:t>)</a:t>
            </a:r>
          </a:p>
          <a:p>
            <a:pPr lvl="1"/>
            <a:r>
              <a:rPr lang="en-US" sz="3200" dirty="0" smtClean="0"/>
              <a:t>This </a:t>
            </a:r>
            <a:r>
              <a:rPr lang="en-US" sz="3200" dirty="0"/>
              <a:t>can result from infection and curettage of the uterine lining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0087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Diagnosis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r>
              <a:rPr lang="en-US" dirty="0" smtClean="0"/>
              <a:t>History will help in diagnosis</a:t>
            </a:r>
          </a:p>
          <a:p>
            <a:pPr marL="82550" indent="0">
              <a:buNone/>
            </a:pPr>
            <a:r>
              <a:rPr lang="en-US" dirty="0" smtClean="0"/>
              <a:t>Investigations</a:t>
            </a:r>
          </a:p>
          <a:p>
            <a:r>
              <a:rPr lang="en-US" dirty="0" smtClean="0"/>
              <a:t>Laparoscopy – most useful diagnostic procedure</a:t>
            </a:r>
          </a:p>
          <a:p>
            <a:r>
              <a:rPr lang="en-US" dirty="0" smtClean="0"/>
              <a:t>Pelvic ultrasound – reveals ovarian endometriosis</a:t>
            </a:r>
          </a:p>
          <a:p>
            <a:r>
              <a:rPr lang="en-US" dirty="0" err="1" smtClean="0"/>
              <a:t>Hysterosalpingogram</a:t>
            </a:r>
            <a:r>
              <a:rPr lang="en-US" dirty="0" smtClean="0"/>
              <a:t> – helps in identifying intrauterine adhesions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7366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Microbiological cultures</a:t>
            </a:r>
          </a:p>
          <a:p>
            <a:pPr lvl="1"/>
            <a:r>
              <a:rPr lang="en-US" sz="3200" dirty="0" smtClean="0"/>
              <a:t>Cervical cultures to rule out pelvic inflammatory disease (PID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5774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Treatment is aimed at the underlying cause</a:t>
            </a:r>
          </a:p>
          <a:p>
            <a:r>
              <a:rPr lang="en-US" dirty="0" smtClean="0"/>
              <a:t>Use of analgesics to relieve pain</a:t>
            </a:r>
          </a:p>
          <a:p>
            <a:r>
              <a:rPr lang="en-US" dirty="0" smtClean="0"/>
              <a:t>Hormonal treatment and surgery for endometriosis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4596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Campbell,S</a:t>
            </a:r>
            <a:r>
              <a:rPr lang="en-US" dirty="0"/>
              <a:t>., &amp; </a:t>
            </a:r>
            <a:r>
              <a:rPr lang="en-US" dirty="0" err="1"/>
              <a:t>Monga</a:t>
            </a:r>
            <a:r>
              <a:rPr lang="en-US" dirty="0"/>
              <a:t>, A. (2000). Gynaecology by Ten Teachers (17th ed.). London: ELST with Arnold.</a:t>
            </a:r>
          </a:p>
          <a:p>
            <a:r>
              <a:rPr lang="en-US" dirty="0"/>
              <a:t>Hawkins, J.W., </a:t>
            </a:r>
            <a:r>
              <a:rPr lang="en-US" dirty="0" err="1"/>
              <a:t>Robrto</a:t>
            </a:r>
            <a:r>
              <a:rPr lang="en-US" dirty="0"/>
              <a:t>-Nichols, D.M., &amp; Stanley-Haney, J.L. (2016). Guidelines for Nurse Practitioners in Gynecologic Settings (11th ed.). New York: Springer Publishing Company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462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dysmenorrhea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en-US" b="1" dirty="0" smtClean="0"/>
              <a:t>Primary dysmenorrhea </a:t>
            </a:r>
          </a:p>
          <a:p>
            <a:r>
              <a:rPr lang="en-US" dirty="0"/>
              <a:t>P</a:t>
            </a:r>
            <a:r>
              <a:rPr lang="en-US" dirty="0" smtClean="0"/>
              <a:t>ainful </a:t>
            </a:r>
            <a:r>
              <a:rPr lang="en-US" dirty="0" smtClean="0"/>
              <a:t>menses with no underlying </a:t>
            </a:r>
            <a:r>
              <a:rPr lang="en-US" dirty="0" smtClean="0"/>
              <a:t>cause</a:t>
            </a:r>
          </a:p>
          <a:p>
            <a:r>
              <a:rPr lang="en-US" dirty="0"/>
              <a:t>B</a:t>
            </a:r>
            <a:r>
              <a:rPr lang="en-US" dirty="0" smtClean="0"/>
              <a:t>egins </a:t>
            </a:r>
            <a:r>
              <a:rPr lang="en-US" dirty="0"/>
              <a:t>within several years of menarche and in the absence of </a:t>
            </a:r>
            <a:r>
              <a:rPr lang="en-US" dirty="0" smtClean="0"/>
              <a:t>any pelvic </a:t>
            </a:r>
            <a:r>
              <a:rPr lang="en-US" dirty="0"/>
              <a:t>pathology</a:t>
            </a:r>
            <a:r>
              <a:rPr lang="en-US" dirty="0" smtClean="0"/>
              <a:t>,</a:t>
            </a:r>
          </a:p>
          <a:p>
            <a:r>
              <a:rPr lang="en-US" dirty="0"/>
              <a:t>M</a:t>
            </a:r>
            <a:r>
              <a:rPr lang="en-US" dirty="0" smtClean="0"/>
              <a:t>ay </a:t>
            </a:r>
            <a:r>
              <a:rPr lang="en-US" dirty="0"/>
              <a:t>occur at any time during childbearing years.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625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Causes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Endocrine </a:t>
            </a:r>
            <a:r>
              <a:rPr lang="en-US" dirty="0"/>
              <a:t>– cyclic estrogen and progesterone plays a role</a:t>
            </a:r>
          </a:p>
          <a:p>
            <a:r>
              <a:rPr lang="en-US" dirty="0" smtClean="0"/>
              <a:t>Prostaglandins </a:t>
            </a:r>
            <a:r>
              <a:rPr lang="en-US" dirty="0"/>
              <a:t>produced in </a:t>
            </a:r>
            <a:r>
              <a:rPr lang="en-US" dirty="0" smtClean="0"/>
              <a:t>the uterine </a:t>
            </a:r>
            <a:r>
              <a:rPr lang="en-US" dirty="0"/>
              <a:t>lining and released into the bloodstream as the lining is </a:t>
            </a:r>
            <a:r>
              <a:rPr lang="en-US" dirty="0" smtClean="0"/>
              <a:t>shed, causing </a:t>
            </a:r>
            <a:r>
              <a:rPr lang="en-US" dirty="0"/>
              <a:t>smooth muscle contraction, nausea, and/or diarrhea (Hawkins,. et al 2016)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796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Abnormal uterine activity – women with primary dysmenorrhea have elevated resting uterine tone or pressure</a:t>
            </a:r>
          </a:p>
          <a:p>
            <a:r>
              <a:rPr lang="en-US" dirty="0" smtClean="0"/>
              <a:t>Psychological – this may influence individual perception to painful stimuli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030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792162"/>
          </a:xfrm>
        </p:spPr>
        <p:txBody>
          <a:bodyPr/>
          <a:lstStyle/>
          <a:p>
            <a:r>
              <a:rPr lang="en-US" dirty="0" smtClean="0"/>
              <a:t>Clinical 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r>
              <a:rPr lang="en-US" dirty="0" smtClean="0"/>
              <a:t>Recurrent abdominal pain prior or during menses</a:t>
            </a:r>
          </a:p>
          <a:p>
            <a:r>
              <a:rPr lang="en-US" dirty="0" smtClean="0"/>
              <a:t>Severe backache</a:t>
            </a:r>
          </a:p>
          <a:p>
            <a:r>
              <a:rPr lang="en-US" dirty="0" smtClean="0"/>
              <a:t>Pelvic pain</a:t>
            </a:r>
          </a:p>
          <a:p>
            <a:r>
              <a:rPr lang="en-US" dirty="0"/>
              <a:t>Nausea, diarrhea, or constipation</a:t>
            </a:r>
          </a:p>
          <a:p>
            <a:r>
              <a:rPr lang="en-US" dirty="0" smtClean="0"/>
              <a:t>Weakness</a:t>
            </a:r>
            <a:endParaRPr lang="en-US" dirty="0"/>
          </a:p>
          <a:p>
            <a:r>
              <a:rPr lang="en-US" dirty="0" smtClean="0"/>
              <a:t>Dizziness</a:t>
            </a:r>
            <a:endParaRPr lang="en-US" dirty="0"/>
          </a:p>
          <a:p>
            <a:r>
              <a:rPr lang="en-US" dirty="0" smtClean="0"/>
              <a:t>Weight </a:t>
            </a:r>
            <a:r>
              <a:rPr lang="en-US" dirty="0"/>
              <a:t>gain</a:t>
            </a:r>
          </a:p>
          <a:p>
            <a:r>
              <a:rPr lang="en-US" dirty="0" smtClean="0"/>
              <a:t>Breast </a:t>
            </a:r>
            <a:r>
              <a:rPr lang="en-US" dirty="0"/>
              <a:t>tenderness</a:t>
            </a:r>
          </a:p>
        </p:txBody>
      </p:sp>
    </p:spTree>
    <p:extLst>
      <p:ext uri="{BB962C8B-B14F-4D97-AF65-F5344CB8AC3E}">
        <p14:creationId xmlns:p14="http://schemas.microsoft.com/office/powerpoint/2010/main" val="3202090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066800"/>
            <a:ext cx="7499350" cy="5181600"/>
          </a:xfrm>
        </p:spPr>
        <p:txBody>
          <a:bodyPr/>
          <a:lstStyle/>
          <a:p>
            <a:pPr marL="82550" indent="0">
              <a:buNone/>
            </a:pPr>
            <a:r>
              <a:rPr lang="en-US" dirty="0" smtClean="0"/>
              <a:t>Elicit more information such as:-</a:t>
            </a:r>
          </a:p>
          <a:p>
            <a:r>
              <a:rPr lang="en-US" dirty="0"/>
              <a:t>Relationship to menarche</a:t>
            </a:r>
          </a:p>
          <a:p>
            <a:r>
              <a:rPr lang="en-US" dirty="0" smtClean="0"/>
              <a:t>When pain begin</a:t>
            </a:r>
            <a:endParaRPr lang="en-US" dirty="0"/>
          </a:p>
          <a:p>
            <a:r>
              <a:rPr lang="en-US" dirty="0" smtClean="0"/>
              <a:t>Duration of pain</a:t>
            </a:r>
          </a:p>
          <a:p>
            <a:r>
              <a:rPr lang="en-US" dirty="0" smtClean="0"/>
              <a:t>Reliving measures</a:t>
            </a:r>
            <a:endParaRPr lang="en-US" dirty="0"/>
          </a:p>
          <a:p>
            <a:r>
              <a:rPr lang="en-US" dirty="0" smtClean="0"/>
              <a:t>LMP</a:t>
            </a:r>
            <a:endParaRPr lang="en-US" dirty="0"/>
          </a:p>
          <a:p>
            <a:r>
              <a:rPr lang="en-US" dirty="0"/>
              <a:t>B</a:t>
            </a:r>
            <a:r>
              <a:rPr lang="en-US" dirty="0" smtClean="0"/>
              <a:t>irth </a:t>
            </a:r>
            <a:r>
              <a:rPr lang="en-US" dirty="0"/>
              <a:t>control method(s) </a:t>
            </a:r>
            <a:r>
              <a:rPr lang="en-US" dirty="0" smtClean="0"/>
              <a:t>used</a:t>
            </a:r>
            <a:endParaRPr lang="en-US" dirty="0"/>
          </a:p>
          <a:p>
            <a:r>
              <a:rPr lang="en-US" dirty="0" smtClean="0"/>
              <a:t>Any </a:t>
            </a:r>
            <a:r>
              <a:rPr lang="en-US" dirty="0"/>
              <a:t>relationship to </a:t>
            </a:r>
            <a:r>
              <a:rPr lang="en-US" dirty="0" smtClean="0"/>
              <a:t>intercourse</a:t>
            </a:r>
            <a:endParaRPr lang="en-US" dirty="0"/>
          </a:p>
          <a:p>
            <a:r>
              <a:rPr lang="en-US" dirty="0" smtClean="0"/>
              <a:t>Any </a:t>
            </a:r>
            <a:r>
              <a:rPr lang="en-US" dirty="0"/>
              <a:t>vaginal </a:t>
            </a:r>
            <a:r>
              <a:rPr lang="en-US" dirty="0" smtClean="0"/>
              <a:t>discharge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220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ever </a:t>
            </a:r>
            <a:r>
              <a:rPr lang="en-US" dirty="0"/>
              <a:t>related to </a:t>
            </a:r>
            <a:r>
              <a:rPr lang="en-US" dirty="0" smtClean="0"/>
              <a:t>pain</a:t>
            </a:r>
            <a:endParaRPr lang="en-US" dirty="0"/>
          </a:p>
          <a:p>
            <a:r>
              <a:rPr lang="en-US" dirty="0" smtClean="0"/>
              <a:t>Amount of menstrual flow</a:t>
            </a:r>
            <a:endParaRPr lang="en-US" dirty="0"/>
          </a:p>
          <a:p>
            <a:r>
              <a:rPr lang="en-US" dirty="0" smtClean="0"/>
              <a:t>Sensitivity </a:t>
            </a:r>
            <a:r>
              <a:rPr lang="en-US" dirty="0"/>
              <a:t>to aspirin and nonsteroidal </a:t>
            </a:r>
            <a:r>
              <a:rPr lang="en-US" dirty="0" smtClean="0"/>
              <a:t>anti-inflammatories</a:t>
            </a:r>
            <a:endParaRPr lang="en-US" dirty="0"/>
          </a:p>
          <a:p>
            <a:r>
              <a:rPr lang="en-US" dirty="0" smtClean="0"/>
              <a:t>History </a:t>
            </a:r>
            <a:r>
              <a:rPr lang="en-US" dirty="0"/>
              <a:t>of chronic </a:t>
            </a:r>
            <a:r>
              <a:rPr lang="en-US" dirty="0" smtClean="0"/>
              <a:t>illness such as kidney disease</a:t>
            </a:r>
            <a:endParaRPr lang="en-US" dirty="0"/>
          </a:p>
          <a:p>
            <a:pPr marL="825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917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medications</a:t>
            </a:r>
            <a:endParaRPr lang="en-US" dirty="0"/>
          </a:p>
          <a:p>
            <a:r>
              <a:rPr lang="en-US" dirty="0"/>
              <a:t>P</a:t>
            </a:r>
            <a:r>
              <a:rPr lang="en-US" dirty="0" smtClean="0"/>
              <a:t>ostcoital bleeding</a:t>
            </a:r>
            <a:endParaRPr lang="en-US" dirty="0"/>
          </a:p>
          <a:p>
            <a:r>
              <a:rPr lang="en-US" dirty="0"/>
              <a:t>H</a:t>
            </a:r>
            <a:r>
              <a:rPr lang="en-US" dirty="0" smtClean="0"/>
              <a:t>istory of STIs </a:t>
            </a:r>
            <a:r>
              <a:rPr lang="en-US" dirty="0"/>
              <a:t>vaginitis/vaginosis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0687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ustom 1">
      <a:majorFont>
        <a:latin typeface="Calibri"/>
        <a:ea typeface=""/>
        <a:cs typeface=""/>
      </a:majorFont>
      <a:minorFont>
        <a:latin typeface="Arial Narrow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271</TotalTime>
  <Words>641</Words>
  <Application>Microsoft Office PowerPoint</Application>
  <PresentationFormat>On-screen Show (4:3)</PresentationFormat>
  <Paragraphs>109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Solstice</vt:lpstr>
      <vt:lpstr>DYSMENORRHEA</vt:lpstr>
      <vt:lpstr>Definition </vt:lpstr>
      <vt:lpstr>Classification of dysmenorrhea</vt:lpstr>
      <vt:lpstr> Causes </vt:lpstr>
      <vt:lpstr>PowerPoint Presentation</vt:lpstr>
      <vt:lpstr>Clinical manifestations</vt:lpstr>
      <vt:lpstr>PowerPoint Presentation</vt:lpstr>
      <vt:lpstr>PowerPoint Presentation</vt:lpstr>
      <vt:lpstr>PowerPoint Presentation</vt:lpstr>
      <vt:lpstr>Physical examination</vt:lpstr>
      <vt:lpstr>Diagnosis </vt:lpstr>
      <vt:lpstr>Management </vt:lpstr>
      <vt:lpstr>PowerPoint Presentation</vt:lpstr>
      <vt:lpstr>PowerPoint Presentation</vt:lpstr>
      <vt:lpstr> Secondary dysmenorrhea </vt:lpstr>
      <vt:lpstr>Causes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Diagnosis </vt:lpstr>
      <vt:lpstr>PowerPoint Presentation</vt:lpstr>
      <vt:lpstr>Management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Kiprotich</dc:creator>
  <cp:lastModifiedBy>Admin</cp:lastModifiedBy>
  <cp:revision>20</cp:revision>
  <dcterms:created xsi:type="dcterms:W3CDTF">2013-05-30T11:43:30Z</dcterms:created>
  <dcterms:modified xsi:type="dcterms:W3CDTF">2020-11-12T01:30:41Z</dcterms:modified>
</cp:coreProperties>
</file>