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59" r:id="rId2"/>
    <p:sldMasterId id="2147483671" r:id="rId3"/>
  </p:sldMasterIdLst>
  <p:notesMasterIdLst>
    <p:notesMasterId r:id="rId40"/>
  </p:notesMasterIdLst>
  <p:sldIdLst>
    <p:sldId id="256" r:id="rId4"/>
    <p:sldId id="257" r:id="rId5"/>
    <p:sldId id="307" r:id="rId6"/>
    <p:sldId id="298" r:id="rId7"/>
    <p:sldId id="301" r:id="rId8"/>
    <p:sldId id="299" r:id="rId9"/>
    <p:sldId id="308" r:id="rId10"/>
    <p:sldId id="309" r:id="rId11"/>
    <p:sldId id="316" r:id="rId12"/>
    <p:sldId id="317" r:id="rId13"/>
    <p:sldId id="318" r:id="rId14"/>
    <p:sldId id="324" r:id="rId15"/>
    <p:sldId id="339" r:id="rId16"/>
    <p:sldId id="320" r:id="rId17"/>
    <p:sldId id="321" r:id="rId18"/>
    <p:sldId id="322" r:id="rId19"/>
    <p:sldId id="325" r:id="rId20"/>
    <p:sldId id="323" r:id="rId21"/>
    <p:sldId id="331" r:id="rId22"/>
    <p:sldId id="332" r:id="rId23"/>
    <p:sldId id="333" r:id="rId24"/>
    <p:sldId id="334" r:id="rId25"/>
    <p:sldId id="326" r:id="rId26"/>
    <p:sldId id="312" r:id="rId27"/>
    <p:sldId id="311" r:id="rId28"/>
    <p:sldId id="310" r:id="rId29"/>
    <p:sldId id="313" r:id="rId30"/>
    <p:sldId id="329" r:id="rId31"/>
    <p:sldId id="335" r:id="rId32"/>
    <p:sldId id="302" r:id="rId33"/>
    <p:sldId id="330" r:id="rId34"/>
    <p:sldId id="314" r:id="rId35"/>
    <p:sldId id="315" r:id="rId36"/>
    <p:sldId id="260" r:id="rId37"/>
    <p:sldId id="280" r:id="rId38"/>
    <p:sldId id="337" r:id="rId39"/>
  </p:sldIdLst>
  <p:sldSz cx="9144000" cy="5143500" type="screen16x9"/>
  <p:notesSz cx="6858000" cy="9144000"/>
  <p:embeddedFontLst>
    <p:embeddedFont>
      <p:font typeface="Arial Black" panose="020B0A04020102020204" pitchFamily="34" charset="0"/>
      <p:bold r:id="rId41"/>
    </p:embeddedFont>
    <p:embeddedFont>
      <p:font typeface="Barlow Light" panose="00000400000000000000" pitchFamily="2"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Dreaming Outloud Script Pro" panose="03050502040304050704" pitchFamily="66" charset="0"/>
      <p:regular r:id="rId52"/>
      <p:italic r:id="rId53"/>
    </p:embeddedFont>
    <p:embeddedFont>
      <p:font typeface="Lato" panose="020F0502020204030203" pitchFamily="34" charset="0"/>
      <p:regular r:id="rId54"/>
      <p:bold r:id="rId55"/>
      <p:italic r:id="rId56"/>
      <p:boldItalic r:id="rId57"/>
    </p:embeddedFont>
    <p:embeddedFont>
      <p:font typeface="Raleway" pitchFamily="2" charset="0"/>
      <p:regular r:id="rId58"/>
      <p:bold r:id="rId59"/>
      <p:italic r:id="rId60"/>
      <p:boldItalic r:id="rId61"/>
    </p:embeddedFont>
    <p:embeddedFont>
      <p:font typeface="Raleway Thin" pitchFamily="2" charset="0"/>
      <p:regular r:id="rId62"/>
      <p:bold r:id="rId63"/>
      <p:italic r:id="rId64"/>
      <p:boldItalic r:id="rId65"/>
    </p:embeddedFont>
  </p:embeddedFontLst>
  <p:custDataLst>
    <p:tags r:id="rId6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Wagman" initials="JW" lastIdx="4" clrIdx="0">
    <p:extLst>
      <p:ext uri="{19B8F6BF-5375-455C-9EA6-DF929625EA0E}">
        <p15:presenceInfo xmlns:p15="http://schemas.microsoft.com/office/powerpoint/2012/main" userId="Jennifer Wag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DEFDC-7D38-4076-938E-9D9AA4D35AC4}" v="309" dt="2022-08-16T19:21:45.562"/>
  </p1510:revLst>
</p1510:revInfo>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366" autoAdjust="0"/>
  </p:normalViewPr>
  <p:slideViewPr>
    <p:cSldViewPr snapToGrid="0">
      <p:cViewPr varScale="1">
        <p:scale>
          <a:sx n="77" d="100"/>
          <a:sy n="77" d="100"/>
        </p:scale>
        <p:origin x="12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1.fntdata"/><Relationship Id="rId72"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06T22:55:43.090" idx="1">
    <p:pos x="4956" y="2454"/>
    <p:text>incidence of what? SGBV? Or workplace harassment?</p:text>
    <p:extLst>
      <p:ext uri="{C676402C-5697-4E1C-873F-D02D1690AC5C}">
        <p15:threadingInfo xmlns:p15="http://schemas.microsoft.com/office/powerpoint/2012/main" timeZoneBias="420"/>
      </p:ext>
    </p:extLst>
  </p:cm>
  <p:cm authorId="1" dt="2022-09-06T22:56:18.189" idx="2">
    <p:pos x="3810" y="2262"/>
    <p:text>citation?</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DBB97-AB3E-49E7-A1BF-7DC9B9B82789}" type="doc">
      <dgm:prSet loTypeId="urn:microsoft.com/office/officeart/2005/8/layout/gear1" loCatId="relationship" qsTypeId="urn:microsoft.com/office/officeart/2005/8/quickstyle/3d3" qsCatId="3D" csTypeId="urn:microsoft.com/office/officeart/2005/8/colors/colorful1" csCatId="colorful" phldr="1"/>
      <dgm:spPr/>
    </dgm:pt>
    <dgm:pt modelId="{1EEB5B54-4B60-4748-B6C2-C040E016EA64}">
      <dgm:prSet phldrT="[Text]"/>
      <dgm:spPr/>
      <dgm:t>
        <a:bodyPr/>
        <a:lstStyle/>
        <a:p>
          <a:r>
            <a:rPr lang="en-US" dirty="0"/>
            <a:t>policies</a:t>
          </a:r>
          <a:endParaRPr lang="en-CA" dirty="0"/>
        </a:p>
      </dgm:t>
    </dgm:pt>
    <dgm:pt modelId="{6BDDCB40-5666-4AC0-A611-6290390B6B8F}" type="parTrans" cxnId="{D31AB040-3ECD-4AAB-8F01-5E483EB55560}">
      <dgm:prSet/>
      <dgm:spPr/>
      <dgm:t>
        <a:bodyPr/>
        <a:lstStyle/>
        <a:p>
          <a:endParaRPr lang="en-CA"/>
        </a:p>
      </dgm:t>
    </dgm:pt>
    <dgm:pt modelId="{FC22B7F7-222A-49B8-A42A-713AC396FB24}" type="sibTrans" cxnId="{D31AB040-3ECD-4AAB-8F01-5E483EB55560}">
      <dgm:prSet/>
      <dgm:spPr/>
      <dgm:t>
        <a:bodyPr/>
        <a:lstStyle/>
        <a:p>
          <a:endParaRPr lang="en-CA"/>
        </a:p>
      </dgm:t>
    </dgm:pt>
    <dgm:pt modelId="{090CEE9B-FB41-46C7-835F-131A5454D389}">
      <dgm:prSet phldrT="[Text]"/>
      <dgm:spPr/>
      <dgm:t>
        <a:bodyPr/>
        <a:lstStyle/>
        <a:p>
          <a:r>
            <a:rPr lang="en-US" dirty="0"/>
            <a:t>procedures</a:t>
          </a:r>
          <a:endParaRPr lang="en-CA" dirty="0"/>
        </a:p>
      </dgm:t>
    </dgm:pt>
    <dgm:pt modelId="{3E96D43E-88C7-42B1-981F-8317360583E8}" type="parTrans" cxnId="{A44FED90-0844-48B2-84A6-6144C98EB2A6}">
      <dgm:prSet/>
      <dgm:spPr/>
      <dgm:t>
        <a:bodyPr/>
        <a:lstStyle/>
        <a:p>
          <a:endParaRPr lang="en-CA"/>
        </a:p>
      </dgm:t>
    </dgm:pt>
    <dgm:pt modelId="{D9170D47-D800-4786-BC3F-ACA69D9278C8}" type="sibTrans" cxnId="{A44FED90-0844-48B2-84A6-6144C98EB2A6}">
      <dgm:prSet/>
      <dgm:spPr/>
      <dgm:t>
        <a:bodyPr/>
        <a:lstStyle/>
        <a:p>
          <a:endParaRPr lang="en-CA"/>
        </a:p>
      </dgm:t>
    </dgm:pt>
    <dgm:pt modelId="{3CA1C73A-10EB-44D6-8C31-CEAEF84F8506}">
      <dgm:prSet phldrT="[Text]"/>
      <dgm:spPr/>
      <dgm:t>
        <a:bodyPr/>
        <a:lstStyle/>
        <a:p>
          <a:r>
            <a:rPr lang="en-US" dirty="0"/>
            <a:t>people</a:t>
          </a:r>
          <a:endParaRPr lang="en-CA" dirty="0"/>
        </a:p>
      </dgm:t>
    </dgm:pt>
    <dgm:pt modelId="{8A6C59AD-4E49-4A62-81C2-A30C0430B6C2}" type="parTrans" cxnId="{DDFDA8B2-BC3C-4409-B8A9-C6CD15C8784C}">
      <dgm:prSet/>
      <dgm:spPr/>
      <dgm:t>
        <a:bodyPr/>
        <a:lstStyle/>
        <a:p>
          <a:endParaRPr lang="en-CA"/>
        </a:p>
      </dgm:t>
    </dgm:pt>
    <dgm:pt modelId="{0C3070AD-716D-4219-86BA-E7DD398C33D2}" type="sibTrans" cxnId="{DDFDA8B2-BC3C-4409-B8A9-C6CD15C8784C}">
      <dgm:prSet/>
      <dgm:spPr/>
      <dgm:t>
        <a:bodyPr/>
        <a:lstStyle/>
        <a:p>
          <a:endParaRPr lang="en-CA"/>
        </a:p>
      </dgm:t>
    </dgm:pt>
    <dgm:pt modelId="{755FEA7D-51AE-4F2A-AA63-CE25CE261560}" type="pres">
      <dgm:prSet presAssocID="{390DBB97-AB3E-49E7-A1BF-7DC9B9B82789}" presName="composite" presStyleCnt="0">
        <dgm:presLayoutVars>
          <dgm:chMax val="3"/>
          <dgm:animLvl val="lvl"/>
          <dgm:resizeHandles val="exact"/>
        </dgm:presLayoutVars>
      </dgm:prSet>
      <dgm:spPr/>
    </dgm:pt>
    <dgm:pt modelId="{5F17F41D-9A17-483B-B665-6E7AA81A6335}" type="pres">
      <dgm:prSet presAssocID="{1EEB5B54-4B60-4748-B6C2-C040E016EA64}" presName="gear1" presStyleLbl="node1" presStyleIdx="0" presStyleCnt="3">
        <dgm:presLayoutVars>
          <dgm:chMax val="1"/>
          <dgm:bulletEnabled val="1"/>
        </dgm:presLayoutVars>
      </dgm:prSet>
      <dgm:spPr/>
    </dgm:pt>
    <dgm:pt modelId="{9A441CB2-35D4-4935-BE7C-645BC4727E3E}" type="pres">
      <dgm:prSet presAssocID="{1EEB5B54-4B60-4748-B6C2-C040E016EA64}" presName="gear1srcNode" presStyleLbl="node1" presStyleIdx="0" presStyleCnt="3"/>
      <dgm:spPr/>
    </dgm:pt>
    <dgm:pt modelId="{880A19C1-CC47-4E39-92F8-7101BB463B05}" type="pres">
      <dgm:prSet presAssocID="{1EEB5B54-4B60-4748-B6C2-C040E016EA64}" presName="gear1dstNode" presStyleLbl="node1" presStyleIdx="0" presStyleCnt="3"/>
      <dgm:spPr/>
    </dgm:pt>
    <dgm:pt modelId="{14CC2F45-7F54-438B-B760-CA5437AE5E05}" type="pres">
      <dgm:prSet presAssocID="{090CEE9B-FB41-46C7-835F-131A5454D389}" presName="gear2" presStyleLbl="node1" presStyleIdx="1" presStyleCnt="3">
        <dgm:presLayoutVars>
          <dgm:chMax val="1"/>
          <dgm:bulletEnabled val="1"/>
        </dgm:presLayoutVars>
      </dgm:prSet>
      <dgm:spPr/>
    </dgm:pt>
    <dgm:pt modelId="{675E7DB1-DEE1-42BC-A432-5F3C5C4CDF47}" type="pres">
      <dgm:prSet presAssocID="{090CEE9B-FB41-46C7-835F-131A5454D389}" presName="gear2srcNode" presStyleLbl="node1" presStyleIdx="1" presStyleCnt="3"/>
      <dgm:spPr/>
    </dgm:pt>
    <dgm:pt modelId="{5A0AA1BB-49BE-40C8-9783-B76C1C8FA567}" type="pres">
      <dgm:prSet presAssocID="{090CEE9B-FB41-46C7-835F-131A5454D389}" presName="gear2dstNode" presStyleLbl="node1" presStyleIdx="1" presStyleCnt="3"/>
      <dgm:spPr/>
    </dgm:pt>
    <dgm:pt modelId="{5979A8AD-29D9-4F7F-9A51-52798EED0BBC}" type="pres">
      <dgm:prSet presAssocID="{3CA1C73A-10EB-44D6-8C31-CEAEF84F8506}" presName="gear3" presStyleLbl="node1" presStyleIdx="2" presStyleCnt="3"/>
      <dgm:spPr/>
    </dgm:pt>
    <dgm:pt modelId="{6BB5555B-0569-4DFA-BE3B-EC24786E1AB8}" type="pres">
      <dgm:prSet presAssocID="{3CA1C73A-10EB-44D6-8C31-CEAEF84F8506}" presName="gear3tx" presStyleLbl="node1" presStyleIdx="2" presStyleCnt="3">
        <dgm:presLayoutVars>
          <dgm:chMax val="1"/>
          <dgm:bulletEnabled val="1"/>
        </dgm:presLayoutVars>
      </dgm:prSet>
      <dgm:spPr/>
    </dgm:pt>
    <dgm:pt modelId="{3265D058-569E-4AD5-B536-882B176FFF60}" type="pres">
      <dgm:prSet presAssocID="{3CA1C73A-10EB-44D6-8C31-CEAEF84F8506}" presName="gear3srcNode" presStyleLbl="node1" presStyleIdx="2" presStyleCnt="3"/>
      <dgm:spPr/>
    </dgm:pt>
    <dgm:pt modelId="{5F0AB5EB-E4F9-4836-AEFF-A335F81B45EE}" type="pres">
      <dgm:prSet presAssocID="{3CA1C73A-10EB-44D6-8C31-CEAEF84F8506}" presName="gear3dstNode" presStyleLbl="node1" presStyleIdx="2" presStyleCnt="3"/>
      <dgm:spPr/>
    </dgm:pt>
    <dgm:pt modelId="{A70E4CAB-9034-4829-B720-B3173D7220D9}" type="pres">
      <dgm:prSet presAssocID="{FC22B7F7-222A-49B8-A42A-713AC396FB24}" presName="connector1" presStyleLbl="sibTrans2D1" presStyleIdx="0" presStyleCnt="3"/>
      <dgm:spPr/>
    </dgm:pt>
    <dgm:pt modelId="{F97D4D24-529F-4BAB-8CD9-7F17AB7BD27E}" type="pres">
      <dgm:prSet presAssocID="{D9170D47-D800-4786-BC3F-ACA69D9278C8}" presName="connector2" presStyleLbl="sibTrans2D1" presStyleIdx="1" presStyleCnt="3"/>
      <dgm:spPr/>
    </dgm:pt>
    <dgm:pt modelId="{7F2E7F15-22E8-4E0B-9685-DF797FBDD00E}" type="pres">
      <dgm:prSet presAssocID="{0C3070AD-716D-4219-86BA-E7DD398C33D2}" presName="connector3" presStyleLbl="sibTrans2D1" presStyleIdx="2" presStyleCnt="3"/>
      <dgm:spPr/>
    </dgm:pt>
  </dgm:ptLst>
  <dgm:cxnLst>
    <dgm:cxn modelId="{CAAE9B01-D33D-49BD-9DA0-3E21EE205F1B}" type="presOf" srcId="{D9170D47-D800-4786-BC3F-ACA69D9278C8}" destId="{F97D4D24-529F-4BAB-8CD9-7F17AB7BD27E}" srcOrd="0" destOrd="0" presId="urn:microsoft.com/office/officeart/2005/8/layout/gear1"/>
    <dgm:cxn modelId="{C185F404-AE98-494D-B976-FCA2FC407717}" type="presOf" srcId="{090CEE9B-FB41-46C7-835F-131A5454D389}" destId="{675E7DB1-DEE1-42BC-A432-5F3C5C4CDF47}" srcOrd="1" destOrd="0" presId="urn:microsoft.com/office/officeart/2005/8/layout/gear1"/>
    <dgm:cxn modelId="{49056B13-C2F4-430E-BAF4-5D621C354613}" type="presOf" srcId="{3CA1C73A-10EB-44D6-8C31-CEAEF84F8506}" destId="{5979A8AD-29D9-4F7F-9A51-52798EED0BBC}" srcOrd="0" destOrd="0" presId="urn:microsoft.com/office/officeart/2005/8/layout/gear1"/>
    <dgm:cxn modelId="{F7FEAE17-4AC2-428E-9EC5-0A62EA1EC1F1}" type="presOf" srcId="{FC22B7F7-222A-49B8-A42A-713AC396FB24}" destId="{A70E4CAB-9034-4829-B720-B3173D7220D9}" srcOrd="0" destOrd="0" presId="urn:microsoft.com/office/officeart/2005/8/layout/gear1"/>
    <dgm:cxn modelId="{825C3E26-E0E6-43C5-B626-F67BDC534502}" type="presOf" srcId="{1EEB5B54-4B60-4748-B6C2-C040E016EA64}" destId="{880A19C1-CC47-4E39-92F8-7101BB463B05}" srcOrd="2" destOrd="0" presId="urn:microsoft.com/office/officeart/2005/8/layout/gear1"/>
    <dgm:cxn modelId="{D31AB040-3ECD-4AAB-8F01-5E483EB55560}" srcId="{390DBB97-AB3E-49E7-A1BF-7DC9B9B82789}" destId="{1EEB5B54-4B60-4748-B6C2-C040E016EA64}" srcOrd="0" destOrd="0" parTransId="{6BDDCB40-5666-4AC0-A611-6290390B6B8F}" sibTransId="{FC22B7F7-222A-49B8-A42A-713AC396FB24}"/>
    <dgm:cxn modelId="{7DA6ED60-409F-4A84-983B-7EFD829C719C}" type="presOf" srcId="{1EEB5B54-4B60-4748-B6C2-C040E016EA64}" destId="{9A441CB2-35D4-4935-BE7C-645BC4727E3E}" srcOrd="1" destOrd="0" presId="urn:microsoft.com/office/officeart/2005/8/layout/gear1"/>
    <dgm:cxn modelId="{1BE1DF54-F68F-4FC9-BFE8-A2B61F669E21}" type="presOf" srcId="{3CA1C73A-10EB-44D6-8C31-CEAEF84F8506}" destId="{3265D058-569E-4AD5-B536-882B176FFF60}" srcOrd="2" destOrd="0" presId="urn:microsoft.com/office/officeart/2005/8/layout/gear1"/>
    <dgm:cxn modelId="{6456B78E-48EA-4231-9C5F-23468B44086F}" type="presOf" srcId="{390DBB97-AB3E-49E7-A1BF-7DC9B9B82789}" destId="{755FEA7D-51AE-4F2A-AA63-CE25CE261560}" srcOrd="0" destOrd="0" presId="urn:microsoft.com/office/officeart/2005/8/layout/gear1"/>
    <dgm:cxn modelId="{A44FED90-0844-48B2-84A6-6144C98EB2A6}" srcId="{390DBB97-AB3E-49E7-A1BF-7DC9B9B82789}" destId="{090CEE9B-FB41-46C7-835F-131A5454D389}" srcOrd="1" destOrd="0" parTransId="{3E96D43E-88C7-42B1-981F-8317360583E8}" sibTransId="{D9170D47-D800-4786-BC3F-ACA69D9278C8}"/>
    <dgm:cxn modelId="{CCE3E395-B04E-4D5E-9328-FDAC14E3189C}" type="presOf" srcId="{090CEE9B-FB41-46C7-835F-131A5454D389}" destId="{14CC2F45-7F54-438B-B760-CA5437AE5E05}" srcOrd="0" destOrd="0" presId="urn:microsoft.com/office/officeart/2005/8/layout/gear1"/>
    <dgm:cxn modelId="{1B6E9299-FBB4-4E96-B824-473ABB8E7848}" type="presOf" srcId="{1EEB5B54-4B60-4748-B6C2-C040E016EA64}" destId="{5F17F41D-9A17-483B-B665-6E7AA81A6335}" srcOrd="0" destOrd="0" presId="urn:microsoft.com/office/officeart/2005/8/layout/gear1"/>
    <dgm:cxn modelId="{DDFDA8B2-BC3C-4409-B8A9-C6CD15C8784C}" srcId="{390DBB97-AB3E-49E7-A1BF-7DC9B9B82789}" destId="{3CA1C73A-10EB-44D6-8C31-CEAEF84F8506}" srcOrd="2" destOrd="0" parTransId="{8A6C59AD-4E49-4A62-81C2-A30C0430B6C2}" sibTransId="{0C3070AD-716D-4219-86BA-E7DD398C33D2}"/>
    <dgm:cxn modelId="{8D40BFB6-16AB-4F2B-A4D6-0F816E411E00}" type="presOf" srcId="{3CA1C73A-10EB-44D6-8C31-CEAEF84F8506}" destId="{6BB5555B-0569-4DFA-BE3B-EC24786E1AB8}" srcOrd="1" destOrd="0" presId="urn:microsoft.com/office/officeart/2005/8/layout/gear1"/>
    <dgm:cxn modelId="{A4A2C2F1-45AB-422B-9163-999A40FF61F7}" type="presOf" srcId="{090CEE9B-FB41-46C7-835F-131A5454D389}" destId="{5A0AA1BB-49BE-40C8-9783-B76C1C8FA567}" srcOrd="2" destOrd="0" presId="urn:microsoft.com/office/officeart/2005/8/layout/gear1"/>
    <dgm:cxn modelId="{BEF02DF6-0A1F-4FCC-829C-45CD7CB6944C}" type="presOf" srcId="{0C3070AD-716D-4219-86BA-E7DD398C33D2}" destId="{7F2E7F15-22E8-4E0B-9685-DF797FBDD00E}" srcOrd="0" destOrd="0" presId="urn:microsoft.com/office/officeart/2005/8/layout/gear1"/>
    <dgm:cxn modelId="{24F331F9-BA89-419D-A197-6E49531EAFD1}" type="presOf" srcId="{3CA1C73A-10EB-44D6-8C31-CEAEF84F8506}" destId="{5F0AB5EB-E4F9-4836-AEFF-A335F81B45EE}" srcOrd="3" destOrd="0" presId="urn:microsoft.com/office/officeart/2005/8/layout/gear1"/>
    <dgm:cxn modelId="{53838A1D-43AB-4029-BB41-A05D9C473451}" type="presParOf" srcId="{755FEA7D-51AE-4F2A-AA63-CE25CE261560}" destId="{5F17F41D-9A17-483B-B665-6E7AA81A6335}" srcOrd="0" destOrd="0" presId="urn:microsoft.com/office/officeart/2005/8/layout/gear1"/>
    <dgm:cxn modelId="{2F9F37E6-8C8E-4295-956B-DBE15F014767}" type="presParOf" srcId="{755FEA7D-51AE-4F2A-AA63-CE25CE261560}" destId="{9A441CB2-35D4-4935-BE7C-645BC4727E3E}" srcOrd="1" destOrd="0" presId="urn:microsoft.com/office/officeart/2005/8/layout/gear1"/>
    <dgm:cxn modelId="{D88390D8-BA25-4AED-BF7F-2E279D64CCC3}" type="presParOf" srcId="{755FEA7D-51AE-4F2A-AA63-CE25CE261560}" destId="{880A19C1-CC47-4E39-92F8-7101BB463B05}" srcOrd="2" destOrd="0" presId="urn:microsoft.com/office/officeart/2005/8/layout/gear1"/>
    <dgm:cxn modelId="{65F2CE0E-072F-4B5B-91B3-134932C0E963}" type="presParOf" srcId="{755FEA7D-51AE-4F2A-AA63-CE25CE261560}" destId="{14CC2F45-7F54-438B-B760-CA5437AE5E05}" srcOrd="3" destOrd="0" presId="urn:microsoft.com/office/officeart/2005/8/layout/gear1"/>
    <dgm:cxn modelId="{35BBB94C-B096-433E-BDCD-C9B6889C8332}" type="presParOf" srcId="{755FEA7D-51AE-4F2A-AA63-CE25CE261560}" destId="{675E7DB1-DEE1-42BC-A432-5F3C5C4CDF47}" srcOrd="4" destOrd="0" presId="urn:microsoft.com/office/officeart/2005/8/layout/gear1"/>
    <dgm:cxn modelId="{C39DED05-A866-46E4-A9CC-7057AB787332}" type="presParOf" srcId="{755FEA7D-51AE-4F2A-AA63-CE25CE261560}" destId="{5A0AA1BB-49BE-40C8-9783-B76C1C8FA567}" srcOrd="5" destOrd="0" presId="urn:microsoft.com/office/officeart/2005/8/layout/gear1"/>
    <dgm:cxn modelId="{A885598A-1FAE-4333-953F-461BD3F9DF1A}" type="presParOf" srcId="{755FEA7D-51AE-4F2A-AA63-CE25CE261560}" destId="{5979A8AD-29D9-4F7F-9A51-52798EED0BBC}" srcOrd="6" destOrd="0" presId="urn:microsoft.com/office/officeart/2005/8/layout/gear1"/>
    <dgm:cxn modelId="{68C1C004-B702-4A97-B1F3-30481BE100E4}" type="presParOf" srcId="{755FEA7D-51AE-4F2A-AA63-CE25CE261560}" destId="{6BB5555B-0569-4DFA-BE3B-EC24786E1AB8}" srcOrd="7" destOrd="0" presId="urn:microsoft.com/office/officeart/2005/8/layout/gear1"/>
    <dgm:cxn modelId="{EDE76877-F5D5-4DD8-8F86-88FD2E95A46D}" type="presParOf" srcId="{755FEA7D-51AE-4F2A-AA63-CE25CE261560}" destId="{3265D058-569E-4AD5-B536-882B176FFF60}" srcOrd="8" destOrd="0" presId="urn:microsoft.com/office/officeart/2005/8/layout/gear1"/>
    <dgm:cxn modelId="{0C0EF113-F0A8-4406-8B26-4F4D9E64ADB2}" type="presParOf" srcId="{755FEA7D-51AE-4F2A-AA63-CE25CE261560}" destId="{5F0AB5EB-E4F9-4836-AEFF-A335F81B45EE}" srcOrd="9" destOrd="0" presId="urn:microsoft.com/office/officeart/2005/8/layout/gear1"/>
    <dgm:cxn modelId="{E9F7B8EC-B4AC-4855-816B-BD142A3DEDBF}" type="presParOf" srcId="{755FEA7D-51AE-4F2A-AA63-CE25CE261560}" destId="{A70E4CAB-9034-4829-B720-B3173D7220D9}" srcOrd="10" destOrd="0" presId="urn:microsoft.com/office/officeart/2005/8/layout/gear1"/>
    <dgm:cxn modelId="{3864FFA3-D3D7-4629-8484-B20796A30195}" type="presParOf" srcId="{755FEA7D-51AE-4F2A-AA63-CE25CE261560}" destId="{F97D4D24-529F-4BAB-8CD9-7F17AB7BD27E}" srcOrd="11" destOrd="0" presId="urn:microsoft.com/office/officeart/2005/8/layout/gear1"/>
    <dgm:cxn modelId="{216E77F3-E1A9-465D-9571-8F63431571EA}" type="presParOf" srcId="{755FEA7D-51AE-4F2A-AA63-CE25CE261560}" destId="{7F2E7F15-22E8-4E0B-9685-DF797FBDD00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7F41D-9A17-483B-B665-6E7AA81A6335}">
      <dsp:nvSpPr>
        <dsp:cNvPr id="0" name=""/>
        <dsp:cNvSpPr/>
      </dsp:nvSpPr>
      <dsp:spPr>
        <a:xfrm>
          <a:off x="1834892" y="1478767"/>
          <a:ext cx="1807382" cy="1807382"/>
        </a:xfrm>
        <a:prstGeom prst="gear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policies</a:t>
          </a:r>
          <a:endParaRPr lang="en-CA" sz="900" kern="1200" dirty="0"/>
        </a:p>
      </dsp:txBody>
      <dsp:txXfrm>
        <a:off x="2198256" y="1902138"/>
        <a:ext cx="1080654" cy="929031"/>
      </dsp:txXfrm>
    </dsp:sp>
    <dsp:sp modelId="{14CC2F45-7F54-438B-B760-CA5437AE5E05}">
      <dsp:nvSpPr>
        <dsp:cNvPr id="0" name=""/>
        <dsp:cNvSpPr/>
      </dsp:nvSpPr>
      <dsp:spPr>
        <a:xfrm>
          <a:off x="783324" y="1051568"/>
          <a:ext cx="1314460" cy="1314460"/>
        </a:xfrm>
        <a:prstGeom prst="gear6">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procedures</a:t>
          </a:r>
          <a:endParaRPr lang="en-CA" sz="900" kern="1200" dirty="0"/>
        </a:p>
      </dsp:txBody>
      <dsp:txXfrm>
        <a:off x="1114243" y="1384487"/>
        <a:ext cx="652622" cy="648622"/>
      </dsp:txXfrm>
    </dsp:sp>
    <dsp:sp modelId="{5979A8AD-29D9-4F7F-9A51-52798EED0BBC}">
      <dsp:nvSpPr>
        <dsp:cNvPr id="0" name=""/>
        <dsp:cNvSpPr/>
      </dsp:nvSpPr>
      <dsp:spPr>
        <a:xfrm rot="20700000">
          <a:off x="1519556" y="144724"/>
          <a:ext cx="1287902" cy="1287902"/>
        </a:xfrm>
        <a:prstGeom prst="gear6">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people</a:t>
          </a:r>
          <a:endParaRPr lang="en-CA" sz="900" kern="1200" dirty="0"/>
        </a:p>
      </dsp:txBody>
      <dsp:txXfrm rot="-20700000">
        <a:off x="1802031" y="427199"/>
        <a:ext cx="722953" cy="722953"/>
      </dsp:txXfrm>
    </dsp:sp>
    <dsp:sp modelId="{A70E4CAB-9034-4829-B720-B3173D7220D9}">
      <dsp:nvSpPr>
        <dsp:cNvPr id="0" name=""/>
        <dsp:cNvSpPr/>
      </dsp:nvSpPr>
      <dsp:spPr>
        <a:xfrm>
          <a:off x="1686204" y="1211516"/>
          <a:ext cx="2313449" cy="2313449"/>
        </a:xfrm>
        <a:prstGeom prst="circularArrow">
          <a:avLst>
            <a:gd name="adj1" fmla="val 4688"/>
            <a:gd name="adj2" fmla="val 299029"/>
            <a:gd name="adj3" fmla="val 2489816"/>
            <a:gd name="adj4" fmla="val 15919253"/>
            <a:gd name="adj5" fmla="val 5469"/>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97D4D24-529F-4BAB-8CD9-7F17AB7BD27E}">
      <dsp:nvSpPr>
        <dsp:cNvPr id="0" name=""/>
        <dsp:cNvSpPr/>
      </dsp:nvSpPr>
      <dsp:spPr>
        <a:xfrm>
          <a:off x="550536" y="764625"/>
          <a:ext cx="1680865" cy="1680865"/>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F2E7F15-22E8-4E0B-9685-DF797FBDD00E}">
      <dsp:nvSpPr>
        <dsp:cNvPr id="0" name=""/>
        <dsp:cNvSpPr/>
      </dsp:nvSpPr>
      <dsp:spPr>
        <a:xfrm>
          <a:off x="1221651" y="-133476"/>
          <a:ext cx="1812311" cy="1812311"/>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dirty="0"/>
              <a:t>This award is a supplement to the Sustainable Development for HIV Health (SD4H) Training Program with attribution to MSU, Kenya Medical Research Institute (KEMRI) and University of California Global Health Institute (UCGHI) </a:t>
            </a:r>
            <a:br>
              <a:rPr lang="en-US" sz="1100" dirty="0"/>
            </a:br>
            <a:endParaRPr lang="en-US" sz="1100" dirty="0"/>
          </a:p>
          <a:p>
            <a:pPr marL="158750" indent="0">
              <a:buNone/>
            </a:pPr>
            <a:r>
              <a:rPr lang="en-US" sz="1100" dirty="0"/>
              <a:t>The aim</a:t>
            </a:r>
            <a:r>
              <a:rPr lang="en-US" sz="1100" baseline="0" dirty="0"/>
              <a:t> of SD4H is to t</a:t>
            </a:r>
            <a:r>
              <a:rPr lang="en-US" sz="1100" dirty="0"/>
              <a:t>rain</a:t>
            </a:r>
            <a:r>
              <a:rPr lang="en-US" sz="1100" baseline="0" dirty="0"/>
              <a:t> Kenyan PhD and Masters students</a:t>
            </a:r>
            <a:r>
              <a:rPr lang="en-US" sz="1100" dirty="0"/>
              <a:t> to design, lead, implement and scale innovative, transdisciplinary interventions within Kenya, with an aim of improving HIV prevention and treatment outcomes by targeting food insecurity and poverty, some of the root drivers of poor HIV outcomes.</a:t>
            </a:r>
          </a:p>
          <a:p>
            <a:pPr marL="158750" indent="0">
              <a:buNone/>
            </a:pPr>
            <a:endParaRPr lang="en-US" sz="1100" dirty="0"/>
          </a:p>
          <a:p>
            <a:pPr marL="158750" indent="0">
              <a:buNone/>
            </a:pPr>
            <a:r>
              <a:rPr lang="en-US" sz="1100" dirty="0"/>
              <a:t>As trainees on an award funded by the NIH, SD4H fellows benefit from exposure to the NIH’s comprehensive policies, practices, and initiatives for addressing sexual harassment and misconduct but the extent to which they and MSU community members are protected by NIH regulations, policies and procedures is limited, given Kenya has different laws and customs surrounding sexual harassment and MSU’s policies and procedures for handling gender-based violence (GBV, including sexual harassment and misconduct) have gaps that preclude assurance of a safe and harassment-free environment</a:t>
            </a:r>
          </a:p>
          <a:p>
            <a:pPr marL="158750" indent="0">
              <a:buNone/>
            </a:pPr>
            <a:endParaRPr lang="en-US" sz="1100" dirty="0"/>
          </a:p>
          <a:p>
            <a:pPr marL="158750" indent="0">
              <a:buNone/>
            </a:pPr>
            <a:endParaRPr lang="en-US" sz="1100" dirty="0"/>
          </a:p>
        </p:txBody>
      </p:sp>
    </p:spTree>
    <p:extLst>
      <p:ext uri="{BB962C8B-B14F-4D97-AF65-F5344CB8AC3E}">
        <p14:creationId xmlns:p14="http://schemas.microsoft.com/office/powerpoint/2010/main" val="414489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268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When asked about general perceptions of SVSH, and the relationships or interactions in which SVSH occurred, respondents mentioned: dating and intimate partner violence, peer interactions/peer pressure, power dynamics and faculty-initiated violence</a:t>
            </a:r>
          </a:p>
        </p:txBody>
      </p:sp>
    </p:spTree>
    <p:extLst>
      <p:ext uri="{BB962C8B-B14F-4D97-AF65-F5344CB8AC3E}">
        <p14:creationId xmlns:p14="http://schemas.microsoft.com/office/powerpoint/2010/main" val="2742510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Respondents narrated many factors they thought increased students’ risk for experiencing SVSH. These included peer interactions</a:t>
            </a:r>
            <a:r>
              <a:rPr lang="en-US" baseline="0" dirty="0"/>
              <a:t> and </a:t>
            </a:r>
            <a:r>
              <a:rPr lang="en-US" dirty="0"/>
              <a:t>peer pressure, partying and alcohol use, security and community violence, and power dynamics.</a:t>
            </a:r>
          </a:p>
        </p:txBody>
      </p:sp>
    </p:spTree>
    <p:extLst>
      <p:ext uri="{BB962C8B-B14F-4D97-AF65-F5344CB8AC3E}">
        <p14:creationId xmlns:p14="http://schemas.microsoft.com/office/powerpoint/2010/main" val="175715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Both off and on campus</a:t>
            </a:r>
            <a:endParaRPr lang="en-CA" dirty="0"/>
          </a:p>
        </p:txBody>
      </p:sp>
    </p:spTree>
    <p:extLst>
      <p:ext uri="{BB962C8B-B14F-4D97-AF65-F5344CB8AC3E}">
        <p14:creationId xmlns:p14="http://schemas.microsoft.com/office/powerpoint/2010/main" val="82185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E.g. only 20% </a:t>
            </a:r>
            <a:r>
              <a:rPr lang="en-US" dirty="0" err="1"/>
              <a:t>recog</a:t>
            </a:r>
            <a:r>
              <a:rPr lang="en-US" dirty="0"/>
              <a:t> cat calling, hissing and whistling as sexually offensive</a:t>
            </a:r>
            <a:endParaRPr lang="en-CA" dirty="0"/>
          </a:p>
        </p:txBody>
      </p:sp>
    </p:spTree>
    <p:extLst>
      <p:ext uri="{BB962C8B-B14F-4D97-AF65-F5344CB8AC3E}">
        <p14:creationId xmlns:p14="http://schemas.microsoft.com/office/powerpoint/2010/main" val="364911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Knowledge and Efficacy of policies/protocols- Overall, low student awareness of protocols and policies to prevent and address SVSH</a:t>
            </a:r>
          </a:p>
        </p:txBody>
      </p:sp>
    </p:spTree>
    <p:extLst>
      <p:ext uri="{BB962C8B-B14F-4D97-AF65-F5344CB8AC3E}">
        <p14:creationId xmlns:p14="http://schemas.microsoft.com/office/powerpoint/2010/main" val="2383828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The</a:t>
            </a:r>
            <a:r>
              <a:rPr lang="en-US" baseline="0" dirty="0"/>
              <a:t> </a:t>
            </a:r>
            <a:r>
              <a:rPr lang="en-US" dirty="0"/>
              <a:t>“Ten to Ten rule” was the only policy</a:t>
            </a:r>
            <a:r>
              <a:rPr lang="en-US" baseline="0" dirty="0"/>
              <a:t> </a:t>
            </a:r>
            <a:r>
              <a:rPr lang="en-US" dirty="0"/>
              <a:t>ne mentioned widely among students; students expressed mixed opinions about the efficacy and success of this policy in preventing SVSH</a:t>
            </a:r>
          </a:p>
        </p:txBody>
      </p:sp>
    </p:spTree>
    <p:extLst>
      <p:ext uri="{BB962C8B-B14F-4D97-AF65-F5344CB8AC3E}">
        <p14:creationId xmlns:p14="http://schemas.microsoft.com/office/powerpoint/2010/main" val="612497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5149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Awareness raising #CampusMeToo</a:t>
            </a:r>
          </a:p>
          <a:p>
            <a:endParaRPr lang="en-US" dirty="0"/>
          </a:p>
          <a:p>
            <a:r>
              <a:rPr lang="en-US" dirty="0"/>
              <a:t>Tougher policies and regulations	</a:t>
            </a:r>
          </a:p>
          <a:p>
            <a:r>
              <a:rPr lang="en-US" dirty="0"/>
              <a:t>Training students on respect for women posters and messaging</a:t>
            </a:r>
          </a:p>
          <a:p>
            <a:r>
              <a:rPr lang="en-US" dirty="0"/>
              <a:t>Conduct GBV Policy induction		orientation for new students, included Gender issues in PHT 112 </a:t>
            </a:r>
          </a:p>
          <a:p>
            <a:r>
              <a:rPr lang="en-US" dirty="0"/>
              <a:t>Provide a toll-free university number for reporting</a:t>
            </a:r>
          </a:p>
          <a:p>
            <a:endParaRPr lang="en-CA" dirty="0"/>
          </a:p>
        </p:txBody>
      </p:sp>
    </p:spTree>
    <p:extLst>
      <p:ext uri="{BB962C8B-B14F-4D97-AF65-F5344CB8AC3E}">
        <p14:creationId xmlns:p14="http://schemas.microsoft.com/office/powerpoint/2010/main" val="95129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Paulette Barnes, a payroll clerk lost her job after refusing the advances of a male supervisor.[1] The case was initially dismissed, but won on appeal in 1977 US Court of Appeals ruled it was sex discrimination for a woman to suffer tangible employment losses (for example losing her job) for refusing to submit to requests for sexual favor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Aisha- her dismissal was solely to cover up her ordeal at the hands of the individual tasked with protecting employees from workplace challenges like sexual harassment and gender discrimination – the human resource director</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4" name="Google Shape;2234;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Gender violence recovery center </a:t>
            </a:r>
          </a:p>
          <a:p>
            <a:r>
              <a:rPr lang="en-CA" dirty="0"/>
              <a:t>Kenya National crime research center</a:t>
            </a:r>
          </a:p>
          <a:p>
            <a:r>
              <a:rPr lang="en-CA" dirty="0">
                <a:solidFill>
                  <a:srgbClr val="FF0000"/>
                </a:solidFill>
              </a:rPr>
              <a:t>Participant Q why are these an issue?</a:t>
            </a:r>
          </a:p>
        </p:txBody>
      </p:sp>
    </p:spTree>
    <p:extLst>
      <p:ext uri="{BB962C8B-B14F-4D97-AF65-F5344CB8AC3E}">
        <p14:creationId xmlns:p14="http://schemas.microsoft.com/office/powerpoint/2010/main" val="177433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Questions: </a:t>
            </a:r>
          </a:p>
          <a:p>
            <a:r>
              <a:rPr lang="en-US" dirty="0"/>
              <a:t>What form of GBV are we seeing here? Whose fault was it? </a:t>
            </a:r>
          </a:p>
          <a:p>
            <a:r>
              <a:rPr lang="en-US" dirty="0"/>
              <a:t>What do you think about the process of reporting and handling of this case? From the point of view of the institution? From Jane’s point of view? (pluses and minuses)</a:t>
            </a:r>
          </a:p>
          <a:p>
            <a:r>
              <a:rPr lang="en-US" dirty="0"/>
              <a:t>What procedures do you feel have not been explained or were overlooked? </a:t>
            </a:r>
          </a:p>
          <a:p>
            <a:r>
              <a:rPr lang="en-US" dirty="0"/>
              <a:t>What can be changed</a:t>
            </a:r>
            <a:endParaRPr lang="en-CA" dirty="0"/>
          </a:p>
        </p:txBody>
      </p:sp>
    </p:spTree>
    <p:extLst>
      <p:ext uri="{BB962C8B-B14F-4D97-AF65-F5344CB8AC3E}">
        <p14:creationId xmlns:p14="http://schemas.microsoft.com/office/powerpoint/2010/main" val="291204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do you know from the 2 readings?</a:t>
            </a:r>
          </a:p>
          <a:p>
            <a:r>
              <a:rPr lang="en-US" dirty="0"/>
              <a:t>Sang- not a part of CBAs, lack of policy framework</a:t>
            </a:r>
          </a:p>
          <a:p>
            <a:r>
              <a:rPr lang="en-US" dirty="0"/>
              <a:t>Akili Dada- nothing will be done  fear of retaliation lack of knowledge</a:t>
            </a:r>
            <a:endParaRPr lang="en-CA" dirty="0"/>
          </a:p>
        </p:txBody>
      </p:sp>
    </p:spTree>
    <p:extLst>
      <p:ext uri="{BB962C8B-B14F-4D97-AF65-F5344CB8AC3E}">
        <p14:creationId xmlns:p14="http://schemas.microsoft.com/office/powerpoint/2010/main" val="267658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Deeply entrenched belief that nothing will come of it appears supported by the case backlog. </a:t>
            </a:r>
          </a:p>
          <a:p>
            <a:r>
              <a:rPr lang="en-US" dirty="0"/>
              <a:t>Institutions lump WH and SV as assault</a:t>
            </a:r>
            <a:r>
              <a:rPr lang="en-CA" dirty="0"/>
              <a:t>- leading to underreporting and probably poor handling</a:t>
            </a:r>
            <a:endParaRPr lang="en-US" dirty="0"/>
          </a:p>
        </p:txBody>
      </p:sp>
    </p:spTree>
    <p:extLst>
      <p:ext uri="{BB962C8B-B14F-4D97-AF65-F5344CB8AC3E}">
        <p14:creationId xmlns:p14="http://schemas.microsoft.com/office/powerpoint/2010/main" val="4157714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66% of cases resolved- this is good considering that sexual assault  is one of the most confounding crimes police confront. Many investigations lack corroborating witnesses and physical evidence. A significant chunk of complaints are reported months or years after the fact. Researchers believe only a third of rapes are reported at all.</a:t>
            </a:r>
          </a:p>
          <a:p>
            <a:r>
              <a:rPr lang="en-US" dirty="0"/>
              <a:t>Police successfully closed just 32 percent of rape investigations nationwide in 2017, according to the data, ranking it second only to robbery as the least-solved violent crime. That statistic is down from about 62 percent in 1964, despite advances such as DNA testing- FBI</a:t>
            </a:r>
            <a:endParaRPr lang="en-CA" dirty="0"/>
          </a:p>
        </p:txBody>
      </p:sp>
    </p:spTree>
    <p:extLst>
      <p:ext uri="{BB962C8B-B14F-4D97-AF65-F5344CB8AC3E}">
        <p14:creationId xmlns:p14="http://schemas.microsoft.com/office/powerpoint/2010/main" val="273204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People who experience sexual misconduct and harassment have significantly higher odds of anxiety, depression, and insomnia and these outcomes are exacerbated in persons with preexisting conditions, such as HIV, diabetes, high blood pressure and heart disease.</a:t>
            </a:r>
            <a:r>
              <a:rPr lang="en-US" sz="1100" b="0" i="0" u="none" strike="noStrike" cap="none" baseline="30000" dirty="0">
                <a:solidFill>
                  <a:srgbClr val="000000"/>
                </a:solidFill>
                <a:effectLst/>
                <a:latin typeface="Arial"/>
                <a:ea typeface="Arial"/>
                <a:cs typeface="Arial"/>
                <a:sym typeface="Arial"/>
              </a:rPr>
              <a:t>3,4</a:t>
            </a:r>
            <a:r>
              <a:rPr lang="en-US" sz="1100" b="0" i="0" u="none" strike="noStrike" cap="none" dirty="0">
                <a:solidFill>
                  <a:srgbClr val="000000"/>
                </a:solidFill>
                <a:effectLst/>
                <a:latin typeface="Arial"/>
                <a:ea typeface="Arial"/>
                <a:cs typeface="Arial"/>
                <a:sym typeface="Arial"/>
              </a:rPr>
              <a:t> Sexual harassment-related loss of work productivity and quality is associated with mental health problems and – among students – poor academic achievement.</a:t>
            </a:r>
            <a:r>
              <a:rPr lang="en-US" sz="1100" b="0" i="0" u="none" strike="noStrike" cap="none" baseline="30000" dirty="0">
                <a:solidFill>
                  <a:srgbClr val="000000"/>
                </a:solidFill>
                <a:effectLst/>
                <a:latin typeface="Arial"/>
                <a:ea typeface="Arial"/>
                <a:cs typeface="Arial"/>
                <a:sym typeface="Arial"/>
              </a:rPr>
              <a:t>5</a:t>
            </a:r>
            <a:r>
              <a:rPr lang="en-US" sz="1100" b="0" i="0" u="none" strike="noStrike" cap="none" dirty="0">
                <a:solidFill>
                  <a:srgbClr val="000000"/>
                </a:solidFill>
                <a:effectLst/>
                <a:latin typeface="Arial"/>
                <a:ea typeface="Arial"/>
                <a:cs typeface="Arial"/>
                <a:sym typeface="Arial"/>
              </a:rPr>
              <a:t> Research from the US suggests that, relative to men, women are significantly more likely to experience sexual harassment and misconduct. This is especially the case in the fields of science, engineering, and medicine,</a:t>
            </a:r>
            <a:r>
              <a:rPr lang="en-US" sz="1100" b="0" i="0" u="none" strike="noStrike" cap="none" baseline="30000" dirty="0">
                <a:solidFill>
                  <a:srgbClr val="000000"/>
                </a:solidFill>
                <a:effectLst/>
                <a:latin typeface="Arial"/>
                <a:ea typeface="Arial"/>
                <a:cs typeface="Arial"/>
                <a:sym typeface="Arial"/>
              </a:rPr>
              <a:t>6</a:t>
            </a:r>
            <a:r>
              <a:rPr lang="en-US" sz="1100" b="0" i="0" u="none" strike="noStrike" cap="none" dirty="0">
                <a:solidFill>
                  <a:srgbClr val="000000"/>
                </a:solidFill>
                <a:effectLst/>
                <a:latin typeface="Arial"/>
                <a:ea typeface="Arial"/>
                <a:cs typeface="Arial"/>
                <a:sym typeface="Arial"/>
              </a:rPr>
              <a:t> precisely where the SD4H fellows at MSU are situated, and exposure to harassment/misconduct has been found to adversely impact women’s ability to advance, succeed and gain equity in these academic fields.</a:t>
            </a:r>
            <a:r>
              <a:rPr lang="en-US" sz="1100" b="0" i="0" u="none" strike="noStrike" cap="none" baseline="30000" dirty="0">
                <a:solidFill>
                  <a:srgbClr val="000000"/>
                </a:solidFill>
                <a:effectLst/>
                <a:latin typeface="Arial"/>
                <a:ea typeface="Arial"/>
                <a:cs typeface="Arial"/>
                <a:sym typeface="Arial"/>
              </a:rPr>
              <a:t>6</a:t>
            </a:r>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A 2019 survey of students at 5 Kenyan universities found 49% of female and 24% of male students reported sexual harassment and 66% of incidents were perpetrated by a lecturer. Most victims to no one about the harassment because they did not think the institution would take the report seriously.</a:t>
            </a:r>
            <a:r>
              <a:rPr lang="en-US" sz="1100" b="0" i="0" u="none" strike="noStrike" cap="none" baseline="30000" dirty="0">
                <a:solidFill>
                  <a:srgbClr val="000000"/>
                </a:solidFill>
                <a:effectLst/>
                <a:latin typeface="Arial"/>
                <a:ea typeface="Arial"/>
                <a:cs typeface="Arial"/>
                <a:sym typeface="Arial"/>
              </a:rPr>
              <a:t>7</a:t>
            </a:r>
            <a:r>
              <a:rPr lang="en-US" sz="1100" b="0" i="0" u="none" strike="noStrike" cap="none" dirty="0">
                <a:solidFill>
                  <a:srgbClr val="000000"/>
                </a:solidFill>
                <a:effectLst/>
                <a:latin typeface="Arial"/>
                <a:ea typeface="Arial"/>
                <a:cs typeface="Arial"/>
                <a:sym typeface="Arial"/>
              </a:rPr>
              <a:t> In a qualitative study, female Kenyan university students reported sexual harassment was common during exam periods, whereby male lecturers would give higher grades in exchange for sexual favors. Male students reported being bullied or harassed into having “love triangles” when male lecturers sexually interested in a female student with whom the male student had a relationship.</a:t>
            </a:r>
            <a:r>
              <a:rPr lang="en-US" sz="1100" b="0" i="0" u="none" strike="noStrike" cap="none" baseline="30000" dirty="0">
                <a:solidFill>
                  <a:srgbClr val="000000"/>
                </a:solidFill>
                <a:effectLst/>
                <a:latin typeface="Arial"/>
                <a:ea typeface="Arial"/>
                <a:cs typeface="Arial"/>
                <a:sym typeface="Arial"/>
              </a:rPr>
              <a:t>8</a:t>
            </a:r>
            <a:r>
              <a:rPr lang="en-US" sz="1100" b="0" i="0" u="none" strike="noStrike" cap="none" dirty="0">
                <a:solidFill>
                  <a:srgbClr val="000000"/>
                </a:solidFill>
                <a:effectLst/>
                <a:latin typeface="Arial"/>
                <a:ea typeface="Arial"/>
                <a:cs typeface="Arial"/>
                <a:sym typeface="Arial"/>
              </a:rPr>
              <a:t> Despite the lack of data on harassment, sexual and physical violence are pervasive in Kenya. Close to half (47%) of adult women experience physical or sexual violence at some point in their life. In the past year, 8% and 20% of women report sexual and physical violence, respectively.</a:t>
            </a:r>
            <a:r>
              <a:rPr lang="en-US" sz="1100" b="0" i="0" u="none" strike="noStrike" cap="none" baseline="30000" dirty="0">
                <a:solidFill>
                  <a:srgbClr val="000000"/>
                </a:solidFill>
                <a:effectLst/>
                <a:latin typeface="Arial"/>
                <a:ea typeface="Arial"/>
                <a:cs typeface="Arial"/>
                <a:sym typeface="Arial"/>
              </a:rPr>
              <a:t>9</a:t>
            </a:r>
            <a:r>
              <a:rPr lang="en-US" sz="1100" b="0" i="0" u="none" strike="noStrike" cap="none" dirty="0">
                <a:solidFill>
                  <a:srgbClr val="000000"/>
                </a:solidFill>
                <a:effectLst/>
                <a:latin typeface="Arial"/>
                <a:ea typeface="Arial"/>
                <a:cs typeface="Arial"/>
                <a:sym typeface="Arial"/>
              </a:rPr>
              <a:t> </a:t>
            </a:r>
          </a:p>
          <a:p>
            <a:pPr marL="139700" indent="0">
              <a:buNone/>
            </a:pPr>
            <a:endParaRPr lang="en-US" dirty="0"/>
          </a:p>
        </p:txBody>
      </p:sp>
    </p:spTree>
    <p:extLst>
      <p:ext uri="{BB962C8B-B14F-4D97-AF65-F5344CB8AC3E}">
        <p14:creationId xmlns:p14="http://schemas.microsoft.com/office/powerpoint/2010/main" val="4028934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The MSU Gender Policy outlines mechanisms for dealing with all forms of GBV and discrimination, including sexual and workplace harassment. It defines </a:t>
            </a:r>
            <a:r>
              <a:rPr lang="en-US" sz="1100" b="0" i="1" u="none" strike="noStrike" cap="none" dirty="0">
                <a:solidFill>
                  <a:srgbClr val="000000"/>
                </a:solidFill>
                <a:effectLst/>
                <a:latin typeface="Arial"/>
                <a:ea typeface="Arial"/>
                <a:cs typeface="Arial"/>
                <a:sym typeface="Arial"/>
              </a:rPr>
              <a:t>‘workplace’</a:t>
            </a:r>
            <a:r>
              <a:rPr lang="en-US" sz="1100" b="0" i="0" u="none" strike="noStrike" cap="none" dirty="0">
                <a:solidFill>
                  <a:srgbClr val="000000"/>
                </a:solidFill>
                <a:effectLst/>
                <a:latin typeface="Arial"/>
                <a:ea typeface="Arial"/>
                <a:cs typeface="Arial"/>
                <a:sym typeface="Arial"/>
              </a:rPr>
              <a:t> as “all places where staff and students need to be or go to by reason of their work and studies and which are under the direct or indirect control of MSU. The Policy sets out roles and responsibilities of members of the University Council, administrative staff, and other MSU members. It stipulates that all cases of sexual harassment and misconduct be reported to the Institute for Gender Studies (see section 4.2). While the MSU Gender Policy is an excellent first step in working toward the prevention of sexual harassment and misconduct, there are critical gaps that must be addressed before MSU is truly a “safe” work environment that fosters NIH-supported SD4H trainees and other members of the campus community to conduct high-quality research in an equitable, harassment-free setting. </a:t>
            </a:r>
            <a:r>
              <a:rPr lang="en-US" sz="1100" b="0" i="0" u="sng" strike="noStrike" cap="none" dirty="0">
                <a:solidFill>
                  <a:srgbClr val="000000"/>
                </a:solidFill>
                <a:effectLst/>
                <a:latin typeface="Arial"/>
                <a:ea typeface="Arial"/>
                <a:cs typeface="Arial"/>
                <a:sym typeface="Arial"/>
              </a:rPr>
              <a:t>These gaps include</a:t>
            </a:r>
            <a:r>
              <a:rPr lang="en-US" sz="1100" b="0" i="0" u="none" strike="noStrike" cap="none" dirty="0">
                <a:solidFill>
                  <a:srgbClr val="000000"/>
                </a:solidFill>
                <a:effectLst/>
                <a:latin typeface="Arial"/>
                <a:ea typeface="Arial"/>
                <a:cs typeface="Arial"/>
                <a:sym typeface="Arial"/>
              </a:rPr>
              <a:t>:</a:t>
            </a:r>
          </a:p>
          <a:p>
            <a:pPr marL="139700" lvl="0" indent="0">
              <a:buNone/>
            </a:pP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Knowledge and awareness are low – among staff, faculty and trainees – about applicable laws, regulations, policies, and codes of conduct related to sexual harassment and sexual misconduct.</a:t>
            </a:r>
          </a:p>
          <a:p>
            <a:pPr lvl="0"/>
            <a:r>
              <a:rPr lang="en-US" sz="1100" b="0" i="0" u="none" strike="noStrike" cap="none" dirty="0">
                <a:solidFill>
                  <a:srgbClr val="000000"/>
                </a:solidFill>
                <a:effectLst/>
                <a:latin typeface="Arial"/>
                <a:ea typeface="Arial"/>
                <a:cs typeface="Arial"/>
                <a:sym typeface="Arial"/>
              </a:rPr>
              <a:t>There is no comprehensive outreach and prevention education for the campus community to learn about sexual violence, sexual harassment/misconduct or other forms of GBV (e.g., dating violence, stalking). </a:t>
            </a:r>
          </a:p>
          <a:p>
            <a:pPr lvl="0"/>
            <a:r>
              <a:rPr lang="en-US" sz="1100" b="0" i="0" u="none" strike="noStrike" cap="none" dirty="0">
                <a:solidFill>
                  <a:srgbClr val="000000"/>
                </a:solidFill>
                <a:effectLst/>
                <a:latin typeface="Arial"/>
                <a:ea typeface="Arial"/>
                <a:cs typeface="Arial"/>
                <a:sym typeface="Arial"/>
              </a:rPr>
              <a:t>Provision of services for victims and others affected by sexual harassment at MSU is fragmented. Few providers are trained to recognize the signs and symptoms of harassment, abuse or other forms of GBV. Even fewer are trained in how to provide confidential, trauma-informed, survivor-centered care. </a:t>
            </a:r>
          </a:p>
          <a:p>
            <a:pPr lvl="0"/>
            <a:r>
              <a:rPr lang="en-US" sz="1100" b="0" i="0" u="sng" strike="noStrike" cap="none" dirty="0">
                <a:solidFill>
                  <a:srgbClr val="000000"/>
                </a:solidFill>
                <a:effectLst/>
                <a:latin typeface="Arial"/>
                <a:ea typeface="Arial"/>
                <a:cs typeface="Arial"/>
                <a:sym typeface="Arial"/>
              </a:rPr>
              <a:t>Related to the MSU Gender Policy</a:t>
            </a:r>
            <a:r>
              <a:rPr lang="en-US" sz="1100" b="0" i="0" u="none" strike="noStrike" cap="none" dirty="0">
                <a:solidFill>
                  <a:srgbClr val="000000"/>
                </a:solidFill>
                <a:effectLst/>
                <a:latin typeface="Arial"/>
                <a:ea typeface="Arial"/>
                <a:cs typeface="Arial"/>
                <a:sym typeface="Arial"/>
              </a:rPr>
              <a:t>: (i) Dissemination to staff and students has been limited due to inadequate funding for printing and circulation. Availing the Policy electronically has increased dissemination but most students indicate they do not read policy documents in any format. Students have told MSU administration they prefer discussing policy-related issues which </a:t>
            </a:r>
            <a:r>
              <a:rPr lang="en-US" sz="1100" b="0" i="1" u="none" strike="noStrike" cap="none" dirty="0">
                <a:solidFill>
                  <a:srgbClr val="000000"/>
                </a:solidFill>
                <a:effectLst/>
                <a:latin typeface="Arial"/>
                <a:ea typeface="Arial"/>
                <a:cs typeface="Arial"/>
                <a:sym typeface="Arial"/>
              </a:rPr>
              <a:t>has </a:t>
            </a:r>
            <a:r>
              <a:rPr lang="en-US" sz="1100" b="0" i="0" u="none" strike="noStrike" cap="none" dirty="0">
                <a:solidFill>
                  <a:srgbClr val="000000"/>
                </a:solidFill>
                <a:effectLst/>
                <a:latin typeface="Arial"/>
                <a:ea typeface="Arial"/>
                <a:cs typeface="Arial"/>
                <a:sym typeface="Arial"/>
              </a:rPr>
              <a:t>been accounted for by holding in-person discussion forums, but it is not possible to engage every MSU community member this way. (ii) The Policy lacks recommendations for procedures/penalties for cases of harassment. MSU lacks comprehensive procedures for ensuring the immediate safety for all involved, protecting victims or whistleblowers from retaliation, investigating allegations, and taking appropriate sanctions.</a:t>
            </a:r>
          </a:p>
          <a:p>
            <a:pPr marL="139700" indent="0">
              <a:buNone/>
            </a:pPr>
            <a:endParaRPr lang="en-US" dirty="0"/>
          </a:p>
        </p:txBody>
      </p:sp>
    </p:spTree>
    <p:extLst>
      <p:ext uri="{BB962C8B-B14F-4D97-AF65-F5344CB8AC3E}">
        <p14:creationId xmlns:p14="http://schemas.microsoft.com/office/powerpoint/2010/main" val="256029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2951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6422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3060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51161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46839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097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4E21-42D5-9287-11BF-B77A9D1BC8A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69395B3-3032-C03D-911B-4D51A50EC02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8854B84-1EE6-0735-5F32-4F5197FF8682}"/>
              </a:ext>
            </a:extLst>
          </p:cNvPr>
          <p:cNvSpPr>
            <a:spLocks noGrp="1"/>
          </p:cNvSpPr>
          <p:nvPr>
            <p:ph type="dt" sz="half" idx="10"/>
          </p:nvPr>
        </p:nvSpPr>
        <p:spPr/>
        <p:txBody>
          <a:bodyPr/>
          <a:lstStyle/>
          <a:p>
            <a:fld id="{5AED1772-95F8-49BA-9F44-430EF9DE3DD2}" type="datetimeFigureOut">
              <a:rPr lang="en-US" smtClean="0"/>
              <a:t>9/8/2022</a:t>
            </a:fld>
            <a:endParaRPr lang="en-US"/>
          </a:p>
        </p:txBody>
      </p:sp>
      <p:sp>
        <p:nvSpPr>
          <p:cNvPr id="5" name="Footer Placeholder 4">
            <a:extLst>
              <a:ext uri="{FF2B5EF4-FFF2-40B4-BE49-F238E27FC236}">
                <a16:creationId xmlns:a16="http://schemas.microsoft.com/office/drawing/2014/main" id="{FB235802-3458-F531-58CB-FDD87C6A0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5BBF6-B3EC-8EB5-670C-9362C64E44F9}"/>
              </a:ext>
            </a:extLst>
          </p:cNvPr>
          <p:cNvSpPr>
            <a:spLocks noGrp="1"/>
          </p:cNvSpPr>
          <p:nvPr>
            <p:ph type="sldNum" sz="quarter" idx="12"/>
          </p:nvPr>
        </p:nvSpPr>
        <p:spPr/>
        <p:txBody>
          <a:bodyPr/>
          <a:lstStyle/>
          <a:p>
            <a:fld id="{BB0142ED-A7FF-4871-871F-0DBE87DEE61B}" type="slidenum">
              <a:rPr lang="en-US" smtClean="0"/>
              <a:t>‹#›</a:t>
            </a:fld>
            <a:endParaRPr lang="en-US"/>
          </a:p>
        </p:txBody>
      </p:sp>
    </p:spTree>
    <p:extLst>
      <p:ext uri="{BB962C8B-B14F-4D97-AF65-F5344CB8AC3E}">
        <p14:creationId xmlns:p14="http://schemas.microsoft.com/office/powerpoint/2010/main" val="4022241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0156-AD2E-AA1A-DE48-CA102CB12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43008A-8B15-DF75-5130-8C804D6C60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E0BA2-3C3D-C237-4D58-5DB82448A654}"/>
              </a:ext>
            </a:extLst>
          </p:cNvPr>
          <p:cNvSpPr>
            <a:spLocks noGrp="1"/>
          </p:cNvSpPr>
          <p:nvPr>
            <p:ph type="dt" sz="half" idx="10"/>
          </p:nvPr>
        </p:nvSpPr>
        <p:spPr/>
        <p:txBody>
          <a:bodyPr/>
          <a:lstStyle/>
          <a:p>
            <a:fld id="{5AED1772-95F8-49BA-9F44-430EF9DE3DD2}" type="datetimeFigureOut">
              <a:rPr lang="en-US" smtClean="0"/>
              <a:t>9/8/2022</a:t>
            </a:fld>
            <a:endParaRPr lang="en-US"/>
          </a:p>
        </p:txBody>
      </p:sp>
      <p:sp>
        <p:nvSpPr>
          <p:cNvPr id="5" name="Footer Placeholder 4">
            <a:extLst>
              <a:ext uri="{FF2B5EF4-FFF2-40B4-BE49-F238E27FC236}">
                <a16:creationId xmlns:a16="http://schemas.microsoft.com/office/drawing/2014/main" id="{9997E9F4-A54E-674D-A9F3-AFCD63E5D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D5EC1-7346-BF9F-4FB7-C4E5F8F211D2}"/>
              </a:ext>
            </a:extLst>
          </p:cNvPr>
          <p:cNvSpPr>
            <a:spLocks noGrp="1"/>
          </p:cNvSpPr>
          <p:nvPr>
            <p:ph type="sldNum" sz="quarter" idx="12"/>
          </p:nvPr>
        </p:nvSpPr>
        <p:spPr/>
        <p:txBody>
          <a:bodyPr/>
          <a:lstStyle/>
          <a:p>
            <a:fld id="{BB0142ED-A7FF-4871-871F-0DBE87DEE61B}" type="slidenum">
              <a:rPr lang="en-US" smtClean="0"/>
              <a:t>‹#›</a:t>
            </a:fld>
            <a:endParaRPr lang="en-US"/>
          </a:p>
        </p:txBody>
      </p:sp>
    </p:spTree>
    <p:extLst>
      <p:ext uri="{BB962C8B-B14F-4D97-AF65-F5344CB8AC3E}">
        <p14:creationId xmlns:p14="http://schemas.microsoft.com/office/powerpoint/2010/main" val="3367408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87D9-68DC-D066-4398-722E1CEDB95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84EDDE3-789C-F826-04E9-DD8DF643DDE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E10130-B61B-FEDE-31F1-7F795B499529}"/>
              </a:ext>
            </a:extLst>
          </p:cNvPr>
          <p:cNvSpPr>
            <a:spLocks noGrp="1"/>
          </p:cNvSpPr>
          <p:nvPr>
            <p:ph type="dt" sz="half" idx="10"/>
          </p:nvPr>
        </p:nvSpPr>
        <p:spPr/>
        <p:txBody>
          <a:bodyPr/>
          <a:lstStyle/>
          <a:p>
            <a:fld id="{5AED1772-95F8-49BA-9F44-430EF9DE3DD2}" type="datetimeFigureOut">
              <a:rPr lang="en-US" smtClean="0"/>
              <a:t>9/8/2022</a:t>
            </a:fld>
            <a:endParaRPr lang="en-US"/>
          </a:p>
        </p:txBody>
      </p:sp>
      <p:sp>
        <p:nvSpPr>
          <p:cNvPr id="5" name="Footer Placeholder 4">
            <a:extLst>
              <a:ext uri="{FF2B5EF4-FFF2-40B4-BE49-F238E27FC236}">
                <a16:creationId xmlns:a16="http://schemas.microsoft.com/office/drawing/2014/main" id="{BE3FBFC7-6016-A036-2AB4-BCD24A884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BC4CB-FB30-3352-E56C-21A2F98ECEAF}"/>
              </a:ext>
            </a:extLst>
          </p:cNvPr>
          <p:cNvSpPr>
            <a:spLocks noGrp="1"/>
          </p:cNvSpPr>
          <p:nvPr>
            <p:ph type="sldNum" sz="quarter" idx="12"/>
          </p:nvPr>
        </p:nvSpPr>
        <p:spPr/>
        <p:txBody>
          <a:bodyPr/>
          <a:lstStyle/>
          <a:p>
            <a:fld id="{BB0142ED-A7FF-4871-871F-0DBE87DEE61B}" type="slidenum">
              <a:rPr lang="en-US" smtClean="0"/>
              <a:t>‹#›</a:t>
            </a:fld>
            <a:endParaRPr lang="en-US"/>
          </a:p>
        </p:txBody>
      </p:sp>
    </p:spTree>
    <p:extLst>
      <p:ext uri="{BB962C8B-B14F-4D97-AF65-F5344CB8AC3E}">
        <p14:creationId xmlns:p14="http://schemas.microsoft.com/office/powerpoint/2010/main" val="2153981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AA3B-1FDC-657C-0CA5-BC4BB714B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7062C8-9C2F-9929-6446-F104CFC09B7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08366-7B2A-7F47-F500-2090A14CFE3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466320-4A76-CE50-1C57-C5EECC7530EF}"/>
              </a:ext>
            </a:extLst>
          </p:cNvPr>
          <p:cNvSpPr>
            <a:spLocks noGrp="1"/>
          </p:cNvSpPr>
          <p:nvPr>
            <p:ph type="dt" sz="half" idx="10"/>
          </p:nvPr>
        </p:nvSpPr>
        <p:spPr/>
        <p:txBody>
          <a:bodyPr/>
          <a:lstStyle/>
          <a:p>
            <a:fld id="{5AED1772-95F8-49BA-9F44-430EF9DE3DD2}" type="datetimeFigureOut">
              <a:rPr lang="en-US" smtClean="0"/>
              <a:t>9/8/2022</a:t>
            </a:fld>
            <a:endParaRPr lang="en-US"/>
          </a:p>
        </p:txBody>
      </p:sp>
      <p:sp>
        <p:nvSpPr>
          <p:cNvPr id="6" name="Footer Placeholder 5">
            <a:extLst>
              <a:ext uri="{FF2B5EF4-FFF2-40B4-BE49-F238E27FC236}">
                <a16:creationId xmlns:a16="http://schemas.microsoft.com/office/drawing/2014/main" id="{842E4A42-5291-FD3F-B2D1-21EA1C7BF1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9A145-15C4-CB3C-AEA4-EDC500EDABFF}"/>
              </a:ext>
            </a:extLst>
          </p:cNvPr>
          <p:cNvSpPr>
            <a:spLocks noGrp="1"/>
          </p:cNvSpPr>
          <p:nvPr>
            <p:ph type="sldNum" sz="quarter" idx="12"/>
          </p:nvPr>
        </p:nvSpPr>
        <p:spPr/>
        <p:txBody>
          <a:bodyPr/>
          <a:lstStyle/>
          <a:p>
            <a:fld id="{BB0142ED-A7FF-4871-871F-0DBE87DEE61B}" type="slidenum">
              <a:rPr lang="en-US" smtClean="0"/>
              <a:t>‹#›</a:t>
            </a:fld>
            <a:endParaRPr lang="en-US"/>
          </a:p>
        </p:txBody>
      </p:sp>
    </p:spTree>
    <p:extLst>
      <p:ext uri="{BB962C8B-B14F-4D97-AF65-F5344CB8AC3E}">
        <p14:creationId xmlns:p14="http://schemas.microsoft.com/office/powerpoint/2010/main" val="257173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rot="5400000">
            <a:off x="-303375" y="927405"/>
            <a:ext cx="1416300" cy="8097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039050" y="1028325"/>
            <a:ext cx="4742700" cy="357990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20" name="Google Shape;20;p4"/>
          <p:cNvSpPr txBox="1"/>
          <p:nvPr/>
        </p:nvSpPr>
        <p:spPr>
          <a:xfrm>
            <a:off x="19050" y="933775"/>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a:solidFill>
                  <a:schemeClr val="accent2"/>
                </a:solidFill>
                <a:latin typeface="Raleway"/>
                <a:ea typeface="Raleway"/>
                <a:cs typeface="Raleway"/>
                <a:sym typeface="Raleway"/>
              </a:rPr>
              <a:t>“</a:t>
            </a:r>
            <a:endParaRPr sz="8600" b="1">
              <a:solidFill>
                <a:schemeClr val="accent2"/>
              </a:solidFill>
              <a:latin typeface="Raleway"/>
              <a:ea typeface="Raleway"/>
              <a:cs typeface="Raleway"/>
              <a:sym typeface="Raleway"/>
            </a:endParaRPr>
          </a:p>
        </p:txBody>
      </p:sp>
      <p:sp>
        <p:nvSpPr>
          <p:cNvPr id="21" name="Google Shape;21;p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B95D-0C50-893B-591E-AEC241A55AF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2E283-DA3C-3D1B-E7A1-EFA8EAD1773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FF3EB-5175-CA75-B3CB-7ABB741C74E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D80587-C559-E98A-FF8C-51620F4D4BB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54DD0-B783-5E9D-0D2C-9980E309ECC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455BF3-3DDD-6A10-3EAB-2973640976AE}"/>
              </a:ext>
            </a:extLst>
          </p:cNvPr>
          <p:cNvSpPr>
            <a:spLocks noGrp="1"/>
          </p:cNvSpPr>
          <p:nvPr>
            <p:ph type="dt" sz="half" idx="10"/>
          </p:nvPr>
        </p:nvSpPr>
        <p:spPr/>
        <p:txBody>
          <a:bodyPr/>
          <a:lstStyle/>
          <a:p>
            <a:fld id="{5AED1772-95F8-49BA-9F44-430EF9DE3DD2}" type="datetimeFigureOut">
              <a:rPr lang="en-US" smtClean="0"/>
              <a:t>9/8/2022</a:t>
            </a:fld>
            <a:endParaRPr lang="en-US"/>
          </a:p>
        </p:txBody>
      </p:sp>
      <p:sp>
        <p:nvSpPr>
          <p:cNvPr id="8" name="Footer Placeholder 7">
            <a:extLst>
              <a:ext uri="{FF2B5EF4-FFF2-40B4-BE49-F238E27FC236}">
                <a16:creationId xmlns:a16="http://schemas.microsoft.com/office/drawing/2014/main" id="{015C5907-A766-A484-754C-88157256C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DAB945-3092-6D66-79FA-B72996F574B3}"/>
              </a:ext>
            </a:extLst>
          </p:cNvPr>
          <p:cNvSpPr>
            <a:spLocks noGrp="1"/>
          </p:cNvSpPr>
          <p:nvPr>
            <p:ph type="sldNum" sz="quarter" idx="12"/>
          </p:nvPr>
        </p:nvSpPr>
        <p:spPr/>
        <p:txBody>
          <a:bodyPr/>
          <a:lstStyle/>
          <a:p>
            <a:fld id="{BB0142ED-A7FF-4871-871F-0DBE87DEE61B}" type="slidenum">
              <a:rPr lang="en-US" smtClean="0"/>
              <a:t>‹#›</a:t>
            </a:fld>
            <a:endParaRPr lang="en-US"/>
          </a:p>
        </p:txBody>
      </p:sp>
    </p:spTree>
    <p:extLst>
      <p:ext uri="{BB962C8B-B14F-4D97-AF65-F5344CB8AC3E}">
        <p14:creationId xmlns:p14="http://schemas.microsoft.com/office/powerpoint/2010/main" val="837906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B852-0426-EE75-D25F-16003EF377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5DEFE6-94F4-03B7-A29E-96249969C83D}"/>
              </a:ext>
            </a:extLst>
          </p:cNvPr>
          <p:cNvSpPr>
            <a:spLocks noGrp="1"/>
          </p:cNvSpPr>
          <p:nvPr>
            <p:ph type="dt" sz="half" idx="10"/>
          </p:nvPr>
        </p:nvSpPr>
        <p:spPr/>
        <p:txBody>
          <a:bodyPr/>
          <a:lstStyle/>
          <a:p>
            <a:fld id="{5AED1772-95F8-49BA-9F44-430EF9DE3DD2}" type="datetimeFigureOut">
              <a:rPr lang="en-US" smtClean="0"/>
              <a:t>9/8/2022</a:t>
            </a:fld>
            <a:endParaRPr lang="en-US"/>
          </a:p>
        </p:txBody>
      </p:sp>
      <p:sp>
        <p:nvSpPr>
          <p:cNvPr id="4" name="Footer Placeholder 3">
            <a:extLst>
              <a:ext uri="{FF2B5EF4-FFF2-40B4-BE49-F238E27FC236}">
                <a16:creationId xmlns:a16="http://schemas.microsoft.com/office/drawing/2014/main" id="{529AF620-3056-6B54-66F9-74C570FFFB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2243DC-C76D-5730-CABE-DAD4A1A3E20D}"/>
              </a:ext>
            </a:extLst>
          </p:cNvPr>
          <p:cNvSpPr>
            <a:spLocks noGrp="1"/>
          </p:cNvSpPr>
          <p:nvPr>
            <p:ph type="sldNum" sz="quarter" idx="12"/>
          </p:nvPr>
        </p:nvSpPr>
        <p:spPr/>
        <p:txBody>
          <a:bodyPr/>
          <a:lstStyle/>
          <a:p>
            <a:fld id="{BB0142ED-A7FF-4871-871F-0DBE87DEE61B}" type="slidenum">
              <a:rPr lang="en-US" smtClean="0"/>
              <a:t>‹#›</a:t>
            </a:fld>
            <a:endParaRPr lang="en-US"/>
          </a:p>
        </p:txBody>
      </p:sp>
    </p:spTree>
    <p:extLst>
      <p:ext uri="{BB962C8B-B14F-4D97-AF65-F5344CB8AC3E}">
        <p14:creationId xmlns:p14="http://schemas.microsoft.com/office/powerpoint/2010/main" val="1902650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D9E09C-3E1F-F368-8AD2-60B8EA94ABED}"/>
              </a:ext>
            </a:extLst>
          </p:cNvPr>
          <p:cNvSpPr>
            <a:spLocks noGrp="1"/>
          </p:cNvSpPr>
          <p:nvPr>
            <p:ph type="dt" sz="half" idx="10"/>
          </p:nvPr>
        </p:nvSpPr>
        <p:spPr/>
        <p:txBody>
          <a:bodyPr/>
          <a:lstStyle/>
          <a:p>
            <a:fld id="{5AED1772-95F8-49BA-9F44-430EF9DE3DD2}" type="datetimeFigureOut">
              <a:rPr lang="en-US" smtClean="0"/>
              <a:t>9/8/2022</a:t>
            </a:fld>
            <a:endParaRPr lang="en-US"/>
          </a:p>
        </p:txBody>
      </p:sp>
      <p:sp>
        <p:nvSpPr>
          <p:cNvPr id="3" name="Footer Placeholder 2">
            <a:extLst>
              <a:ext uri="{FF2B5EF4-FFF2-40B4-BE49-F238E27FC236}">
                <a16:creationId xmlns:a16="http://schemas.microsoft.com/office/drawing/2014/main" id="{903F5057-4E4A-4D0C-A8D7-C8286C3508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5FCDCE-A31D-C690-4227-C3E447353434}"/>
              </a:ext>
            </a:extLst>
          </p:cNvPr>
          <p:cNvSpPr>
            <a:spLocks noGrp="1"/>
          </p:cNvSpPr>
          <p:nvPr>
            <p:ph type="sldNum" sz="quarter" idx="12"/>
          </p:nvPr>
        </p:nvSpPr>
        <p:spPr/>
        <p:txBody>
          <a:bodyPr/>
          <a:lstStyle/>
          <a:p>
            <a:fld id="{BB0142ED-A7FF-4871-871F-0DBE87DEE61B}" type="slidenum">
              <a:rPr lang="en-US" smtClean="0"/>
              <a:t>‹#›</a:t>
            </a:fld>
            <a:endParaRPr lang="en-US"/>
          </a:p>
        </p:txBody>
      </p:sp>
    </p:spTree>
    <p:extLst>
      <p:ext uri="{BB962C8B-B14F-4D97-AF65-F5344CB8AC3E}">
        <p14:creationId xmlns:p14="http://schemas.microsoft.com/office/powerpoint/2010/main" val="3189801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CF9A-FB32-386C-0E6C-26E0B70CF70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77A3311-BE64-6289-03E5-F4B91B6CB13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1A2D05-6546-94B1-7E04-6576384778D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288589-9837-4CFA-8006-3086DF063B8C}"/>
              </a:ext>
            </a:extLst>
          </p:cNvPr>
          <p:cNvSpPr>
            <a:spLocks noGrp="1"/>
          </p:cNvSpPr>
          <p:nvPr>
            <p:ph type="dt" sz="half" idx="10"/>
          </p:nvPr>
        </p:nvSpPr>
        <p:spPr/>
        <p:txBody>
          <a:bodyPr/>
          <a:lstStyle/>
          <a:p>
            <a:fld id="{5AED1772-95F8-49BA-9F44-430EF9DE3DD2}" type="datetimeFigureOut">
              <a:rPr lang="en-US" smtClean="0"/>
              <a:t>9/8/2022</a:t>
            </a:fld>
            <a:endParaRPr lang="en-US"/>
          </a:p>
        </p:txBody>
      </p:sp>
      <p:sp>
        <p:nvSpPr>
          <p:cNvPr id="6" name="Footer Placeholder 5">
            <a:extLst>
              <a:ext uri="{FF2B5EF4-FFF2-40B4-BE49-F238E27FC236}">
                <a16:creationId xmlns:a16="http://schemas.microsoft.com/office/drawing/2014/main" id="{09F39F67-90F6-CC5C-F123-A7A93A7EA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069B1-7422-EC46-CE5A-3BF45910F3CC}"/>
              </a:ext>
            </a:extLst>
          </p:cNvPr>
          <p:cNvSpPr>
            <a:spLocks noGrp="1"/>
          </p:cNvSpPr>
          <p:nvPr>
            <p:ph type="sldNum" sz="quarter" idx="12"/>
          </p:nvPr>
        </p:nvSpPr>
        <p:spPr/>
        <p:txBody>
          <a:bodyPr/>
          <a:lstStyle/>
          <a:p>
            <a:fld id="{BB0142ED-A7FF-4871-871F-0DBE87DEE61B}" type="slidenum">
              <a:rPr lang="en-US" smtClean="0"/>
              <a:t>‹#›</a:t>
            </a:fld>
            <a:endParaRPr lang="en-US"/>
          </a:p>
        </p:txBody>
      </p:sp>
    </p:spTree>
    <p:extLst>
      <p:ext uri="{BB962C8B-B14F-4D97-AF65-F5344CB8AC3E}">
        <p14:creationId xmlns:p14="http://schemas.microsoft.com/office/powerpoint/2010/main" val="1678876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1D12-E84C-24E6-5247-141E8D4F7B6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EC6463F-F105-F7EC-5EC5-AC520CCFC9F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3194AC9-C482-4D15-1B83-1F1F7F20105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06AADAB-D5A1-33FF-F924-8090A778EC4B}"/>
              </a:ext>
            </a:extLst>
          </p:cNvPr>
          <p:cNvSpPr>
            <a:spLocks noGrp="1"/>
          </p:cNvSpPr>
          <p:nvPr>
            <p:ph type="dt" sz="half" idx="10"/>
          </p:nvPr>
        </p:nvSpPr>
        <p:spPr/>
        <p:txBody>
          <a:bodyPr/>
          <a:lstStyle/>
          <a:p>
            <a:fld id="{5AED1772-95F8-49BA-9F44-430EF9DE3DD2}" type="datetimeFigureOut">
              <a:rPr lang="en-US" smtClean="0"/>
              <a:t>9/8/2022</a:t>
            </a:fld>
            <a:endParaRPr lang="en-US"/>
          </a:p>
        </p:txBody>
      </p:sp>
      <p:sp>
        <p:nvSpPr>
          <p:cNvPr id="6" name="Footer Placeholder 5">
            <a:extLst>
              <a:ext uri="{FF2B5EF4-FFF2-40B4-BE49-F238E27FC236}">
                <a16:creationId xmlns:a16="http://schemas.microsoft.com/office/drawing/2014/main" id="{DE161278-2099-A02D-89C5-40D16A484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8ADA0-EE21-F274-C302-0A70FE93DD19}"/>
              </a:ext>
            </a:extLst>
          </p:cNvPr>
          <p:cNvSpPr>
            <a:spLocks noGrp="1"/>
          </p:cNvSpPr>
          <p:nvPr>
            <p:ph type="sldNum" sz="quarter" idx="12"/>
          </p:nvPr>
        </p:nvSpPr>
        <p:spPr/>
        <p:txBody>
          <a:bodyPr/>
          <a:lstStyle/>
          <a:p>
            <a:fld id="{BB0142ED-A7FF-4871-871F-0DBE87DEE61B}" type="slidenum">
              <a:rPr lang="en-US" smtClean="0"/>
              <a:t>‹#›</a:t>
            </a:fld>
            <a:endParaRPr lang="en-US"/>
          </a:p>
        </p:txBody>
      </p:sp>
    </p:spTree>
    <p:extLst>
      <p:ext uri="{BB962C8B-B14F-4D97-AF65-F5344CB8AC3E}">
        <p14:creationId xmlns:p14="http://schemas.microsoft.com/office/powerpoint/2010/main" val="3400631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36EE5-5129-7C2F-C927-3AB0248BF2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686E37-9F49-5568-B24A-11A68B5680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05139-9338-A827-5A15-4A551FD85B0D}"/>
              </a:ext>
            </a:extLst>
          </p:cNvPr>
          <p:cNvSpPr>
            <a:spLocks noGrp="1"/>
          </p:cNvSpPr>
          <p:nvPr>
            <p:ph type="dt" sz="half" idx="10"/>
          </p:nvPr>
        </p:nvSpPr>
        <p:spPr/>
        <p:txBody>
          <a:bodyPr/>
          <a:lstStyle/>
          <a:p>
            <a:fld id="{5AED1772-95F8-49BA-9F44-430EF9DE3DD2}" type="datetimeFigureOut">
              <a:rPr lang="en-US" smtClean="0"/>
              <a:t>9/8/2022</a:t>
            </a:fld>
            <a:endParaRPr lang="en-US"/>
          </a:p>
        </p:txBody>
      </p:sp>
      <p:sp>
        <p:nvSpPr>
          <p:cNvPr id="5" name="Footer Placeholder 4">
            <a:extLst>
              <a:ext uri="{FF2B5EF4-FFF2-40B4-BE49-F238E27FC236}">
                <a16:creationId xmlns:a16="http://schemas.microsoft.com/office/drawing/2014/main" id="{816990F2-8F05-02F2-FDB2-CDDC70A35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D0ED4-1EAE-E78A-23A3-E678E19684A6}"/>
              </a:ext>
            </a:extLst>
          </p:cNvPr>
          <p:cNvSpPr>
            <a:spLocks noGrp="1"/>
          </p:cNvSpPr>
          <p:nvPr>
            <p:ph type="sldNum" sz="quarter" idx="12"/>
          </p:nvPr>
        </p:nvSpPr>
        <p:spPr/>
        <p:txBody>
          <a:bodyPr/>
          <a:lstStyle/>
          <a:p>
            <a:fld id="{BB0142ED-A7FF-4871-871F-0DBE87DEE61B}" type="slidenum">
              <a:rPr lang="en-US" smtClean="0"/>
              <a:t>‹#›</a:t>
            </a:fld>
            <a:endParaRPr lang="en-US"/>
          </a:p>
        </p:txBody>
      </p:sp>
    </p:spTree>
    <p:extLst>
      <p:ext uri="{BB962C8B-B14F-4D97-AF65-F5344CB8AC3E}">
        <p14:creationId xmlns:p14="http://schemas.microsoft.com/office/powerpoint/2010/main" val="1356979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6EC6B-D7F7-DA22-56A0-C01FEE20393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7F3081-1CC1-84BE-5229-4033D7C8CC8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C351D-D095-70AD-4D42-3EE07724F7C0}"/>
              </a:ext>
            </a:extLst>
          </p:cNvPr>
          <p:cNvSpPr>
            <a:spLocks noGrp="1"/>
          </p:cNvSpPr>
          <p:nvPr>
            <p:ph type="dt" sz="half" idx="10"/>
          </p:nvPr>
        </p:nvSpPr>
        <p:spPr/>
        <p:txBody>
          <a:bodyPr/>
          <a:lstStyle/>
          <a:p>
            <a:fld id="{5AED1772-95F8-49BA-9F44-430EF9DE3DD2}" type="datetimeFigureOut">
              <a:rPr lang="en-US" smtClean="0"/>
              <a:t>9/8/2022</a:t>
            </a:fld>
            <a:endParaRPr lang="en-US"/>
          </a:p>
        </p:txBody>
      </p:sp>
      <p:sp>
        <p:nvSpPr>
          <p:cNvPr id="5" name="Footer Placeholder 4">
            <a:extLst>
              <a:ext uri="{FF2B5EF4-FFF2-40B4-BE49-F238E27FC236}">
                <a16:creationId xmlns:a16="http://schemas.microsoft.com/office/drawing/2014/main" id="{63DB36FF-2388-A63F-7770-CE5AB8A4F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02197-B1C3-90F7-3B76-F959E22423DC}"/>
              </a:ext>
            </a:extLst>
          </p:cNvPr>
          <p:cNvSpPr>
            <a:spLocks noGrp="1"/>
          </p:cNvSpPr>
          <p:nvPr>
            <p:ph type="sldNum" sz="quarter" idx="12"/>
          </p:nvPr>
        </p:nvSpPr>
        <p:spPr/>
        <p:txBody>
          <a:bodyPr/>
          <a:lstStyle/>
          <a:p>
            <a:fld id="{BB0142ED-A7FF-4871-871F-0DBE87DEE61B}" type="slidenum">
              <a:rPr lang="en-US" smtClean="0"/>
              <a:t>‹#›</a:t>
            </a:fld>
            <a:endParaRPr lang="en-US"/>
          </a:p>
        </p:txBody>
      </p:sp>
    </p:spTree>
    <p:extLst>
      <p:ext uri="{BB962C8B-B14F-4D97-AF65-F5344CB8AC3E}">
        <p14:creationId xmlns:p14="http://schemas.microsoft.com/office/powerpoint/2010/main" val="345647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1617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4371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96299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4435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69886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F7557DB5-6B93-44CC-88FC-BE4D097F728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9/8/2022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BC161174-8AAF-474B-A3A3-95A887D0455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5796892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52859-46FB-7848-9405-D3AE55851A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DD89BB-DDFB-8F69-E883-4D7D4743684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725A8F-939F-4E22-D575-80CAC6F7659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AED1772-95F8-49BA-9F44-430EF9DE3DD2}" type="datetimeFigureOut">
              <a:rPr lang="en-US" smtClean="0"/>
              <a:t>9/8/2022</a:t>
            </a:fld>
            <a:endParaRPr lang="en-US"/>
          </a:p>
        </p:txBody>
      </p:sp>
      <p:sp>
        <p:nvSpPr>
          <p:cNvPr id="5" name="Footer Placeholder 4">
            <a:extLst>
              <a:ext uri="{FF2B5EF4-FFF2-40B4-BE49-F238E27FC236}">
                <a16:creationId xmlns:a16="http://schemas.microsoft.com/office/drawing/2014/main" id="{21E720E1-148C-DF35-2A78-35BBEC7690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284AF-AA10-4BE3-41E7-F5B3435865D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0142ED-A7FF-4871-871F-0DBE87DEE61B}" type="slidenum">
              <a:rPr lang="en-US" smtClean="0"/>
              <a:t>‹#›</a:t>
            </a:fld>
            <a:endParaRPr lang="en-US"/>
          </a:p>
        </p:txBody>
      </p:sp>
    </p:spTree>
    <p:extLst>
      <p:ext uri="{BB962C8B-B14F-4D97-AF65-F5344CB8AC3E}">
        <p14:creationId xmlns:p14="http://schemas.microsoft.com/office/powerpoint/2010/main" val="526558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comments" Target="../comments/commen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hyperlink" Target="http://www.judiciary.go.ke/" TargetMode="External"/><Relationship Id="rId3" Type="http://schemas.openxmlformats.org/officeDocument/2006/relationships/notesSlide" Target="../notesSlides/notesSlide21.xml"/><Relationship Id="rId7" Type="http://schemas.openxmlformats.org/officeDocument/2006/relationships/hyperlink" Target="http://www.iosrjournals.org/" TargetMode="External"/><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hyperlink" Target="https://pubmed.ncbi.nlm.nih.gov/34178404" TargetMode="External"/><Relationship Id="rId5" Type="http://schemas.openxmlformats.org/officeDocument/2006/relationships/hyperlink" Target="https://www.crimeresearch.go.ke/protecting-the-family-in-the-time-of-covid-19-pandemic/" TargetMode="External"/><Relationship Id="rId4" Type="http://schemas.openxmlformats.org/officeDocument/2006/relationships/hyperlink" Target="https://www.globalwps.org/data" TargetMode="External"/><Relationship Id="rId9" Type="http://schemas.openxmlformats.org/officeDocument/2006/relationships/hyperlink" Target="https://www.nortonrosefulbright.com/en-ke/knowledge/publications/dcb48089"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11.xml"/><Relationship Id="rId1" Type="http://schemas.openxmlformats.org/officeDocument/2006/relationships/tags" Target="../tags/tag3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38" name="Google Shape;338;p12"/>
          <p:cNvSpPr txBox="1">
            <a:spLocks noGrp="1"/>
          </p:cNvSpPr>
          <p:nvPr>
            <p:ph type="ctrTitle"/>
          </p:nvPr>
        </p:nvSpPr>
        <p:spPr>
          <a:xfrm>
            <a:off x="876300" y="95750"/>
            <a:ext cx="7701126" cy="1816575"/>
          </a:xfrm>
          <a:prstGeom prst="rect">
            <a:avLst/>
          </a:prstGeom>
        </p:spPr>
        <p:txBody>
          <a:bodyPr spcFirstLastPara="1" wrap="square" lIns="0" tIns="0" rIns="0" bIns="0" anchor="ctr" anchorCtr="0">
            <a:noAutofit/>
          </a:bodyPr>
          <a:lstStyle/>
          <a:p>
            <a:pPr lvl="0"/>
            <a:r>
              <a:rPr lang="en-US" sz="3400" b="1" dirty="0">
                <a:solidFill>
                  <a:schemeClr val="accent1">
                    <a:lumMod val="75000"/>
                  </a:schemeClr>
                </a:solidFill>
              </a:rPr>
              <a:t>Preventing Sexual Violence, Workplace Harassment and Gender-Based Violence:</a:t>
            </a:r>
            <a:endParaRPr sz="3400" b="1" dirty="0">
              <a:solidFill>
                <a:schemeClr val="accent1">
                  <a:lumMod val="75000"/>
                </a:schemeClr>
              </a:solidFill>
            </a:endParaRPr>
          </a:p>
        </p:txBody>
      </p:sp>
      <p:sp>
        <p:nvSpPr>
          <p:cNvPr id="339" name="Google Shape;338;p12"/>
          <p:cNvSpPr txBox="1">
            <a:spLocks/>
          </p:cNvSpPr>
          <p:nvPr/>
        </p:nvSpPr>
        <p:spPr>
          <a:xfrm>
            <a:off x="911130" y="1581642"/>
            <a:ext cx="7587411" cy="139976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9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r>
              <a:rPr lang="en-US" sz="3000" b="1" dirty="0">
                <a:solidFill>
                  <a:schemeClr val="accent1">
                    <a:lumMod val="75000"/>
                  </a:schemeClr>
                </a:solidFill>
              </a:rPr>
              <a:t>A Mixed Methods Study at </a:t>
            </a:r>
            <a:r>
              <a:rPr lang="en-US" sz="3000" b="1" dirty="0" err="1">
                <a:solidFill>
                  <a:schemeClr val="accent1">
                    <a:lumMod val="75000"/>
                  </a:schemeClr>
                </a:solidFill>
              </a:rPr>
              <a:t>Maseno</a:t>
            </a:r>
            <a:r>
              <a:rPr lang="en-US" sz="3000" b="1" dirty="0">
                <a:solidFill>
                  <a:schemeClr val="accent1">
                    <a:lumMod val="75000"/>
                  </a:schemeClr>
                </a:solidFill>
              </a:rPr>
              <a:t> University in Kenya</a:t>
            </a:r>
          </a:p>
        </p:txBody>
      </p:sp>
      <p:sp>
        <p:nvSpPr>
          <p:cNvPr id="2" name="Rectangle 1"/>
          <p:cNvSpPr/>
          <p:nvPr/>
        </p:nvSpPr>
        <p:spPr>
          <a:xfrm>
            <a:off x="865162" y="2854229"/>
            <a:ext cx="6880344" cy="984885"/>
          </a:xfrm>
          <a:prstGeom prst="rect">
            <a:avLst/>
          </a:prstGeom>
        </p:spPr>
        <p:txBody>
          <a:bodyPr wrap="square">
            <a:spAutoFit/>
          </a:bodyPr>
          <a:lstStyle/>
          <a:p>
            <a:r>
              <a:rPr lang="en-US" sz="2200" b="1" dirty="0">
                <a:solidFill>
                  <a:srgbClr val="00B5DD">
                    <a:lumMod val="75000"/>
                  </a:srgbClr>
                </a:solidFill>
                <a:latin typeface="Raleway Thin"/>
                <a:sym typeface="Raleway Thin"/>
              </a:rPr>
              <a:t>SD4H Seminar Series</a:t>
            </a:r>
            <a:br>
              <a:rPr lang="en-US" sz="2000" dirty="0">
                <a:solidFill>
                  <a:srgbClr val="00B5DD">
                    <a:lumMod val="75000"/>
                  </a:srgbClr>
                </a:solidFill>
                <a:latin typeface="Raleway Thin"/>
                <a:sym typeface="Raleway Thin"/>
              </a:rPr>
            </a:br>
            <a:r>
              <a:rPr lang="en-US" sz="1800" dirty="0">
                <a:solidFill>
                  <a:srgbClr val="00B5DD">
                    <a:lumMod val="75000"/>
                  </a:srgbClr>
                </a:solidFill>
                <a:latin typeface="Raleway Thin"/>
                <a:sym typeface="Raleway Thin"/>
              </a:rPr>
              <a:t>Dr. Karen </a:t>
            </a:r>
            <a:r>
              <a:rPr lang="en-US" sz="1800" dirty="0" err="1">
                <a:solidFill>
                  <a:srgbClr val="00B5DD">
                    <a:lumMod val="75000"/>
                  </a:srgbClr>
                </a:solidFill>
                <a:latin typeface="Raleway Thin"/>
                <a:sym typeface="Raleway Thin"/>
              </a:rPr>
              <a:t>Nyangara</a:t>
            </a:r>
            <a:r>
              <a:rPr lang="en-US" sz="1800" dirty="0">
                <a:solidFill>
                  <a:srgbClr val="00B5DD">
                    <a:lumMod val="75000"/>
                  </a:srgbClr>
                </a:solidFill>
                <a:latin typeface="Raleway Thin"/>
                <a:sym typeface="Raleway Thin"/>
              </a:rPr>
              <a:t> – </a:t>
            </a:r>
            <a:r>
              <a:rPr lang="en-US" sz="1800" dirty="0" err="1">
                <a:solidFill>
                  <a:srgbClr val="00B5DD">
                    <a:lumMod val="75000"/>
                  </a:srgbClr>
                </a:solidFill>
                <a:latin typeface="Raleway Thin"/>
                <a:sym typeface="Raleway Thin"/>
              </a:rPr>
              <a:t>Maseno</a:t>
            </a:r>
            <a:r>
              <a:rPr lang="en-US" sz="1800" dirty="0">
                <a:solidFill>
                  <a:srgbClr val="00B5DD">
                    <a:lumMod val="75000"/>
                  </a:srgbClr>
                </a:solidFill>
                <a:latin typeface="Raleway Thin"/>
                <a:sym typeface="Raleway Thin"/>
              </a:rPr>
              <a:t> University</a:t>
            </a:r>
          </a:p>
          <a:p>
            <a:r>
              <a:rPr lang="en-US" sz="1800" dirty="0">
                <a:solidFill>
                  <a:srgbClr val="00B5DD">
                    <a:lumMod val="75000"/>
                  </a:srgbClr>
                </a:solidFill>
                <a:latin typeface="Raleway Thin"/>
                <a:sym typeface="Raleway Thin"/>
              </a:rPr>
              <a:t>Dr. Jennifer Wagman – UCLA Fielding School of Public Health</a:t>
            </a:r>
            <a:endParaRPr lang="en-US" sz="1800" dirty="0"/>
          </a:p>
        </p:txBody>
      </p:sp>
      <p:sp>
        <p:nvSpPr>
          <p:cNvPr id="3" name="Rectangle 2"/>
          <p:cNvSpPr/>
          <p:nvPr/>
        </p:nvSpPr>
        <p:spPr>
          <a:xfrm>
            <a:off x="911130" y="3893606"/>
            <a:ext cx="2146742" cy="369332"/>
          </a:xfrm>
          <a:prstGeom prst="rect">
            <a:avLst/>
          </a:prstGeom>
        </p:spPr>
        <p:txBody>
          <a:bodyPr wrap="none">
            <a:spAutoFit/>
          </a:bodyPr>
          <a:lstStyle/>
          <a:p>
            <a:pPr lvl="0"/>
            <a:r>
              <a:rPr lang="en-CA" sz="1800" dirty="0">
                <a:solidFill>
                  <a:schemeClr val="accent1">
                    <a:lumMod val="75000"/>
                  </a:schemeClr>
                </a:solidFill>
              </a:rPr>
              <a:t>September 8, 2022</a:t>
            </a:r>
          </a:p>
        </p:txBody>
      </p:sp>
      <p:pic>
        <p:nvPicPr>
          <p:cNvPr id="340" name="Google Shape;159;p21"/>
          <p:cNvPicPr preferRelativeResize="0"/>
          <p:nvPr/>
        </p:nvPicPr>
        <p:blipFill rotWithShape="1">
          <a:blip r:embed="rId4">
            <a:alphaModFix/>
          </a:blip>
          <a:srcRect/>
          <a:stretch/>
        </p:blipFill>
        <p:spPr>
          <a:xfrm>
            <a:off x="7476259" y="3465450"/>
            <a:ext cx="1571800" cy="1678050"/>
          </a:xfrm>
          <a:prstGeom prst="rect">
            <a:avLst/>
          </a:prstGeom>
          <a:noFill/>
          <a:ln>
            <a:noFill/>
          </a:ln>
        </p:spPr>
      </p:pic>
      <p:pic>
        <p:nvPicPr>
          <p:cNvPr id="341" name="Picture 3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57" y="4473242"/>
            <a:ext cx="2228464" cy="548640"/>
          </a:xfrm>
          <a:prstGeom prst="rect">
            <a:avLst/>
          </a:prstGeom>
        </p:spPr>
      </p:pic>
      <p:pic>
        <p:nvPicPr>
          <p:cNvPr id="4" name="Picture 3"/>
          <p:cNvPicPr>
            <a:picLocks noChangeAspect="1"/>
          </p:cNvPicPr>
          <p:nvPr/>
        </p:nvPicPr>
        <p:blipFill>
          <a:blip r:embed="rId6"/>
          <a:stretch>
            <a:fillRect/>
          </a:stretch>
        </p:blipFill>
        <p:spPr>
          <a:xfrm>
            <a:off x="5081353" y="4479194"/>
            <a:ext cx="2156685" cy="548640"/>
          </a:xfrm>
          <a:prstGeom prst="rect">
            <a:avLst/>
          </a:prstGeom>
        </p:spPr>
      </p:pic>
      <p:pic>
        <p:nvPicPr>
          <p:cNvPr id="342" name="Picture 7" descr="4f75f4a4-fa9c-40be-b151-e6e334ef6f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9958" y="4427522"/>
            <a:ext cx="196024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0800"/>
            <a:ext cx="8362950" cy="1082700"/>
          </a:xfrm>
        </p:spPr>
        <p:txBody>
          <a:bodyPr/>
          <a:lstStyle/>
          <a:p>
            <a:r>
              <a:rPr lang="en-US" sz="2800" b="1" dirty="0"/>
              <a:t>Gaps preventing </a:t>
            </a:r>
            <a:r>
              <a:rPr lang="en-US" sz="2800" b="1" dirty="0" err="1"/>
              <a:t>Maseno</a:t>
            </a:r>
            <a:r>
              <a:rPr lang="en-US" sz="2800" b="1" dirty="0"/>
              <a:t> University (MSU) from being a “safe” environment for NIH-supported SD4H trainees from conducting research in an equitable, harassment-free setting</a:t>
            </a:r>
          </a:p>
        </p:txBody>
      </p:sp>
      <p:sp>
        <p:nvSpPr>
          <p:cNvPr id="3" name="Text Placeholder 2"/>
          <p:cNvSpPr>
            <a:spLocks noGrp="1"/>
          </p:cNvSpPr>
          <p:nvPr>
            <p:ph type="body" idx="1"/>
          </p:nvPr>
        </p:nvSpPr>
        <p:spPr>
          <a:xfrm>
            <a:off x="457199" y="1857375"/>
            <a:ext cx="8448676" cy="2712600"/>
          </a:xfrm>
        </p:spPr>
        <p:txBody>
          <a:bodyPr/>
          <a:lstStyle/>
          <a:p>
            <a:r>
              <a:rPr lang="en-US" sz="1800" dirty="0"/>
              <a:t>Low knowledge and awareness about applicable laws, regulations, policies, and codes of conduct related to sexual harassment and sexual misconduct.</a:t>
            </a:r>
          </a:p>
          <a:p>
            <a:r>
              <a:rPr lang="en-US" sz="1800" dirty="0"/>
              <a:t>No comprehensive outreach and prevention education to learn about sexual violence, sexual harassment/misconduct or other forms of GBV. </a:t>
            </a:r>
          </a:p>
          <a:p>
            <a:r>
              <a:rPr lang="en-US" sz="1800" dirty="0"/>
              <a:t>Provision of services for victims and others affected by sexual harassment at MSU is fragmented. </a:t>
            </a:r>
          </a:p>
          <a:p>
            <a:r>
              <a:rPr lang="en-US" sz="1800" dirty="0"/>
              <a:t>Various gaps related to the MSU Gender Policy.</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ustDataLst>
      <p:tags r:id="rId1"/>
    </p:custDataLst>
    <p:extLst>
      <p:ext uri="{BB962C8B-B14F-4D97-AF65-F5344CB8AC3E}">
        <p14:creationId xmlns:p14="http://schemas.microsoft.com/office/powerpoint/2010/main" val="427198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00100" y="2171700"/>
            <a:ext cx="8191500" cy="3162300"/>
          </a:xfrm>
        </p:spPr>
        <p:txBody>
          <a:bodyPr/>
          <a:lstStyle/>
          <a:p>
            <a:r>
              <a:rPr lang="en-US" sz="2800" dirty="0"/>
              <a:t>We set out to conduct a 12-month research and programming project to raise awareness, develop training programs, and strengthen policies and procedures for responding to allegations of sexual harassment and misconduct at MSU. </a:t>
            </a:r>
          </a:p>
        </p:txBody>
      </p:sp>
      <p:sp>
        <p:nvSpPr>
          <p:cNvPr id="4" name="Slide Number Placeholder 3"/>
          <p:cNvSpPr>
            <a:spLocks noGrp="1"/>
          </p:cNvSpPr>
          <p:nvPr>
            <p:ph type="sldNum" idx="4294967295"/>
          </p:nvPr>
        </p:nvSpPr>
        <p:spPr>
          <a:xfrm>
            <a:off x="8686800" y="4637088"/>
            <a:ext cx="457200" cy="468312"/>
          </a:xfrm>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3" name="Picture 2">
            <a:extLst>
              <a:ext uri="{FF2B5EF4-FFF2-40B4-BE49-F238E27FC236}">
                <a16:creationId xmlns:a16="http://schemas.microsoft.com/office/drawing/2014/main" id="{23EC9C96-804A-30D2-2E2F-11A818B7BB71}"/>
              </a:ext>
            </a:extLst>
          </p:cNvPr>
          <p:cNvPicPr>
            <a:picLocks noChangeAspect="1"/>
          </p:cNvPicPr>
          <p:nvPr/>
        </p:nvPicPr>
        <p:blipFill>
          <a:blip r:embed="rId3"/>
          <a:stretch>
            <a:fillRect/>
          </a:stretch>
        </p:blipFill>
        <p:spPr>
          <a:xfrm>
            <a:off x="1460334" y="-161419"/>
            <a:ext cx="6223331" cy="2951271"/>
          </a:xfrm>
          <a:prstGeom prst="rect">
            <a:avLst/>
          </a:prstGeom>
        </p:spPr>
      </p:pic>
    </p:spTree>
    <p:custDataLst>
      <p:tags r:id="rId1"/>
    </p:custDataLst>
    <p:extLst>
      <p:ext uri="{BB962C8B-B14F-4D97-AF65-F5344CB8AC3E}">
        <p14:creationId xmlns:p14="http://schemas.microsoft.com/office/powerpoint/2010/main" val="70509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67529"/>
            <a:ext cx="6858000" cy="1341350"/>
          </a:xfrm>
        </p:spPr>
        <p:txBody>
          <a:bodyPr>
            <a:noAutofit/>
          </a:bodyPr>
          <a:lstStyle/>
          <a:p>
            <a:r>
              <a:rPr lang="en-US" sz="3600" b="1" dirty="0"/>
              <a:t>Supplement to: </a:t>
            </a:r>
            <a:br>
              <a:rPr lang="en-US" sz="3600" b="1" dirty="0"/>
            </a:br>
            <a:r>
              <a:rPr lang="en-US" sz="3600" b="1" dirty="0"/>
              <a:t>Sustainable Development for HIV Health (SD4H) </a:t>
            </a:r>
            <a:endParaRPr lang="en-US" sz="3600" dirty="0"/>
          </a:p>
        </p:txBody>
      </p:sp>
      <p:sp>
        <p:nvSpPr>
          <p:cNvPr id="3" name="Subtitle 2"/>
          <p:cNvSpPr>
            <a:spLocks noGrp="1"/>
          </p:cNvSpPr>
          <p:nvPr>
            <p:ph type="subTitle" idx="1"/>
          </p:nvPr>
        </p:nvSpPr>
        <p:spPr>
          <a:xfrm>
            <a:off x="252351" y="1857739"/>
            <a:ext cx="8639299" cy="1681496"/>
          </a:xfrm>
        </p:spPr>
        <p:txBody>
          <a:bodyPr>
            <a:noAutofit/>
          </a:bodyPr>
          <a:lstStyle/>
          <a:p>
            <a:r>
              <a:rPr lang="en-US" sz="2100" dirty="0"/>
              <a:t>Dr. Louisa Ndunyu, Maseno University, Kenya</a:t>
            </a:r>
          </a:p>
          <a:p>
            <a:r>
              <a:rPr lang="en-US" sz="2100" dirty="0"/>
              <a:t>Dr. Elizabeth Bukusi, Kenya Medical Research Institute, Kenya</a:t>
            </a:r>
          </a:p>
          <a:p>
            <a:r>
              <a:rPr lang="en-US" sz="2100" dirty="0"/>
              <a:t>Drs. Sheri Weiser &amp; Craig Cohen, University of California Global Health Institute, USA</a:t>
            </a:r>
          </a:p>
          <a:p>
            <a:endParaRPr lang="en-US" sz="1875"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625" y="3419366"/>
            <a:ext cx="1606378" cy="158629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14" y="3405629"/>
            <a:ext cx="1516792" cy="1619351"/>
          </a:xfrm>
          <a:prstGeom prst="rect">
            <a:avLst/>
          </a:prstGeom>
        </p:spPr>
      </p:pic>
      <p:pic>
        <p:nvPicPr>
          <p:cNvPr id="6" name="Picture 7" descr="4f75f4a4-fa9c-40be-b151-e6e334ef6f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164" y="3697567"/>
            <a:ext cx="3302612" cy="107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0557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88240B-2C0E-CD0B-DCAD-7FDCDBA0FE45}"/>
              </a:ext>
            </a:extLst>
          </p:cNvPr>
          <p:cNvPicPr>
            <a:picLocks noChangeAspect="1"/>
          </p:cNvPicPr>
          <p:nvPr/>
        </p:nvPicPr>
        <p:blipFill rotWithShape="1">
          <a:blip r:embed="rId2">
            <a:extLst>
              <a:ext uri="{28A0092B-C50C-407E-A947-70E740481C1C}">
                <a14:useLocalDpi xmlns:a14="http://schemas.microsoft.com/office/drawing/2010/main" val="0"/>
              </a:ext>
            </a:extLst>
          </a:blip>
          <a:srcRect l="11206" t="13934" r="11204" b="21020"/>
          <a:stretch/>
        </p:blipFill>
        <p:spPr>
          <a:xfrm flipV="1">
            <a:off x="582561" y="964176"/>
            <a:ext cx="3554361" cy="3215148"/>
          </a:xfrm>
          <a:prstGeom prst="rect">
            <a:avLst/>
          </a:prstGeom>
        </p:spPr>
      </p:pic>
      <p:sp>
        <p:nvSpPr>
          <p:cNvPr id="8" name="TextBox 7">
            <a:extLst>
              <a:ext uri="{FF2B5EF4-FFF2-40B4-BE49-F238E27FC236}">
                <a16:creationId xmlns:a16="http://schemas.microsoft.com/office/drawing/2014/main" id="{2C295507-D73B-13E1-8B25-6469AB6182C4}"/>
              </a:ext>
            </a:extLst>
          </p:cNvPr>
          <p:cNvSpPr txBox="1"/>
          <p:nvPr/>
        </p:nvSpPr>
        <p:spPr>
          <a:xfrm>
            <a:off x="4350774" y="1143000"/>
            <a:ext cx="3900949" cy="854080"/>
          </a:xfrm>
          <a:prstGeom prst="rect">
            <a:avLst/>
          </a:prstGeom>
          <a:noFill/>
        </p:spPr>
        <p:txBody>
          <a:bodyPr wrap="square" rtlCol="0">
            <a:spAutoFit/>
          </a:bodyPr>
          <a:lstStyle/>
          <a:p>
            <a:pPr defTabSz="685800">
              <a:buClrTx/>
            </a:pPr>
            <a:r>
              <a:rPr lang="en-US" sz="825" kern="1200" dirty="0">
                <a:solidFill>
                  <a:srgbClr val="95628A"/>
                </a:solidFill>
                <a:latin typeface="Arial" panose="020B0604020202020204" pitchFamily="34" charset="0"/>
                <a:ea typeface="+mn-ea"/>
                <a:cs typeface="Arial" panose="020B0604020202020204" pitchFamily="34" charset="0"/>
              </a:rPr>
              <a:t>The SPHCD focuses on addressing the problems and challenges for the Great Lakes region in Kenya and neighboring countries. The school provides hands-on training combined with practical knowledge in public health, biomedical science and technology, applied research and community outreach for the enhancement of economic, social, cultural and technological advancement of communities in Kenya</a:t>
            </a:r>
          </a:p>
        </p:txBody>
      </p:sp>
      <p:sp>
        <p:nvSpPr>
          <p:cNvPr id="9" name="TextBox 8">
            <a:extLst>
              <a:ext uri="{FF2B5EF4-FFF2-40B4-BE49-F238E27FC236}">
                <a16:creationId xmlns:a16="http://schemas.microsoft.com/office/drawing/2014/main" id="{40DBEE1C-95A8-3649-EB64-5A08C32E9951}"/>
              </a:ext>
            </a:extLst>
          </p:cNvPr>
          <p:cNvSpPr txBox="1"/>
          <p:nvPr/>
        </p:nvSpPr>
        <p:spPr>
          <a:xfrm>
            <a:off x="4350773" y="2165726"/>
            <a:ext cx="3900949" cy="346249"/>
          </a:xfrm>
          <a:prstGeom prst="rect">
            <a:avLst/>
          </a:prstGeom>
          <a:noFill/>
        </p:spPr>
        <p:txBody>
          <a:bodyPr wrap="square" rtlCol="0">
            <a:spAutoFit/>
          </a:bodyPr>
          <a:lstStyle/>
          <a:p>
            <a:pPr defTabSz="685800">
              <a:buClrTx/>
            </a:pPr>
            <a:r>
              <a:rPr lang="en-US" sz="825" kern="1200" dirty="0">
                <a:solidFill>
                  <a:srgbClr val="FF993F"/>
                </a:solidFill>
                <a:latin typeface="Arial" panose="020B0604020202020204" pitchFamily="34" charset="0"/>
                <a:ea typeface="+mn-ea"/>
                <a:cs typeface="Arial" panose="020B0604020202020204" pitchFamily="34" charset="0"/>
              </a:rPr>
              <a:t>SD4H is a consortium that aims to create an academic and professional environment at MSU</a:t>
            </a:r>
          </a:p>
        </p:txBody>
      </p:sp>
      <p:sp>
        <p:nvSpPr>
          <p:cNvPr id="10" name="TextBox 9">
            <a:extLst>
              <a:ext uri="{FF2B5EF4-FFF2-40B4-BE49-F238E27FC236}">
                <a16:creationId xmlns:a16="http://schemas.microsoft.com/office/drawing/2014/main" id="{24C81C16-07D0-BE0E-2795-E16E148FCD32}"/>
              </a:ext>
            </a:extLst>
          </p:cNvPr>
          <p:cNvSpPr txBox="1"/>
          <p:nvPr/>
        </p:nvSpPr>
        <p:spPr>
          <a:xfrm>
            <a:off x="4350773" y="2977774"/>
            <a:ext cx="3900949" cy="473206"/>
          </a:xfrm>
          <a:prstGeom prst="rect">
            <a:avLst/>
          </a:prstGeom>
          <a:noFill/>
        </p:spPr>
        <p:txBody>
          <a:bodyPr wrap="square" rtlCol="0">
            <a:spAutoFit/>
          </a:bodyPr>
          <a:lstStyle/>
          <a:p>
            <a:pPr defTabSz="685800">
              <a:buClrTx/>
            </a:pPr>
            <a:r>
              <a:rPr lang="en-US" sz="825" kern="1200" dirty="0">
                <a:solidFill>
                  <a:srgbClr val="FD706F"/>
                </a:solidFill>
                <a:latin typeface="Arial" panose="020B0604020202020204" pitchFamily="34" charset="0"/>
                <a:ea typeface="+mn-ea"/>
                <a:cs typeface="Arial" panose="020B0604020202020204" pitchFamily="34" charset="0"/>
              </a:rPr>
              <a:t>FIC is a supplement to SD4H that seeks to build the capacity of MSU to develop awareness, training, procedures and policies for responding to and preventing sexual violence and workplace harassment at MSU</a:t>
            </a:r>
          </a:p>
        </p:txBody>
      </p:sp>
      <p:sp>
        <p:nvSpPr>
          <p:cNvPr id="11" name="TextBox 10">
            <a:extLst>
              <a:ext uri="{FF2B5EF4-FFF2-40B4-BE49-F238E27FC236}">
                <a16:creationId xmlns:a16="http://schemas.microsoft.com/office/drawing/2014/main" id="{292C964F-C7FF-2071-D791-530EF054291B}"/>
              </a:ext>
            </a:extLst>
          </p:cNvPr>
          <p:cNvSpPr txBox="1"/>
          <p:nvPr/>
        </p:nvSpPr>
        <p:spPr>
          <a:xfrm>
            <a:off x="2064774" y="3202836"/>
            <a:ext cx="722672" cy="415498"/>
          </a:xfrm>
          <a:prstGeom prst="rect">
            <a:avLst/>
          </a:prstGeom>
          <a:noFill/>
        </p:spPr>
        <p:txBody>
          <a:bodyPr wrap="square" rtlCol="0">
            <a:spAutoFit/>
          </a:bodyPr>
          <a:lstStyle/>
          <a:p>
            <a:pPr defTabSz="685800">
              <a:buClrTx/>
            </a:pPr>
            <a:r>
              <a:rPr lang="en-US" sz="2100" kern="1200" dirty="0">
                <a:solidFill>
                  <a:srgbClr val="FD716D"/>
                </a:solidFill>
                <a:latin typeface="Arial Black" panose="020B0A04020102020204" pitchFamily="34" charset="0"/>
                <a:ea typeface="+mn-ea"/>
                <a:cs typeface="+mn-cs"/>
              </a:rPr>
              <a:t>FIC</a:t>
            </a:r>
          </a:p>
        </p:txBody>
      </p:sp>
      <p:sp>
        <p:nvSpPr>
          <p:cNvPr id="12" name="TextBox 11">
            <a:extLst>
              <a:ext uri="{FF2B5EF4-FFF2-40B4-BE49-F238E27FC236}">
                <a16:creationId xmlns:a16="http://schemas.microsoft.com/office/drawing/2014/main" id="{321133B9-697D-ECA0-06B2-72A8E43D0270}"/>
              </a:ext>
            </a:extLst>
          </p:cNvPr>
          <p:cNvSpPr txBox="1"/>
          <p:nvPr/>
        </p:nvSpPr>
        <p:spPr>
          <a:xfrm>
            <a:off x="1665962" y="2292683"/>
            <a:ext cx="1423826" cy="415498"/>
          </a:xfrm>
          <a:prstGeom prst="rect">
            <a:avLst/>
          </a:prstGeom>
          <a:noFill/>
        </p:spPr>
        <p:txBody>
          <a:bodyPr wrap="square" rtlCol="0">
            <a:spAutoFit/>
          </a:bodyPr>
          <a:lstStyle/>
          <a:p>
            <a:pPr defTabSz="685800">
              <a:buClrTx/>
            </a:pPr>
            <a:r>
              <a:rPr lang="en-US" sz="2100" kern="1200" dirty="0">
                <a:solidFill>
                  <a:srgbClr val="FF993F"/>
                </a:solidFill>
                <a:latin typeface="Arial Black" panose="020B0A04020102020204" pitchFamily="34" charset="0"/>
                <a:ea typeface="+mn-ea"/>
                <a:cs typeface="+mn-cs"/>
              </a:rPr>
              <a:t>  SD4H</a:t>
            </a:r>
          </a:p>
        </p:txBody>
      </p:sp>
      <p:sp>
        <p:nvSpPr>
          <p:cNvPr id="13" name="TextBox 12">
            <a:extLst>
              <a:ext uri="{FF2B5EF4-FFF2-40B4-BE49-F238E27FC236}">
                <a16:creationId xmlns:a16="http://schemas.microsoft.com/office/drawing/2014/main" id="{1FD6F5C6-544E-2C82-81D6-0B2EF364AA2F}"/>
              </a:ext>
            </a:extLst>
          </p:cNvPr>
          <p:cNvSpPr txBox="1"/>
          <p:nvPr/>
        </p:nvSpPr>
        <p:spPr>
          <a:xfrm>
            <a:off x="1762432" y="1286494"/>
            <a:ext cx="1327356" cy="415498"/>
          </a:xfrm>
          <a:prstGeom prst="rect">
            <a:avLst/>
          </a:prstGeom>
          <a:noFill/>
        </p:spPr>
        <p:txBody>
          <a:bodyPr wrap="square" rtlCol="0">
            <a:spAutoFit/>
          </a:bodyPr>
          <a:lstStyle/>
          <a:p>
            <a:pPr defTabSz="685800">
              <a:buClrTx/>
            </a:pPr>
            <a:r>
              <a:rPr lang="en-US" sz="2100" kern="1200" dirty="0">
                <a:solidFill>
                  <a:srgbClr val="95628A"/>
                </a:solidFill>
                <a:latin typeface="Arial Black" panose="020B0A04020102020204" pitchFamily="34" charset="0"/>
                <a:ea typeface="+mn-ea"/>
                <a:cs typeface="+mn-cs"/>
              </a:rPr>
              <a:t>SPHCD</a:t>
            </a:r>
          </a:p>
        </p:txBody>
      </p:sp>
    </p:spTree>
    <p:extLst>
      <p:ext uri="{BB962C8B-B14F-4D97-AF65-F5344CB8AC3E}">
        <p14:creationId xmlns:p14="http://schemas.microsoft.com/office/powerpoint/2010/main" val="405714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24600"/>
            <a:ext cx="5640900" cy="1082700"/>
          </a:xfrm>
        </p:spPr>
        <p:txBody>
          <a:bodyPr/>
          <a:lstStyle/>
          <a:p>
            <a:r>
              <a:rPr lang="en-US" sz="4000" b="1" dirty="0"/>
              <a:t>Research Aims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3" name="Picture 2"/>
          <p:cNvPicPr>
            <a:picLocks noChangeAspect="1"/>
          </p:cNvPicPr>
          <p:nvPr/>
        </p:nvPicPr>
        <p:blipFill>
          <a:blip r:embed="rId3"/>
          <a:stretch>
            <a:fillRect/>
          </a:stretch>
        </p:blipFill>
        <p:spPr>
          <a:xfrm>
            <a:off x="585828" y="765950"/>
            <a:ext cx="7681301" cy="4297680"/>
          </a:xfrm>
          <a:prstGeom prst="rect">
            <a:avLst/>
          </a:prstGeom>
        </p:spPr>
      </p:pic>
    </p:spTree>
    <p:custDataLst>
      <p:tags r:id="rId1"/>
    </p:custDataLst>
    <p:extLst>
      <p:ext uri="{BB962C8B-B14F-4D97-AF65-F5344CB8AC3E}">
        <p14:creationId xmlns:p14="http://schemas.microsoft.com/office/powerpoint/2010/main" val="33527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600"/>
            <a:ext cx="5640900" cy="623845"/>
          </a:xfrm>
        </p:spPr>
        <p:txBody>
          <a:bodyPr/>
          <a:lstStyle/>
          <a:p>
            <a:r>
              <a:rPr lang="en-US" b="1" dirty="0"/>
              <a:t>Methods</a:t>
            </a:r>
          </a:p>
        </p:txBody>
      </p:sp>
      <p:sp>
        <p:nvSpPr>
          <p:cNvPr id="3" name="Text Placeholder 2"/>
          <p:cNvSpPr>
            <a:spLocks noGrp="1"/>
          </p:cNvSpPr>
          <p:nvPr>
            <p:ph type="body" idx="1"/>
          </p:nvPr>
        </p:nvSpPr>
        <p:spPr>
          <a:xfrm>
            <a:off x="457199" y="1321654"/>
            <a:ext cx="8102813" cy="3314996"/>
          </a:xfrm>
        </p:spPr>
        <p:txBody>
          <a:bodyPr/>
          <a:lstStyle/>
          <a:p>
            <a:r>
              <a:rPr lang="en-US" dirty="0"/>
              <a:t>Resource Audit</a:t>
            </a:r>
          </a:p>
          <a:p>
            <a:r>
              <a:rPr lang="en-US" dirty="0"/>
              <a:t>Qualitative Research</a:t>
            </a:r>
          </a:p>
          <a:p>
            <a:pPr lvl="1"/>
            <a:r>
              <a:rPr lang="en-US" dirty="0"/>
              <a:t>In-depth interviews with faculty, SD4H fellows, NIH award recipients, and students at MSU</a:t>
            </a:r>
          </a:p>
          <a:p>
            <a:pPr lvl="1"/>
            <a:r>
              <a:rPr lang="en-US" dirty="0"/>
              <a:t>Focus group discussions with service providers and MSU staff</a:t>
            </a:r>
          </a:p>
          <a:p>
            <a:r>
              <a:rPr lang="en-US" dirty="0"/>
              <a:t>Survey Research with:</a:t>
            </a:r>
          </a:p>
          <a:p>
            <a:pPr lvl="1"/>
            <a:r>
              <a:rPr lang="en-US" dirty="0"/>
              <a:t>1,000 undergraduate students, </a:t>
            </a:r>
          </a:p>
          <a:p>
            <a:pPr lvl="1"/>
            <a:r>
              <a:rPr lang="en-US" dirty="0"/>
              <a:t>250 graduate/diploma students, </a:t>
            </a:r>
          </a:p>
          <a:p>
            <a:pPr lvl="1"/>
            <a:r>
              <a:rPr lang="en-US" dirty="0"/>
              <a:t>250 faculty and staff</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5" name="Google Shape;348;p13"/>
          <p:cNvGrpSpPr/>
          <p:nvPr/>
        </p:nvGrpSpPr>
        <p:grpSpPr>
          <a:xfrm>
            <a:off x="6747624" y="811925"/>
            <a:ext cx="1901401" cy="1138212"/>
            <a:chOff x="6986665" y="3298709"/>
            <a:chExt cx="1817809" cy="1077669"/>
          </a:xfrm>
        </p:grpSpPr>
        <p:sp>
          <p:nvSpPr>
            <p:cNvPr id="6"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ustDataLst>
      <p:tags r:id="rId1"/>
    </p:custDataLst>
    <p:extLst>
      <p:ext uri="{BB962C8B-B14F-4D97-AF65-F5344CB8AC3E}">
        <p14:creationId xmlns:p14="http://schemas.microsoft.com/office/powerpoint/2010/main" val="1654584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RESULTS</a:t>
            </a:r>
          </a:p>
        </p:txBody>
      </p:sp>
      <p:sp>
        <p:nvSpPr>
          <p:cNvPr id="4" name="Slide Number Placeholder 3"/>
          <p:cNvSpPr>
            <a:spLocks noGrp="1"/>
          </p:cNvSpPr>
          <p:nvPr>
            <p:ph type="sldNum" idx="4294967295"/>
          </p:nvPr>
        </p:nvSpPr>
        <p:spPr>
          <a:xfrm>
            <a:off x="8686800" y="4637088"/>
            <a:ext cx="457200" cy="468312"/>
          </a:xfrm>
        </p:spPr>
        <p:txBody>
          <a:bodyPr/>
          <a:lstStyle/>
          <a:p>
            <a:pPr marL="0" lvl="0" indent="0" algn="r" rtl="0">
              <a:spcBef>
                <a:spcPts val="0"/>
              </a:spcBef>
              <a:spcAft>
                <a:spcPts val="0"/>
              </a:spcAft>
              <a:buNone/>
            </a:pPr>
            <a:fld id="{00000000-1234-1234-1234-123412341234}" type="slidenum">
              <a:rPr lang="en" smtClean="0"/>
              <a:t>16</a:t>
            </a:fld>
            <a:endParaRPr lang="en"/>
          </a:p>
        </p:txBody>
      </p:sp>
    </p:spTree>
    <p:custDataLst>
      <p:tags r:id="rId1"/>
    </p:custDataLst>
    <p:extLst>
      <p:ext uri="{BB962C8B-B14F-4D97-AF65-F5344CB8AC3E}">
        <p14:creationId xmlns:p14="http://schemas.microsoft.com/office/powerpoint/2010/main" val="130973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399275" y="40316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4000" dirty="0"/>
              <a:t>Stakeholder Participation</a:t>
            </a:r>
            <a:endParaRPr sz="4000" dirty="0"/>
          </a:p>
        </p:txBody>
      </p:sp>
      <p:sp>
        <p:nvSpPr>
          <p:cNvPr id="160" name="Google Shape;160;p21"/>
          <p:cNvSpPr txBox="1">
            <a:spLocks noGrp="1"/>
          </p:cNvSpPr>
          <p:nvPr>
            <p:ph type="body" idx="1"/>
          </p:nvPr>
        </p:nvSpPr>
        <p:spPr>
          <a:xfrm>
            <a:off x="319555" y="1239613"/>
            <a:ext cx="8600320" cy="34164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AutoNum type="arabicPeriod"/>
            </a:pPr>
            <a:r>
              <a:rPr lang="en" sz="2200" dirty="0"/>
              <a:t>Stakeholder buy-in was ensured at the start by engaging management, faculty and stud</a:t>
            </a:r>
            <a:r>
              <a:rPr lang="en-US" sz="2200" dirty="0" err="1"/>
              <a:t>en</a:t>
            </a:r>
            <a:r>
              <a:rPr lang="en" sz="2200" dirty="0"/>
              <a:t>t groups as well as the GMC. </a:t>
            </a:r>
          </a:p>
          <a:p>
            <a:pPr lvl="0" indent="-336550">
              <a:buSzPts val="1700"/>
              <a:buAutoNum type="arabicPeriod"/>
            </a:pPr>
            <a:r>
              <a:rPr lang="en-US" sz="2200" dirty="0"/>
              <a:t>MSU is committed to meeting policy development and implementation in its performance contract</a:t>
            </a:r>
          </a:p>
          <a:p>
            <a:pPr lvl="0" indent="-336550">
              <a:buSzPts val="1700"/>
              <a:buAutoNum type="arabicPeriod"/>
            </a:pPr>
            <a:r>
              <a:rPr lang="en" sz="2200" dirty="0"/>
              <a:t>All qualitative participants were purposively </a:t>
            </a:r>
            <a:br>
              <a:rPr lang="en" sz="2200" dirty="0"/>
            </a:br>
            <a:r>
              <a:rPr lang="en" sz="2200" dirty="0"/>
              <a:t>sampled based on their role at MSU as </a:t>
            </a:r>
            <a:br>
              <a:rPr lang="en" sz="2200" dirty="0"/>
            </a:br>
            <a:r>
              <a:rPr lang="en" sz="2200" dirty="0"/>
              <a:t>service providers</a:t>
            </a:r>
            <a:br>
              <a:rPr lang="en" sz="2200" dirty="0"/>
            </a:br>
            <a:endParaRPr sz="2200" dirty="0"/>
          </a:p>
        </p:txBody>
      </p:sp>
      <p:pic>
        <p:nvPicPr>
          <p:cNvPr id="161" name="Google Shape;161;p21"/>
          <p:cNvPicPr preferRelativeResize="0"/>
          <p:nvPr/>
        </p:nvPicPr>
        <p:blipFill>
          <a:blip r:embed="rId4">
            <a:alphaModFix/>
          </a:blip>
          <a:stretch>
            <a:fillRect/>
          </a:stretch>
        </p:blipFill>
        <p:spPr>
          <a:xfrm>
            <a:off x="6244915" y="2679347"/>
            <a:ext cx="2852900" cy="2131600"/>
          </a:xfrm>
          <a:prstGeom prst="rect">
            <a:avLst/>
          </a:prstGeom>
          <a:noFill/>
          <a:ln>
            <a:noFill/>
          </a:ln>
        </p:spPr>
      </p:pic>
      <p:sp>
        <p:nvSpPr>
          <p:cNvPr id="162" name="Google Shape;162;p21"/>
          <p:cNvSpPr txBox="1"/>
          <p:nvPr/>
        </p:nvSpPr>
        <p:spPr>
          <a:xfrm>
            <a:off x="6159335" y="4729901"/>
            <a:ext cx="2306400"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999999"/>
                </a:solidFill>
              </a:rPr>
              <a:t>https://commons.wikimedia.org/wiki/File:Maseno_University_Kisumu.png</a:t>
            </a:r>
            <a:endParaRPr sz="800">
              <a:solidFill>
                <a:srgbClr val="999999"/>
              </a:solidFill>
            </a:endParaRPr>
          </a:p>
        </p:txBody>
      </p:sp>
    </p:spTree>
    <p:custDataLst>
      <p:tags r:id="rId1"/>
    </p:custDataLst>
    <p:extLst>
      <p:ext uri="{BB962C8B-B14F-4D97-AF65-F5344CB8AC3E}">
        <p14:creationId xmlns:p14="http://schemas.microsoft.com/office/powerpoint/2010/main" val="91362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5600"/>
            <a:ext cx="6773476" cy="716054"/>
          </a:xfrm>
        </p:spPr>
        <p:txBody>
          <a:bodyPr/>
          <a:lstStyle/>
          <a:p>
            <a:r>
              <a:rPr lang="en-US" dirty="0"/>
              <a:t>Research Participants</a:t>
            </a:r>
          </a:p>
        </p:txBody>
      </p:sp>
      <p:sp>
        <p:nvSpPr>
          <p:cNvPr id="6" name="Text Placeholder 5"/>
          <p:cNvSpPr>
            <a:spLocks noGrp="1"/>
          </p:cNvSpPr>
          <p:nvPr>
            <p:ph type="body" idx="1"/>
          </p:nvPr>
        </p:nvSpPr>
        <p:spPr>
          <a:xfrm>
            <a:off x="5233176" y="1546971"/>
            <a:ext cx="2682600" cy="2679000"/>
          </a:xfrm>
        </p:spPr>
        <p:txBody>
          <a:bodyPr/>
          <a:lstStyle/>
          <a:p>
            <a:pPr marL="114300" indent="0">
              <a:buNone/>
            </a:pPr>
            <a:r>
              <a:rPr lang="en-US" b="1" u="sng" dirty="0"/>
              <a:t>Survey participants</a:t>
            </a:r>
          </a:p>
          <a:p>
            <a:r>
              <a:rPr lang="en-US" dirty="0"/>
              <a:t>664 total</a:t>
            </a:r>
          </a:p>
          <a:p>
            <a:r>
              <a:rPr lang="en-US" dirty="0"/>
              <a:t>507 students</a:t>
            </a:r>
          </a:p>
          <a:p>
            <a:r>
              <a:rPr lang="en-US" dirty="0"/>
              <a:t>157 staff members</a:t>
            </a:r>
          </a:p>
          <a:p>
            <a:endParaRPr lang="en-US" dirty="0"/>
          </a:p>
        </p:txBody>
      </p:sp>
      <p:sp>
        <p:nvSpPr>
          <p:cNvPr id="7" name="Text Placeholder 6"/>
          <p:cNvSpPr>
            <a:spLocks noGrp="1"/>
          </p:cNvSpPr>
          <p:nvPr>
            <p:ph type="body" idx="2"/>
          </p:nvPr>
        </p:nvSpPr>
        <p:spPr>
          <a:xfrm>
            <a:off x="530573" y="1464071"/>
            <a:ext cx="4091723" cy="2679000"/>
          </a:xfrm>
        </p:spPr>
        <p:txBody>
          <a:bodyPr/>
          <a:lstStyle/>
          <a:p>
            <a:pPr marL="114300" indent="0">
              <a:buNone/>
            </a:pPr>
            <a:r>
              <a:rPr lang="en-US" b="1" u="sng" dirty="0"/>
              <a:t>Qualitative participants</a:t>
            </a:r>
          </a:p>
          <a:p>
            <a:r>
              <a:rPr lang="en-US" dirty="0"/>
              <a:t>11 in-depth interviews</a:t>
            </a:r>
          </a:p>
          <a:p>
            <a:r>
              <a:rPr lang="en-US" dirty="0"/>
              <a:t>4 focus group discussions</a:t>
            </a:r>
          </a:p>
          <a:p>
            <a:pPr lvl="1"/>
            <a:r>
              <a:rPr lang="en-US" dirty="0"/>
              <a:t>3 with undergraduate students (1 female; 1 male; 1 mixed gender)</a:t>
            </a:r>
          </a:p>
          <a:p>
            <a:pPr lvl="1"/>
            <a:r>
              <a:rPr lang="en-US" dirty="0"/>
              <a:t>1 with postgraduate students</a:t>
            </a:r>
          </a:p>
          <a:p>
            <a:endParaRPr lang="en-US" dirty="0"/>
          </a:p>
          <a:p>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ustDataLst>
      <p:tags r:id="rId1"/>
    </p:custDataLst>
    <p:extLst>
      <p:ext uri="{BB962C8B-B14F-4D97-AF65-F5344CB8AC3E}">
        <p14:creationId xmlns:p14="http://schemas.microsoft.com/office/powerpoint/2010/main" val="88261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69815" y="741731"/>
            <a:ext cx="7759353" cy="1416300"/>
          </a:xfrm>
        </p:spPr>
        <p:txBody>
          <a:bodyPr/>
          <a:lstStyle/>
          <a:p>
            <a:r>
              <a:rPr lang="en-US" sz="4400" dirty="0"/>
              <a:t>Qualitative Research Findings</a:t>
            </a:r>
          </a:p>
        </p:txBody>
      </p:sp>
      <p:sp>
        <p:nvSpPr>
          <p:cNvPr id="5" name="Slide Number Placeholder 4"/>
          <p:cNvSpPr>
            <a:spLocks noGrp="1"/>
          </p:cNvSpPr>
          <p:nvPr>
            <p:ph type="sldNum" sz="quarter" idx="4294967295"/>
          </p:nvPr>
        </p:nvSpPr>
        <p:spPr>
          <a:xfrm>
            <a:off x="7086600" y="4767263"/>
            <a:ext cx="2057400" cy="274637"/>
          </a:xfrm>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2" name="Picture 1"/>
          <p:cNvPicPr>
            <a:picLocks noChangeAspect="1"/>
          </p:cNvPicPr>
          <p:nvPr/>
        </p:nvPicPr>
        <p:blipFill>
          <a:blip r:embed="rId3"/>
          <a:stretch>
            <a:fillRect/>
          </a:stretch>
        </p:blipFill>
        <p:spPr>
          <a:xfrm>
            <a:off x="1505148" y="2024063"/>
            <a:ext cx="5867244" cy="2743200"/>
          </a:xfrm>
          <a:prstGeom prst="rect">
            <a:avLst/>
          </a:prstGeom>
        </p:spPr>
      </p:pic>
    </p:spTree>
    <p:custDataLst>
      <p:tags r:id="rId1"/>
    </p:custDataLst>
    <p:extLst>
      <p:ext uri="{BB962C8B-B14F-4D97-AF65-F5344CB8AC3E}">
        <p14:creationId xmlns:p14="http://schemas.microsoft.com/office/powerpoint/2010/main" val="352246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457199" y="605600"/>
            <a:ext cx="6018221" cy="61601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400" b="1" dirty="0"/>
              <a:t>Introduction</a:t>
            </a:r>
          </a:p>
        </p:txBody>
      </p:sp>
      <p:sp>
        <p:nvSpPr>
          <p:cNvPr id="345" name="Google Shape;345;p13"/>
          <p:cNvSpPr txBox="1">
            <a:spLocks noGrp="1"/>
          </p:cNvSpPr>
          <p:nvPr>
            <p:ph type="body" idx="1"/>
          </p:nvPr>
        </p:nvSpPr>
        <p:spPr>
          <a:xfrm>
            <a:off x="262361" y="1340984"/>
            <a:ext cx="7281311" cy="3445199"/>
          </a:xfrm>
          <a:prstGeom prst="rect">
            <a:avLst/>
          </a:prstGeom>
        </p:spPr>
        <p:txBody>
          <a:bodyPr spcFirstLastPara="1" wrap="square" lIns="0" tIns="0" rIns="0" bIns="0" anchor="t" anchorCtr="0">
            <a:noAutofit/>
          </a:bodyPr>
          <a:lstStyle/>
          <a:p>
            <a:pPr marL="0" lvl="0" indent="0">
              <a:buClr>
                <a:schemeClr val="dk1"/>
              </a:buClr>
              <a:buSzPts val="1100"/>
              <a:buNone/>
            </a:pPr>
            <a:r>
              <a:rPr lang="en-US" dirty="0"/>
              <a:t>1974 Barnes v. Train 	The first sexual harassment </a:t>
            </a:r>
          </a:p>
          <a:p>
            <a:pPr marL="0" lvl="0" indent="0">
              <a:buClr>
                <a:schemeClr val="dk1"/>
              </a:buClr>
              <a:buSzPts val="1100"/>
              <a:buNone/>
            </a:pPr>
            <a:r>
              <a:rPr lang="en-US" dirty="0"/>
              <a:t>			case in America</a:t>
            </a:r>
          </a:p>
          <a:p>
            <a:pPr marL="0" lvl="0" indent="0">
              <a:buClr>
                <a:schemeClr val="dk1"/>
              </a:buClr>
              <a:buSzPts val="1100"/>
              <a:buNone/>
            </a:pPr>
            <a:endParaRPr lang="en-US" dirty="0"/>
          </a:p>
          <a:p>
            <a:pPr marL="0" lvl="0" indent="0">
              <a:buClr>
                <a:schemeClr val="dk1"/>
              </a:buClr>
              <a:buSzPts val="1100"/>
              <a:buNone/>
            </a:pPr>
            <a:r>
              <a:rPr lang="en-US" dirty="0"/>
              <a:t>2018 </a:t>
            </a:r>
            <a:r>
              <a:rPr lang="en-US" dirty="0" err="1"/>
              <a:t>Luku</a:t>
            </a:r>
            <a:r>
              <a:rPr lang="en-US" dirty="0"/>
              <a:t> vs NBK	Sought damages for </a:t>
            </a:r>
          </a:p>
          <a:p>
            <a:pPr marL="0" lvl="0" indent="0">
              <a:buClr>
                <a:schemeClr val="dk1"/>
              </a:buClr>
              <a:buSzPts val="1100"/>
              <a:buNone/>
            </a:pPr>
            <a:r>
              <a:rPr lang="en-US" dirty="0"/>
              <a:t>			sexual harassment</a:t>
            </a:r>
          </a:p>
          <a:p>
            <a:pPr marL="0" lvl="0" indent="0">
              <a:buClr>
                <a:schemeClr val="dk1"/>
              </a:buClr>
              <a:buSzPts val="1100"/>
              <a:buNone/>
            </a:pPr>
            <a:endParaRPr lang="en-US" dirty="0"/>
          </a:p>
          <a:p>
            <a:pPr marL="0" lvl="0" indent="0">
              <a:buClr>
                <a:schemeClr val="dk1"/>
              </a:buClr>
              <a:buSzPts val="1100"/>
              <a:buNone/>
            </a:pPr>
            <a:r>
              <a:rPr lang="en-US" dirty="0"/>
              <a:t>2022 Aisha vs G4S 	Was awarded </a:t>
            </a:r>
            <a:r>
              <a:rPr lang="en-US" dirty="0" err="1"/>
              <a:t>Ksh</a:t>
            </a:r>
            <a:r>
              <a:rPr lang="en-US" dirty="0"/>
              <a:t> 26m (filed 2006)</a:t>
            </a:r>
          </a:p>
          <a:p>
            <a:pPr marL="0" lvl="0" indent="0" algn="l" rtl="0">
              <a:spcBef>
                <a:spcPts val="600"/>
              </a:spcBef>
              <a:spcAft>
                <a:spcPts val="0"/>
              </a:spcAft>
              <a:buClr>
                <a:schemeClr val="dk1"/>
              </a:buClr>
              <a:buSzPts val="1100"/>
              <a:buFont typeface="Arial"/>
              <a:buNone/>
            </a:pPr>
            <a:endParaRPr lang="en-US" dirty="0"/>
          </a:p>
        </p:txBody>
      </p:sp>
      <p:sp>
        <p:nvSpPr>
          <p:cNvPr id="347" name="Google Shape;347;p13"/>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32" name="Google Shape;63;p12"/>
          <p:cNvGrpSpPr>
            <a:grpSpLocks noChangeAspect="1"/>
          </p:cNvGrpSpPr>
          <p:nvPr/>
        </p:nvGrpSpPr>
        <p:grpSpPr>
          <a:xfrm>
            <a:off x="6004735" y="267405"/>
            <a:ext cx="2872740" cy="2651760"/>
            <a:chOff x="5122427" y="668001"/>
            <a:chExt cx="3841143" cy="3893303"/>
          </a:xfrm>
        </p:grpSpPr>
        <p:grpSp>
          <p:nvGrpSpPr>
            <p:cNvPr id="33" name="Google Shape;64;p12"/>
            <p:cNvGrpSpPr/>
            <p:nvPr/>
          </p:nvGrpSpPr>
          <p:grpSpPr>
            <a:xfrm>
              <a:off x="5144045" y="893590"/>
              <a:ext cx="2833667" cy="2964311"/>
              <a:chOff x="3860721" y="1330073"/>
              <a:chExt cx="3544299" cy="3707706"/>
            </a:xfrm>
          </p:grpSpPr>
          <p:sp>
            <p:nvSpPr>
              <p:cNvPr id="200"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80;p12"/>
              <p:cNvSpPr/>
              <p:nvPr/>
            </p:nvSpPr>
            <p:spPr>
              <a:xfrm>
                <a:off x="5376618" y="3287669"/>
                <a:ext cx="220517" cy="0"/>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 name="Google Shape;203;p12"/>
            <p:cNvGrpSpPr/>
            <p:nvPr/>
          </p:nvGrpSpPr>
          <p:grpSpPr>
            <a:xfrm flipH="1">
              <a:off x="5678143" y="1227582"/>
              <a:ext cx="345795" cy="1043508"/>
              <a:chOff x="5678143" y="1151382"/>
              <a:chExt cx="345795" cy="1043508"/>
            </a:xfrm>
          </p:grpSpPr>
          <p:sp>
            <p:nvSpPr>
              <p:cNvPr id="183"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6" name="Google Shape;221;p12"/>
            <p:cNvGrpSpPr/>
            <p:nvPr/>
          </p:nvGrpSpPr>
          <p:grpSpPr>
            <a:xfrm>
              <a:off x="5122427" y="3292365"/>
              <a:ext cx="823270" cy="1268939"/>
              <a:chOff x="5490177" y="3555452"/>
              <a:chExt cx="823270" cy="1268939"/>
            </a:xfrm>
          </p:grpSpPr>
          <p:sp>
            <p:nvSpPr>
              <p:cNvPr id="15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3" name="Google Shape;289;p12"/>
            <p:cNvGrpSpPr/>
            <p:nvPr/>
          </p:nvGrpSpPr>
          <p:grpSpPr>
            <a:xfrm>
              <a:off x="6544681" y="927100"/>
              <a:ext cx="264550" cy="200503"/>
              <a:chOff x="6621095" y="1452181"/>
              <a:chExt cx="330894" cy="250785"/>
            </a:xfrm>
          </p:grpSpPr>
          <p:sp>
            <p:nvSpPr>
              <p:cNvPr id="147"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 name="Google Shape;295;p12"/>
            <p:cNvGrpSpPr/>
            <p:nvPr/>
          </p:nvGrpSpPr>
          <p:grpSpPr>
            <a:xfrm>
              <a:off x="7210360" y="1314224"/>
              <a:ext cx="264550" cy="200503"/>
              <a:chOff x="6621095" y="1452181"/>
              <a:chExt cx="330894" cy="250785"/>
            </a:xfrm>
          </p:grpSpPr>
          <p:sp>
            <p:nvSpPr>
              <p:cNvPr id="142"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5"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7" name="Google Shape;303;p12"/>
            <p:cNvGrpSpPr/>
            <p:nvPr/>
          </p:nvGrpSpPr>
          <p:grpSpPr>
            <a:xfrm flipH="1">
              <a:off x="8183210" y="2407472"/>
              <a:ext cx="780360" cy="1195999"/>
              <a:chOff x="3975528" y="3303922"/>
              <a:chExt cx="780360" cy="1195999"/>
            </a:xfrm>
          </p:grpSpPr>
          <p:sp>
            <p:nvSpPr>
              <p:cNvPr id="108"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4" name="Google Shape;330;p12"/>
              <p:cNvGrpSpPr/>
              <p:nvPr/>
            </p:nvGrpSpPr>
            <p:grpSpPr>
              <a:xfrm flipH="1">
                <a:off x="4321768" y="3621401"/>
                <a:ext cx="239005" cy="181217"/>
                <a:chOff x="6621095" y="1452181"/>
                <a:chExt cx="330894" cy="250785"/>
              </a:xfrm>
            </p:grpSpPr>
            <p:sp>
              <p:nvSpPr>
                <p:cNvPr id="137"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428868"/>
            <a:ext cx="8586909" cy="523953"/>
          </a:xfrm>
        </p:spPr>
        <p:txBody>
          <a:bodyPr/>
          <a:lstStyle/>
          <a:p>
            <a:r>
              <a:rPr lang="en-US" sz="2600" b="1" dirty="0"/>
              <a:t>Definitions of Sexual Violence and Sexual Harassment</a:t>
            </a:r>
          </a:p>
        </p:txBody>
      </p:sp>
      <p:sp>
        <p:nvSpPr>
          <p:cNvPr id="5" name="Text Placeholder 4"/>
          <p:cNvSpPr>
            <a:spLocks noGrp="1"/>
          </p:cNvSpPr>
          <p:nvPr>
            <p:ph type="body" idx="1"/>
          </p:nvPr>
        </p:nvSpPr>
        <p:spPr>
          <a:xfrm>
            <a:off x="357306" y="899032"/>
            <a:ext cx="8463963" cy="3399521"/>
          </a:xfrm>
        </p:spPr>
        <p:txBody>
          <a:bodyPr/>
          <a:lstStyle/>
          <a:p>
            <a:pPr lvl="0" fontAlgn="base"/>
            <a:r>
              <a:rPr lang="en-US" sz="1800" b="1" i="1" dirty="0"/>
              <a:t>Overall, students described sexual harassment as a “weaker form” of sexual violence; one that may be more difficult to “see” and acknowledge</a:t>
            </a:r>
            <a:endParaRPr lang="en-US" sz="1800" dirty="0"/>
          </a:p>
          <a:p>
            <a:pPr lvl="1" fontAlgn="base"/>
            <a:r>
              <a:rPr lang="en-US" sz="1700" i="1" dirty="0"/>
              <a:t>“Sexual violence can be; one can be able to see sexual violence. But sexual harassment basically lacks evidence. It's weaker. It's a weaker form of sexual violence” (KII 09)</a:t>
            </a:r>
          </a:p>
          <a:p>
            <a:pPr lvl="0" fontAlgn="base"/>
            <a:r>
              <a:rPr lang="en-US" sz="1800" b="1" i="1" dirty="0"/>
              <a:t>Students described instances of rape, sexual touching without consent, intimate partner violence, leaking of nudge photos, online harassment, verbal harassment, and LGBTQ-related stigma </a:t>
            </a:r>
            <a:endParaRPr lang="en-US" sz="1800" dirty="0"/>
          </a:p>
          <a:p>
            <a:pPr lvl="0" fontAlgn="base"/>
            <a:r>
              <a:rPr lang="en-US" sz="1800" b="1" i="1" dirty="0"/>
              <a:t>The topic of what constitutes “violence” and consent also arose </a:t>
            </a:r>
            <a:endParaRPr lang="en-US" sz="1800" dirty="0"/>
          </a:p>
          <a:p>
            <a:pPr lvl="1" fontAlgn="base"/>
            <a:r>
              <a:rPr lang="en-US" sz="1800" i="1" dirty="0"/>
              <a:t>“And that is why you add with or without your consent. So the consent will define whether it is violence for you or no violence. Moderator: So if it's with your consent? Participant 10: It's not violence” (Female FGD)</a:t>
            </a:r>
            <a:endParaRPr lang="en-US" sz="1800" dirty="0"/>
          </a:p>
          <a:p>
            <a:endParaRPr lang="en-US" sz="1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86518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094" y="375079"/>
            <a:ext cx="8586909" cy="523953"/>
          </a:xfrm>
        </p:spPr>
        <p:txBody>
          <a:bodyPr/>
          <a:lstStyle/>
          <a:p>
            <a:r>
              <a:rPr lang="en-US" sz="2600" b="1" dirty="0"/>
              <a:t>Sexual Violence and Sexual Harassment Occurred in Relationships Between Students and with Faculty</a:t>
            </a:r>
          </a:p>
        </p:txBody>
      </p:sp>
      <p:sp>
        <p:nvSpPr>
          <p:cNvPr id="5" name="Text Placeholder 4"/>
          <p:cNvSpPr>
            <a:spLocks noGrp="1"/>
          </p:cNvSpPr>
          <p:nvPr>
            <p:ph type="body" idx="1"/>
          </p:nvPr>
        </p:nvSpPr>
        <p:spPr>
          <a:xfrm>
            <a:off x="358636" y="1099873"/>
            <a:ext cx="8518839" cy="4005477"/>
          </a:xfrm>
        </p:spPr>
        <p:txBody>
          <a:bodyPr/>
          <a:lstStyle/>
          <a:p>
            <a:pPr marL="114300" indent="0">
              <a:buNone/>
            </a:pPr>
            <a:r>
              <a:rPr lang="en-US" sz="1800" b="1" dirty="0"/>
              <a:t>SVSH in intimate relationships between students</a:t>
            </a:r>
          </a:p>
          <a:p>
            <a:pPr marL="114300" indent="0">
              <a:buNone/>
            </a:pPr>
            <a:r>
              <a:rPr lang="en-US" sz="1800" i="1" dirty="0"/>
              <a:t>“I tend to believe most of the sexual harassment and violence that are not talked about happen in relationships. Just because we're in a relationship you feel because today you need sex and I'm not ready we still can have sex today because we are in a relationship… Yes, so harassment happens in relationships” (Mixed Group FGD)</a:t>
            </a:r>
          </a:p>
          <a:p>
            <a:pPr marL="114300" indent="0">
              <a:buNone/>
            </a:pPr>
            <a:endParaRPr lang="en-US" sz="1800" dirty="0"/>
          </a:p>
          <a:p>
            <a:pPr marL="114300" indent="0">
              <a:buNone/>
            </a:pPr>
            <a:r>
              <a:rPr lang="en-US" sz="1800" b="1" dirty="0"/>
              <a:t>Faculty violence and power dynamics</a:t>
            </a:r>
          </a:p>
          <a:p>
            <a:pPr marL="114300" indent="0">
              <a:buNone/>
            </a:pPr>
            <a:r>
              <a:rPr lang="en-US" sz="1800" i="1" dirty="0"/>
              <a:t>“Lecturers harassing students is whereby you find a lecturer calling you and tells you to meet in Kisumu, do this and that, I am in love with you and such things. The lecturer is probably the age of your dad or even your grandfather. In case you turn him down, he threatens you that he will give you a re-sit. You will never actually graduate with re-sits.” (Mixed Group FGD)</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13622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0800"/>
            <a:ext cx="8191825" cy="1082700"/>
          </a:xfrm>
        </p:spPr>
        <p:txBody>
          <a:bodyPr/>
          <a:lstStyle/>
          <a:p>
            <a:r>
              <a:rPr lang="en-US" sz="2600" b="1" dirty="0"/>
              <a:t>Determinants of Sexual Violence and Sexual Harassment on Campus</a:t>
            </a:r>
          </a:p>
        </p:txBody>
      </p:sp>
      <p:sp>
        <p:nvSpPr>
          <p:cNvPr id="5" name="Text Placeholder 4"/>
          <p:cNvSpPr>
            <a:spLocks noGrp="1"/>
          </p:cNvSpPr>
          <p:nvPr>
            <p:ph type="body" idx="1"/>
          </p:nvPr>
        </p:nvSpPr>
        <p:spPr>
          <a:xfrm>
            <a:off x="392544" y="1082169"/>
            <a:ext cx="4696692" cy="3831576"/>
          </a:xfrm>
        </p:spPr>
        <p:txBody>
          <a:bodyPr/>
          <a:lstStyle/>
          <a:p>
            <a:pPr marL="114300" indent="0">
              <a:buNone/>
            </a:pPr>
            <a:r>
              <a:rPr lang="en-US" sz="1600" b="1" dirty="0"/>
              <a:t>Alcohol use/partying </a:t>
            </a:r>
          </a:p>
          <a:p>
            <a:pPr marL="114300" indent="0">
              <a:buNone/>
            </a:pPr>
            <a:r>
              <a:rPr lang="en-US" sz="1600" dirty="0"/>
              <a:t>[Referring to parties at </a:t>
            </a:r>
            <a:r>
              <a:rPr lang="en-US" sz="1600" dirty="0" err="1"/>
              <a:t>Maseno</a:t>
            </a:r>
            <a:r>
              <a:rPr lang="en-US" sz="1600" dirty="0"/>
              <a:t> University] “we have alcoholic drinks and some of us have never used them. You find a lady who has just come from home, a very innocent lady finds a student who has been a senior comrade like me, but you find this other lady has never even had alcohol. You force the lady to take this drink and after that she will not make it to her place, so you may end up going with her to your place because she is drunk. You know she is unconscious. She wakes up in a different environment in the morning and doesn't recall what happened but what she can recall is that there was some sexual act” (Male FGD)</a:t>
            </a:r>
          </a:p>
        </p:txBody>
      </p:sp>
      <p:sp>
        <p:nvSpPr>
          <p:cNvPr id="2" name="Text Placeholder 1"/>
          <p:cNvSpPr>
            <a:spLocks noGrp="1"/>
          </p:cNvSpPr>
          <p:nvPr>
            <p:ph type="body" idx="2"/>
          </p:nvPr>
        </p:nvSpPr>
        <p:spPr>
          <a:xfrm>
            <a:off x="5395949" y="1091075"/>
            <a:ext cx="3317732" cy="3987773"/>
          </a:xfrm>
        </p:spPr>
        <p:txBody>
          <a:bodyPr/>
          <a:lstStyle/>
          <a:p>
            <a:pPr marL="114300" indent="0">
              <a:buNone/>
            </a:pPr>
            <a:r>
              <a:rPr lang="en-US" sz="1700" b="1" dirty="0"/>
              <a:t>Peer pressure</a:t>
            </a:r>
            <a:r>
              <a:rPr lang="en-US" sz="1700" dirty="0"/>
              <a:t> </a:t>
            </a:r>
          </a:p>
          <a:p>
            <a:pPr marL="114300" indent="0">
              <a:buNone/>
            </a:pPr>
            <a:r>
              <a:rPr lang="en-US" sz="1700" dirty="0"/>
              <a:t>“Sometimes I feel people will harass you because their peers harass people. If you are in a group of people that spank people any how, you are going to spank any how if those are your friends. There's this statement that says that show me the friends that you hang out with and I will know your character. Sometimes it might not be true, but it's not far away from truth.” (Mixed Group FGD)</a:t>
            </a:r>
          </a:p>
          <a:p>
            <a:pPr marL="114300" indent="0">
              <a:buNone/>
            </a:pPr>
            <a:endParaRPr lang="en-US" sz="17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40677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62240" y="910780"/>
            <a:ext cx="7353060" cy="1416300"/>
          </a:xfrm>
        </p:spPr>
        <p:txBody>
          <a:bodyPr/>
          <a:lstStyle/>
          <a:p>
            <a:r>
              <a:rPr lang="en-US" dirty="0"/>
              <a:t>Survey Research Findings</a:t>
            </a:r>
          </a:p>
        </p:txBody>
      </p:sp>
      <p:sp>
        <p:nvSpPr>
          <p:cNvPr id="5" name="Slide Number Placeholder 4"/>
          <p:cNvSpPr>
            <a:spLocks noGrp="1"/>
          </p:cNvSpPr>
          <p:nvPr>
            <p:ph type="sldNum" sz="quarter" idx="4294967295"/>
          </p:nvPr>
        </p:nvSpPr>
        <p:spPr>
          <a:xfrm>
            <a:off x="7086600" y="4767263"/>
            <a:ext cx="2057400" cy="274637"/>
          </a:xfrm>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3" name="Picture 2">
            <a:extLst>
              <a:ext uri="{FF2B5EF4-FFF2-40B4-BE49-F238E27FC236}">
                <a16:creationId xmlns:a16="http://schemas.microsoft.com/office/drawing/2014/main" id="{03F13321-5ABD-E778-2FC5-74989DF30AED}"/>
              </a:ext>
            </a:extLst>
          </p:cNvPr>
          <p:cNvPicPr>
            <a:picLocks noChangeAspect="1"/>
          </p:cNvPicPr>
          <p:nvPr/>
        </p:nvPicPr>
        <p:blipFill>
          <a:blip r:embed="rId3"/>
          <a:stretch>
            <a:fillRect/>
          </a:stretch>
        </p:blipFill>
        <p:spPr>
          <a:xfrm>
            <a:off x="2824089" y="1776179"/>
            <a:ext cx="2792940" cy="3419927"/>
          </a:xfrm>
          <a:prstGeom prst="rect">
            <a:avLst/>
          </a:prstGeom>
        </p:spPr>
      </p:pic>
    </p:spTree>
    <p:custDataLst>
      <p:tags r:id="rId1"/>
    </p:custDataLst>
    <p:extLst>
      <p:ext uri="{BB962C8B-B14F-4D97-AF65-F5344CB8AC3E}">
        <p14:creationId xmlns:p14="http://schemas.microsoft.com/office/powerpoint/2010/main" val="2899021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9500-C65C-E9E2-AB33-C2ABC4564498}"/>
              </a:ext>
            </a:extLst>
          </p:cNvPr>
          <p:cNvSpPr>
            <a:spLocks noGrp="1"/>
          </p:cNvSpPr>
          <p:nvPr>
            <p:ph type="title"/>
          </p:nvPr>
        </p:nvSpPr>
        <p:spPr>
          <a:xfrm>
            <a:off x="457200" y="605600"/>
            <a:ext cx="8067600" cy="1082700"/>
          </a:xfrm>
        </p:spPr>
        <p:txBody>
          <a:bodyPr/>
          <a:lstStyle/>
          <a:p>
            <a:r>
              <a:rPr lang="en-US" sz="3200" b="1" dirty="0"/>
              <a:t>What staff and students say: </a:t>
            </a:r>
            <a:endParaRPr lang="en-CA" sz="3200" b="1" dirty="0"/>
          </a:p>
        </p:txBody>
      </p:sp>
      <p:sp>
        <p:nvSpPr>
          <p:cNvPr id="3" name="Text Placeholder 2">
            <a:extLst>
              <a:ext uri="{FF2B5EF4-FFF2-40B4-BE49-F238E27FC236}">
                <a16:creationId xmlns:a16="http://schemas.microsoft.com/office/drawing/2014/main" id="{4FEDCB1F-67E5-2110-D838-7F8061061268}"/>
              </a:ext>
            </a:extLst>
          </p:cNvPr>
          <p:cNvSpPr>
            <a:spLocks noGrp="1"/>
          </p:cNvSpPr>
          <p:nvPr>
            <p:ph type="body" idx="1"/>
          </p:nvPr>
        </p:nvSpPr>
        <p:spPr>
          <a:xfrm>
            <a:off x="457200" y="1166400"/>
            <a:ext cx="8125200" cy="3470250"/>
          </a:xfrm>
        </p:spPr>
        <p:txBody>
          <a:bodyPr/>
          <a:lstStyle/>
          <a:p>
            <a:pPr marL="0" marR="0" indent="0" algn="l" rtl="0" fontAlgn="b">
              <a:lnSpc>
                <a:spcPct val="107000"/>
              </a:lnSpc>
              <a:spcBef>
                <a:spcPts val="0"/>
              </a:spcBef>
              <a:spcAft>
                <a:spcPts val="0"/>
              </a:spcAft>
              <a:buNone/>
            </a:pPr>
            <a:r>
              <a:rPr lang="en-US" sz="1800" i="0" u="none" strike="noStrike" dirty="0">
                <a:solidFill>
                  <a:schemeClr val="tx1">
                    <a:lumMod val="50000"/>
                  </a:schemeClr>
                </a:solidFill>
                <a:effectLst/>
                <a:latin typeface="+mj-lt"/>
              </a:rPr>
              <a:t>Prevalence of WH and SV </a:t>
            </a:r>
            <a:r>
              <a:rPr lang="en-US" sz="1800" i="0" u="none" strike="noStrike">
                <a:solidFill>
                  <a:schemeClr val="tx1">
                    <a:lumMod val="50000"/>
                  </a:schemeClr>
                </a:solidFill>
                <a:effectLst/>
                <a:latin typeface="+mj-lt"/>
              </a:rPr>
              <a:t>in MSU</a:t>
            </a:r>
            <a:endParaRPr lang="en-CA" sz="1800" i="0" u="none" strike="noStrike" dirty="0">
              <a:solidFill>
                <a:schemeClr val="tx1">
                  <a:lumMod val="50000"/>
                </a:schemeClr>
              </a:solidFill>
              <a:effectLst/>
              <a:latin typeface="+mj-lt"/>
            </a:endParaRPr>
          </a:p>
          <a:p>
            <a:endParaRPr lang="en-CA" dirty="0"/>
          </a:p>
        </p:txBody>
      </p:sp>
      <p:sp>
        <p:nvSpPr>
          <p:cNvPr id="4" name="Slide Number Placeholder 3">
            <a:extLst>
              <a:ext uri="{FF2B5EF4-FFF2-40B4-BE49-F238E27FC236}">
                <a16:creationId xmlns:a16="http://schemas.microsoft.com/office/drawing/2014/main" id="{0BA47A3C-B1EF-74D3-DC46-CBB4279911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5" name="Picture 4">
            <a:extLst>
              <a:ext uri="{FF2B5EF4-FFF2-40B4-BE49-F238E27FC236}">
                <a16:creationId xmlns:a16="http://schemas.microsoft.com/office/drawing/2014/main" id="{E228C49F-F5E9-900D-7820-4F9797499262}"/>
              </a:ext>
            </a:extLst>
          </p:cNvPr>
          <p:cNvPicPr>
            <a:picLocks noChangeAspect="1"/>
          </p:cNvPicPr>
          <p:nvPr/>
        </p:nvPicPr>
        <p:blipFill>
          <a:blip r:embed="rId4"/>
          <a:stretch>
            <a:fillRect/>
          </a:stretch>
        </p:blipFill>
        <p:spPr>
          <a:xfrm>
            <a:off x="770100" y="1783068"/>
            <a:ext cx="1171575" cy="1171575"/>
          </a:xfrm>
          <a:prstGeom prst="rect">
            <a:avLst/>
          </a:prstGeom>
        </p:spPr>
      </p:pic>
      <p:pic>
        <p:nvPicPr>
          <p:cNvPr id="6" name="Picture 5">
            <a:extLst>
              <a:ext uri="{FF2B5EF4-FFF2-40B4-BE49-F238E27FC236}">
                <a16:creationId xmlns:a16="http://schemas.microsoft.com/office/drawing/2014/main" id="{01475247-DF5F-EE89-0EF7-E7D78060A236}"/>
              </a:ext>
            </a:extLst>
          </p:cNvPr>
          <p:cNvPicPr>
            <a:picLocks noChangeAspect="1"/>
          </p:cNvPicPr>
          <p:nvPr/>
        </p:nvPicPr>
        <p:blipFill>
          <a:blip r:embed="rId5"/>
          <a:stretch>
            <a:fillRect/>
          </a:stretch>
        </p:blipFill>
        <p:spPr>
          <a:xfrm>
            <a:off x="390575" y="3049411"/>
            <a:ext cx="1409700" cy="1409700"/>
          </a:xfrm>
          <a:prstGeom prst="rect">
            <a:avLst/>
          </a:prstGeom>
        </p:spPr>
      </p:pic>
      <p:sp>
        <p:nvSpPr>
          <p:cNvPr id="8" name="TextBox 7">
            <a:extLst>
              <a:ext uri="{FF2B5EF4-FFF2-40B4-BE49-F238E27FC236}">
                <a16:creationId xmlns:a16="http://schemas.microsoft.com/office/drawing/2014/main" id="{C3E17189-9FA8-895C-5F52-9415A511604A}"/>
              </a:ext>
            </a:extLst>
          </p:cNvPr>
          <p:cNvSpPr txBox="1"/>
          <p:nvPr/>
        </p:nvSpPr>
        <p:spPr>
          <a:xfrm>
            <a:off x="2620800" y="1713400"/>
            <a:ext cx="5385600" cy="923330"/>
          </a:xfrm>
          <a:prstGeom prst="rect">
            <a:avLst/>
          </a:prstGeom>
          <a:noFill/>
        </p:spPr>
        <p:txBody>
          <a:bodyPr wrap="square" rtlCol="0">
            <a:spAutoFit/>
          </a:bodyPr>
          <a:lstStyle/>
          <a:p>
            <a:r>
              <a:rPr lang="en-US" sz="1800" dirty="0"/>
              <a:t>&gt;76% of staff say they have never experienced WH</a:t>
            </a:r>
          </a:p>
          <a:p>
            <a:r>
              <a:rPr lang="en-US" sz="1800" dirty="0"/>
              <a:t>15% say they have experienced it at least once </a:t>
            </a:r>
          </a:p>
          <a:p>
            <a:r>
              <a:rPr lang="en-US" sz="1800" dirty="0"/>
              <a:t>12% more than once</a:t>
            </a:r>
            <a:endParaRPr lang="en-CA" sz="1800" dirty="0"/>
          </a:p>
        </p:txBody>
      </p:sp>
      <p:sp>
        <p:nvSpPr>
          <p:cNvPr id="9" name="TextBox 8">
            <a:extLst>
              <a:ext uri="{FF2B5EF4-FFF2-40B4-BE49-F238E27FC236}">
                <a16:creationId xmlns:a16="http://schemas.microsoft.com/office/drawing/2014/main" id="{136D4F09-3D19-8A66-C034-9EE2701012EC}"/>
              </a:ext>
            </a:extLst>
          </p:cNvPr>
          <p:cNvSpPr txBox="1"/>
          <p:nvPr/>
        </p:nvSpPr>
        <p:spPr>
          <a:xfrm>
            <a:off x="2692800" y="3292596"/>
            <a:ext cx="5385600" cy="923330"/>
          </a:xfrm>
          <a:prstGeom prst="rect">
            <a:avLst/>
          </a:prstGeom>
          <a:noFill/>
        </p:spPr>
        <p:txBody>
          <a:bodyPr wrap="square" rtlCol="0">
            <a:spAutoFit/>
          </a:bodyPr>
          <a:lstStyle/>
          <a:p>
            <a:r>
              <a:rPr lang="en-US" sz="1800" dirty="0"/>
              <a:t>62% say it is a problem only to a small extent</a:t>
            </a:r>
          </a:p>
          <a:p>
            <a:r>
              <a:rPr lang="en-US" sz="1800" dirty="0"/>
              <a:t>13% think it is a problem to a large extent</a:t>
            </a:r>
          </a:p>
          <a:p>
            <a:r>
              <a:rPr lang="en-US" sz="1800" dirty="0"/>
              <a:t>70% feel there is little to no risk of experiencing SH</a:t>
            </a:r>
            <a:endParaRPr lang="en-CA" sz="1800" dirty="0"/>
          </a:p>
        </p:txBody>
      </p:sp>
    </p:spTree>
    <p:custDataLst>
      <p:tags r:id="rId1"/>
    </p:custDataLst>
    <p:extLst>
      <p:ext uri="{BB962C8B-B14F-4D97-AF65-F5344CB8AC3E}">
        <p14:creationId xmlns:p14="http://schemas.microsoft.com/office/powerpoint/2010/main" val="1509937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9500-C65C-E9E2-AB33-C2ABC4564498}"/>
              </a:ext>
            </a:extLst>
          </p:cNvPr>
          <p:cNvSpPr>
            <a:spLocks noGrp="1"/>
          </p:cNvSpPr>
          <p:nvPr>
            <p:ph type="title"/>
          </p:nvPr>
        </p:nvSpPr>
        <p:spPr>
          <a:xfrm>
            <a:off x="457200" y="605600"/>
            <a:ext cx="8067600" cy="1082700"/>
          </a:xfrm>
        </p:spPr>
        <p:txBody>
          <a:bodyPr/>
          <a:lstStyle/>
          <a:p>
            <a:r>
              <a:rPr lang="en-US" sz="3200" b="1" dirty="0"/>
              <a:t>What students say: </a:t>
            </a:r>
            <a:endParaRPr lang="en-CA" sz="3200" b="1" dirty="0"/>
          </a:p>
        </p:txBody>
      </p:sp>
      <p:sp>
        <p:nvSpPr>
          <p:cNvPr id="3" name="Text Placeholder 2">
            <a:extLst>
              <a:ext uri="{FF2B5EF4-FFF2-40B4-BE49-F238E27FC236}">
                <a16:creationId xmlns:a16="http://schemas.microsoft.com/office/drawing/2014/main" id="{4FEDCB1F-67E5-2110-D838-7F8061061268}"/>
              </a:ext>
            </a:extLst>
          </p:cNvPr>
          <p:cNvSpPr>
            <a:spLocks noGrp="1"/>
          </p:cNvSpPr>
          <p:nvPr>
            <p:ph type="body" idx="1"/>
          </p:nvPr>
        </p:nvSpPr>
        <p:spPr>
          <a:xfrm>
            <a:off x="457200" y="1166400"/>
            <a:ext cx="8125200" cy="3470250"/>
          </a:xfrm>
        </p:spPr>
        <p:txBody>
          <a:bodyPr/>
          <a:lstStyle/>
          <a:p>
            <a:pPr marL="0" marR="0" indent="0" algn="l" rtl="0" fontAlgn="b">
              <a:lnSpc>
                <a:spcPct val="107000"/>
              </a:lnSpc>
              <a:spcBef>
                <a:spcPts val="0"/>
              </a:spcBef>
              <a:spcAft>
                <a:spcPts val="0"/>
              </a:spcAft>
              <a:buNone/>
            </a:pPr>
            <a:r>
              <a:rPr lang="en-US" sz="1800" i="0" u="none" strike="noStrike" dirty="0">
                <a:solidFill>
                  <a:schemeClr val="tx1">
                    <a:lumMod val="50000"/>
                  </a:schemeClr>
                </a:solidFill>
                <a:effectLst/>
                <a:latin typeface="+mj-lt"/>
              </a:rPr>
              <a:t>Knowledge of sexual violence</a:t>
            </a:r>
            <a:endParaRPr lang="en-CA" sz="1800" i="0" u="none" strike="noStrike" dirty="0">
              <a:solidFill>
                <a:schemeClr val="tx1">
                  <a:lumMod val="50000"/>
                </a:schemeClr>
              </a:solidFill>
              <a:effectLst/>
              <a:latin typeface="+mj-lt"/>
            </a:endParaRPr>
          </a:p>
          <a:p>
            <a:endParaRPr lang="en-CA" dirty="0"/>
          </a:p>
        </p:txBody>
      </p:sp>
      <p:sp>
        <p:nvSpPr>
          <p:cNvPr id="4" name="Slide Number Placeholder 3">
            <a:extLst>
              <a:ext uri="{FF2B5EF4-FFF2-40B4-BE49-F238E27FC236}">
                <a16:creationId xmlns:a16="http://schemas.microsoft.com/office/drawing/2014/main" id="{0BA47A3C-B1EF-74D3-DC46-CBB4279911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6" name="Picture 5">
            <a:extLst>
              <a:ext uri="{FF2B5EF4-FFF2-40B4-BE49-F238E27FC236}">
                <a16:creationId xmlns:a16="http://schemas.microsoft.com/office/drawing/2014/main" id="{01475247-DF5F-EE89-0EF7-E7D78060A236}"/>
              </a:ext>
            </a:extLst>
          </p:cNvPr>
          <p:cNvPicPr>
            <a:picLocks noChangeAspect="1"/>
          </p:cNvPicPr>
          <p:nvPr/>
        </p:nvPicPr>
        <p:blipFill>
          <a:blip r:embed="rId3"/>
          <a:stretch>
            <a:fillRect/>
          </a:stretch>
        </p:blipFill>
        <p:spPr>
          <a:xfrm>
            <a:off x="858575" y="1544250"/>
            <a:ext cx="1409700" cy="1409700"/>
          </a:xfrm>
          <a:prstGeom prst="rect">
            <a:avLst/>
          </a:prstGeom>
        </p:spPr>
      </p:pic>
      <p:sp>
        <p:nvSpPr>
          <p:cNvPr id="9" name="TextBox 8">
            <a:extLst>
              <a:ext uri="{FF2B5EF4-FFF2-40B4-BE49-F238E27FC236}">
                <a16:creationId xmlns:a16="http://schemas.microsoft.com/office/drawing/2014/main" id="{136D4F09-3D19-8A66-C034-9EE2701012EC}"/>
              </a:ext>
            </a:extLst>
          </p:cNvPr>
          <p:cNvSpPr txBox="1"/>
          <p:nvPr/>
        </p:nvSpPr>
        <p:spPr>
          <a:xfrm>
            <a:off x="2806225" y="1700875"/>
            <a:ext cx="5565600" cy="1754326"/>
          </a:xfrm>
          <a:prstGeom prst="rect">
            <a:avLst/>
          </a:prstGeom>
          <a:noFill/>
        </p:spPr>
        <p:txBody>
          <a:bodyPr wrap="square" rtlCol="0">
            <a:spAutoFit/>
          </a:bodyPr>
          <a:lstStyle/>
          <a:p>
            <a:r>
              <a:rPr lang="en-US" sz="1800" dirty="0"/>
              <a:t>&gt;65% describe various forms of physical sexual violence correctly</a:t>
            </a:r>
          </a:p>
          <a:p>
            <a:r>
              <a:rPr lang="en-US" sz="1800" dirty="0"/>
              <a:t>&lt;40% recognize emotional and psychological forms of sexual violence</a:t>
            </a:r>
          </a:p>
          <a:p>
            <a:r>
              <a:rPr lang="en-US" sz="1800" dirty="0"/>
              <a:t>Only 18% are aware of the official MSU definition of sexual violence </a:t>
            </a:r>
          </a:p>
        </p:txBody>
      </p:sp>
    </p:spTree>
    <p:extLst>
      <p:ext uri="{BB962C8B-B14F-4D97-AF65-F5344CB8AC3E}">
        <p14:creationId xmlns:p14="http://schemas.microsoft.com/office/powerpoint/2010/main" val="1231492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9500-C65C-E9E2-AB33-C2ABC4564498}"/>
              </a:ext>
            </a:extLst>
          </p:cNvPr>
          <p:cNvSpPr>
            <a:spLocks noGrp="1"/>
          </p:cNvSpPr>
          <p:nvPr>
            <p:ph type="title"/>
          </p:nvPr>
        </p:nvSpPr>
        <p:spPr>
          <a:xfrm>
            <a:off x="457200" y="605600"/>
            <a:ext cx="8067600" cy="1082700"/>
          </a:xfrm>
        </p:spPr>
        <p:txBody>
          <a:bodyPr/>
          <a:lstStyle/>
          <a:p>
            <a:r>
              <a:rPr lang="en-US" sz="3200" b="1" dirty="0"/>
              <a:t>What staff and students say: </a:t>
            </a:r>
            <a:endParaRPr lang="en-CA" sz="3200" b="1" dirty="0"/>
          </a:p>
        </p:txBody>
      </p:sp>
      <p:sp>
        <p:nvSpPr>
          <p:cNvPr id="3" name="Text Placeholder 2">
            <a:extLst>
              <a:ext uri="{FF2B5EF4-FFF2-40B4-BE49-F238E27FC236}">
                <a16:creationId xmlns:a16="http://schemas.microsoft.com/office/drawing/2014/main" id="{4FEDCB1F-67E5-2110-D838-7F8061061268}"/>
              </a:ext>
            </a:extLst>
          </p:cNvPr>
          <p:cNvSpPr>
            <a:spLocks noGrp="1"/>
          </p:cNvSpPr>
          <p:nvPr>
            <p:ph type="body" idx="1"/>
          </p:nvPr>
        </p:nvSpPr>
        <p:spPr>
          <a:xfrm>
            <a:off x="457200" y="1166400"/>
            <a:ext cx="8125200" cy="3470250"/>
          </a:xfrm>
        </p:spPr>
        <p:txBody>
          <a:bodyPr/>
          <a:lstStyle/>
          <a:p>
            <a:pPr marL="0" marR="0" indent="0" algn="l" rtl="0" fontAlgn="b">
              <a:lnSpc>
                <a:spcPct val="107000"/>
              </a:lnSpc>
              <a:spcBef>
                <a:spcPts val="0"/>
              </a:spcBef>
              <a:spcAft>
                <a:spcPts val="0"/>
              </a:spcAft>
              <a:buNone/>
            </a:pPr>
            <a:r>
              <a:rPr lang="en-US" sz="1800" i="0" u="none" strike="noStrike" dirty="0">
                <a:solidFill>
                  <a:schemeClr val="tx1">
                    <a:lumMod val="50000"/>
                  </a:schemeClr>
                </a:solidFill>
                <a:effectLst/>
                <a:latin typeface="+mj-lt"/>
              </a:rPr>
              <a:t>Knowing where to get help</a:t>
            </a:r>
            <a:endParaRPr lang="en-CA" sz="1800" i="0" u="none" strike="noStrike" dirty="0">
              <a:solidFill>
                <a:schemeClr val="tx1">
                  <a:lumMod val="50000"/>
                </a:schemeClr>
              </a:solidFill>
              <a:effectLst/>
              <a:latin typeface="+mj-lt"/>
            </a:endParaRPr>
          </a:p>
          <a:p>
            <a:endParaRPr lang="en-CA" dirty="0"/>
          </a:p>
        </p:txBody>
      </p:sp>
      <p:sp>
        <p:nvSpPr>
          <p:cNvPr id="4" name="Slide Number Placeholder 3">
            <a:extLst>
              <a:ext uri="{FF2B5EF4-FFF2-40B4-BE49-F238E27FC236}">
                <a16:creationId xmlns:a16="http://schemas.microsoft.com/office/drawing/2014/main" id="{0BA47A3C-B1EF-74D3-DC46-CBB4279911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5" name="Picture 4">
            <a:extLst>
              <a:ext uri="{FF2B5EF4-FFF2-40B4-BE49-F238E27FC236}">
                <a16:creationId xmlns:a16="http://schemas.microsoft.com/office/drawing/2014/main" id="{E228C49F-F5E9-900D-7820-4F9797499262}"/>
              </a:ext>
            </a:extLst>
          </p:cNvPr>
          <p:cNvPicPr>
            <a:picLocks noChangeAspect="1"/>
          </p:cNvPicPr>
          <p:nvPr/>
        </p:nvPicPr>
        <p:blipFill>
          <a:blip r:embed="rId3"/>
          <a:stretch>
            <a:fillRect/>
          </a:stretch>
        </p:blipFill>
        <p:spPr>
          <a:xfrm>
            <a:off x="770100" y="1783068"/>
            <a:ext cx="1171575" cy="1171575"/>
          </a:xfrm>
          <a:prstGeom prst="rect">
            <a:avLst/>
          </a:prstGeom>
        </p:spPr>
      </p:pic>
      <p:pic>
        <p:nvPicPr>
          <p:cNvPr id="6" name="Picture 5">
            <a:extLst>
              <a:ext uri="{FF2B5EF4-FFF2-40B4-BE49-F238E27FC236}">
                <a16:creationId xmlns:a16="http://schemas.microsoft.com/office/drawing/2014/main" id="{01475247-DF5F-EE89-0EF7-E7D78060A236}"/>
              </a:ext>
            </a:extLst>
          </p:cNvPr>
          <p:cNvPicPr>
            <a:picLocks noChangeAspect="1"/>
          </p:cNvPicPr>
          <p:nvPr/>
        </p:nvPicPr>
        <p:blipFill>
          <a:blip r:embed="rId4"/>
          <a:stretch>
            <a:fillRect/>
          </a:stretch>
        </p:blipFill>
        <p:spPr>
          <a:xfrm>
            <a:off x="390575" y="3049411"/>
            <a:ext cx="1409700" cy="1409700"/>
          </a:xfrm>
          <a:prstGeom prst="rect">
            <a:avLst/>
          </a:prstGeom>
        </p:spPr>
      </p:pic>
      <p:sp>
        <p:nvSpPr>
          <p:cNvPr id="8" name="TextBox 7">
            <a:extLst>
              <a:ext uri="{FF2B5EF4-FFF2-40B4-BE49-F238E27FC236}">
                <a16:creationId xmlns:a16="http://schemas.microsoft.com/office/drawing/2014/main" id="{C3E17189-9FA8-895C-5F52-9415A511604A}"/>
              </a:ext>
            </a:extLst>
          </p:cNvPr>
          <p:cNvSpPr txBox="1"/>
          <p:nvPr/>
        </p:nvSpPr>
        <p:spPr>
          <a:xfrm>
            <a:off x="3056025" y="1664324"/>
            <a:ext cx="3150375" cy="923330"/>
          </a:xfrm>
          <a:prstGeom prst="rect">
            <a:avLst/>
          </a:prstGeom>
          <a:noFill/>
        </p:spPr>
        <p:txBody>
          <a:bodyPr wrap="square" rtlCol="0">
            <a:spAutoFit/>
          </a:bodyPr>
          <a:lstStyle/>
          <a:p>
            <a:r>
              <a:rPr lang="en-US" sz="1800" dirty="0"/>
              <a:t>29% know where to get help</a:t>
            </a:r>
          </a:p>
          <a:p>
            <a:r>
              <a:rPr lang="en-US" sz="1800" dirty="0"/>
              <a:t>50% do not know </a:t>
            </a:r>
          </a:p>
          <a:p>
            <a:r>
              <a:rPr lang="en-US" sz="1800" dirty="0"/>
              <a:t>21% are unsure</a:t>
            </a:r>
            <a:endParaRPr lang="en-CA" sz="1800" dirty="0"/>
          </a:p>
        </p:txBody>
      </p:sp>
      <p:sp>
        <p:nvSpPr>
          <p:cNvPr id="9" name="TextBox 8">
            <a:extLst>
              <a:ext uri="{FF2B5EF4-FFF2-40B4-BE49-F238E27FC236}">
                <a16:creationId xmlns:a16="http://schemas.microsoft.com/office/drawing/2014/main" id="{136D4F09-3D19-8A66-C034-9EE2701012EC}"/>
              </a:ext>
            </a:extLst>
          </p:cNvPr>
          <p:cNvSpPr txBox="1"/>
          <p:nvPr/>
        </p:nvSpPr>
        <p:spPr>
          <a:xfrm>
            <a:off x="3056025" y="3372243"/>
            <a:ext cx="3150374" cy="923330"/>
          </a:xfrm>
          <a:prstGeom prst="rect">
            <a:avLst/>
          </a:prstGeom>
          <a:noFill/>
        </p:spPr>
        <p:txBody>
          <a:bodyPr wrap="square" rtlCol="0">
            <a:spAutoFit/>
          </a:bodyPr>
          <a:lstStyle/>
          <a:p>
            <a:r>
              <a:rPr lang="en-US" sz="1800" dirty="0"/>
              <a:t>24% know where to get help</a:t>
            </a:r>
          </a:p>
          <a:p>
            <a:r>
              <a:rPr lang="en-US" sz="1800" dirty="0"/>
              <a:t>52% do not know </a:t>
            </a:r>
          </a:p>
          <a:p>
            <a:r>
              <a:rPr lang="en-US" sz="1800" dirty="0"/>
              <a:t>24% are unsure</a:t>
            </a:r>
            <a:endParaRPr lang="en-CA" sz="1800" dirty="0"/>
          </a:p>
        </p:txBody>
      </p:sp>
    </p:spTree>
    <p:custDataLst>
      <p:tags r:id="rId1"/>
    </p:custDataLst>
    <p:extLst>
      <p:ext uri="{BB962C8B-B14F-4D97-AF65-F5344CB8AC3E}">
        <p14:creationId xmlns:p14="http://schemas.microsoft.com/office/powerpoint/2010/main" val="2498236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4B65-1DF4-5EEF-BD6A-AB5F3FD2F32F}"/>
              </a:ext>
            </a:extLst>
          </p:cNvPr>
          <p:cNvSpPr>
            <a:spLocks noGrp="1"/>
          </p:cNvSpPr>
          <p:nvPr>
            <p:ph type="title"/>
          </p:nvPr>
        </p:nvSpPr>
        <p:spPr/>
        <p:txBody>
          <a:bodyPr/>
          <a:lstStyle/>
          <a:p>
            <a:r>
              <a:rPr lang="en-US" sz="3200" b="1" dirty="0"/>
              <a:t>What staff and students say: </a:t>
            </a:r>
            <a:endParaRPr lang="en-CA" sz="3200" dirty="0"/>
          </a:p>
        </p:txBody>
      </p:sp>
      <p:sp>
        <p:nvSpPr>
          <p:cNvPr id="4" name="Slide Number Placeholder 3">
            <a:extLst>
              <a:ext uri="{FF2B5EF4-FFF2-40B4-BE49-F238E27FC236}">
                <a16:creationId xmlns:a16="http://schemas.microsoft.com/office/drawing/2014/main" id="{D2511671-0EA5-A934-41E8-48A9232D4E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5" name="Picture 4">
            <a:extLst>
              <a:ext uri="{FF2B5EF4-FFF2-40B4-BE49-F238E27FC236}">
                <a16:creationId xmlns:a16="http://schemas.microsoft.com/office/drawing/2014/main" id="{61D8E14F-2D4D-7889-D821-0854BEB43D5A}"/>
              </a:ext>
            </a:extLst>
          </p:cNvPr>
          <p:cNvPicPr>
            <a:picLocks noChangeAspect="1"/>
          </p:cNvPicPr>
          <p:nvPr/>
        </p:nvPicPr>
        <p:blipFill>
          <a:blip r:embed="rId3"/>
          <a:stretch>
            <a:fillRect/>
          </a:stretch>
        </p:blipFill>
        <p:spPr>
          <a:xfrm>
            <a:off x="1090517" y="1265768"/>
            <a:ext cx="1176630" cy="1176630"/>
          </a:xfrm>
          <a:prstGeom prst="rect">
            <a:avLst/>
          </a:prstGeom>
        </p:spPr>
      </p:pic>
      <p:pic>
        <p:nvPicPr>
          <p:cNvPr id="6" name="Picture 5">
            <a:extLst>
              <a:ext uri="{FF2B5EF4-FFF2-40B4-BE49-F238E27FC236}">
                <a16:creationId xmlns:a16="http://schemas.microsoft.com/office/drawing/2014/main" id="{375C6BD0-F165-D698-E5A1-80F483DE4378}"/>
              </a:ext>
            </a:extLst>
          </p:cNvPr>
          <p:cNvPicPr>
            <a:picLocks noChangeAspect="1"/>
          </p:cNvPicPr>
          <p:nvPr/>
        </p:nvPicPr>
        <p:blipFill>
          <a:blip r:embed="rId4"/>
          <a:stretch>
            <a:fillRect/>
          </a:stretch>
        </p:blipFill>
        <p:spPr>
          <a:xfrm>
            <a:off x="974683" y="2734649"/>
            <a:ext cx="1408298" cy="1414395"/>
          </a:xfrm>
          <a:prstGeom prst="rect">
            <a:avLst/>
          </a:prstGeom>
        </p:spPr>
      </p:pic>
      <p:sp>
        <p:nvSpPr>
          <p:cNvPr id="9" name="Text Placeholder 7">
            <a:extLst>
              <a:ext uri="{FF2B5EF4-FFF2-40B4-BE49-F238E27FC236}">
                <a16:creationId xmlns:a16="http://schemas.microsoft.com/office/drawing/2014/main" id="{8434E42F-3F89-1A3C-53F3-E5E30355682D}"/>
              </a:ext>
            </a:extLst>
          </p:cNvPr>
          <p:cNvSpPr txBox="1">
            <a:spLocks/>
          </p:cNvSpPr>
          <p:nvPr/>
        </p:nvSpPr>
        <p:spPr>
          <a:xfrm>
            <a:off x="2689500" y="1280550"/>
            <a:ext cx="5640900" cy="32573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18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18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1800" b="0" i="0" u="none" strike="noStrike" cap="none">
                <a:solidFill>
                  <a:schemeClr val="dk1"/>
                </a:solidFill>
                <a:latin typeface="Barlow Light"/>
                <a:ea typeface="Barlow Light"/>
                <a:cs typeface="Barlow Light"/>
                <a:sym typeface="Barlow Light"/>
              </a:defRPr>
            </a:lvl3pPr>
            <a:lvl4pPr marL="1828800" marR="0" lvl="3"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4pPr>
            <a:lvl5pPr marL="2286000" marR="0" lvl="4"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5pPr>
            <a:lvl6pPr marL="2743200" marR="0" lvl="5"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6pPr>
            <a:lvl7pPr marL="3200400" marR="0" lvl="6"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7pPr>
            <a:lvl8pPr marL="3657600" marR="0" lvl="7"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8pPr>
            <a:lvl9pPr marL="4114800" marR="0" lvl="8" indent="-342900" algn="l" rtl="0">
              <a:lnSpc>
                <a:spcPct val="110000"/>
              </a:lnSpc>
              <a:spcBef>
                <a:spcPts val="600"/>
              </a:spcBef>
              <a:spcAft>
                <a:spcPts val="0"/>
              </a:spcAft>
              <a:buClr>
                <a:schemeClr val="dk1"/>
              </a:buClr>
              <a:buSzPts val="1800"/>
              <a:buFont typeface="Barlow Light"/>
              <a:buChar char="▹"/>
              <a:defRPr sz="1800" b="0" i="0" u="none" strike="noStrike" cap="none">
                <a:solidFill>
                  <a:schemeClr val="dk1"/>
                </a:solidFill>
                <a:latin typeface="Barlow Light"/>
                <a:ea typeface="Barlow Light"/>
                <a:cs typeface="Barlow Light"/>
                <a:sym typeface="Barlow Light"/>
              </a:defRPr>
            </a:lvl9pPr>
          </a:lstStyle>
          <a:p>
            <a:r>
              <a:rPr lang="en-US" dirty="0">
                <a:latin typeface="+mj-lt"/>
              </a:rPr>
              <a:t>72% are not aware of the formal procedures to address complaints</a:t>
            </a:r>
          </a:p>
          <a:p>
            <a:r>
              <a:rPr lang="en-US" dirty="0">
                <a:latin typeface="+mj-lt"/>
              </a:rPr>
              <a:t>48% are not aware of what the policy says</a:t>
            </a:r>
          </a:p>
          <a:p>
            <a:r>
              <a:rPr lang="en-US" dirty="0">
                <a:latin typeface="+mj-lt"/>
              </a:rPr>
              <a:t>45% of students, 23% of staff believe in a fair investigation</a:t>
            </a:r>
          </a:p>
          <a:p>
            <a:r>
              <a:rPr lang="en-US" dirty="0">
                <a:latin typeface="+mj-lt"/>
              </a:rPr>
              <a:t>41% believe action would be taken</a:t>
            </a:r>
          </a:p>
          <a:p>
            <a:r>
              <a:rPr lang="en-US" dirty="0">
                <a:solidFill>
                  <a:srgbClr val="FF0000"/>
                </a:solidFill>
                <a:latin typeface="+mj-lt"/>
              </a:rPr>
              <a:t>BUT</a:t>
            </a:r>
            <a:r>
              <a:rPr lang="en-US" dirty="0">
                <a:latin typeface="+mj-lt"/>
              </a:rPr>
              <a:t> </a:t>
            </a:r>
          </a:p>
          <a:p>
            <a:r>
              <a:rPr lang="en-US" dirty="0">
                <a:latin typeface="+mj-lt"/>
              </a:rPr>
              <a:t>79% staff and 46% students believe they would not be protected if they make a report</a:t>
            </a:r>
          </a:p>
          <a:p>
            <a:endParaRPr lang="en-US" dirty="0"/>
          </a:p>
          <a:p>
            <a:endParaRPr lang="en-US" dirty="0"/>
          </a:p>
          <a:p>
            <a:endParaRPr lang="en-US" dirty="0"/>
          </a:p>
          <a:p>
            <a:endParaRPr lang="en-US" dirty="0"/>
          </a:p>
          <a:p>
            <a:endParaRPr lang="en-US" dirty="0"/>
          </a:p>
          <a:p>
            <a:pPr marL="114300" indent="0">
              <a:buFont typeface="Barlow Light"/>
              <a:buNone/>
            </a:pPr>
            <a:endParaRPr lang="en-US" dirty="0"/>
          </a:p>
          <a:p>
            <a:endParaRPr lang="en-US" dirty="0"/>
          </a:p>
          <a:p>
            <a:endParaRPr lang="en-CA" dirty="0"/>
          </a:p>
          <a:p>
            <a:endParaRPr lang="en-CA" dirty="0"/>
          </a:p>
        </p:txBody>
      </p:sp>
    </p:spTree>
    <p:custDataLst>
      <p:tags r:id="rId1"/>
    </p:custDataLst>
    <p:extLst>
      <p:ext uri="{BB962C8B-B14F-4D97-AF65-F5344CB8AC3E}">
        <p14:creationId xmlns:p14="http://schemas.microsoft.com/office/powerpoint/2010/main" val="155057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28" y="448581"/>
            <a:ext cx="8391236" cy="1082700"/>
          </a:xfrm>
        </p:spPr>
        <p:txBody>
          <a:bodyPr/>
          <a:lstStyle/>
          <a:p>
            <a:r>
              <a:rPr lang="en-US" sz="3500" dirty="0"/>
              <a:t>Qualitative findings on student awareness of protocols and policies to address SVSH</a:t>
            </a:r>
          </a:p>
        </p:txBody>
      </p:sp>
      <p:sp>
        <p:nvSpPr>
          <p:cNvPr id="3" name="Text Placeholder 2"/>
          <p:cNvSpPr>
            <a:spLocks noGrp="1"/>
          </p:cNvSpPr>
          <p:nvPr>
            <p:ph type="body" idx="1"/>
          </p:nvPr>
        </p:nvSpPr>
        <p:spPr>
          <a:xfrm>
            <a:off x="457199" y="1801091"/>
            <a:ext cx="8191825" cy="2835559"/>
          </a:xfrm>
        </p:spPr>
        <p:txBody>
          <a:bodyPr/>
          <a:lstStyle/>
          <a:p>
            <a:pPr marL="114300" indent="0">
              <a:buNone/>
            </a:pPr>
            <a:r>
              <a:rPr lang="en-US" i="1" dirty="0"/>
              <a:t>“I think the university is trying to provide some measures that can prevent sexual harassment and violence. One, we have the policies that govern on the ways within the university on how we visit the hostels… I think the university has tried to improvise these policies that you should not visit a hostel belonging to the opposite gender past a certain time. I think it is trying to protect us from the sexual harassment and violence…” </a:t>
            </a:r>
            <a:r>
              <a:rPr lang="en-US" dirty="0"/>
              <a:t>(FGD Male)</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ustDataLst>
      <p:tags r:id="rId1"/>
    </p:custDataLst>
    <p:extLst>
      <p:ext uri="{BB962C8B-B14F-4D97-AF65-F5344CB8AC3E}">
        <p14:creationId xmlns:p14="http://schemas.microsoft.com/office/powerpoint/2010/main" val="2020579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600"/>
            <a:ext cx="5640900" cy="530473"/>
          </a:xfrm>
        </p:spPr>
        <p:txBody>
          <a:bodyPr/>
          <a:lstStyle/>
          <a:p>
            <a:r>
              <a:rPr lang="en-US" sz="4000" b="1" dirty="0"/>
              <a:t>Ten to Ten Rule</a:t>
            </a:r>
          </a:p>
        </p:txBody>
      </p:sp>
      <p:sp>
        <p:nvSpPr>
          <p:cNvPr id="3" name="Text Placeholder 2"/>
          <p:cNvSpPr>
            <a:spLocks noGrp="1"/>
          </p:cNvSpPr>
          <p:nvPr>
            <p:ph type="body" idx="1"/>
          </p:nvPr>
        </p:nvSpPr>
        <p:spPr>
          <a:xfrm>
            <a:off x="457200" y="1422400"/>
            <a:ext cx="8575964" cy="3057236"/>
          </a:xfrm>
        </p:spPr>
        <p:txBody>
          <a:bodyPr/>
          <a:lstStyle/>
          <a:p>
            <a:r>
              <a:rPr lang="en-US" i="1" dirty="0"/>
              <a:t>I think the “ten to ten rule” was put in place in the female hostels so a guy should not be seen past 10PM and before 10AM (in the female hostel) but that only helps the students who are within the school… ” </a:t>
            </a:r>
            <a:r>
              <a:rPr lang="en-US" dirty="0"/>
              <a:t>(Female FGD)</a:t>
            </a:r>
            <a:br>
              <a:rPr lang="en-US" dirty="0"/>
            </a:br>
            <a:endParaRPr lang="en-US" dirty="0"/>
          </a:p>
          <a:p>
            <a:r>
              <a:rPr lang="en-US" i="1" dirty="0"/>
              <a:t>“Just to add on ten to ten, I think ten to ten is working because there are some watchmen who walk in the dormitories. Actually they are always outside the windows. For example if it is a ladies' hostel, they will stay outside and when they hear a base or boys talking, they will come outside. They actually have consequences and most of the students fear it. I think it is working because they always patrol at night.” </a:t>
            </a:r>
            <a:r>
              <a:rPr lang="en-US" dirty="0"/>
              <a:t>(Mixed FGD)</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ustDataLst>
      <p:tags r:id="rId1"/>
    </p:custDataLst>
    <p:extLst>
      <p:ext uri="{BB962C8B-B14F-4D97-AF65-F5344CB8AC3E}">
        <p14:creationId xmlns:p14="http://schemas.microsoft.com/office/powerpoint/2010/main" val="20503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775D-3A4B-D74D-53C1-B6CDAD9D3367}"/>
              </a:ext>
            </a:extLst>
          </p:cNvPr>
          <p:cNvSpPr>
            <a:spLocks noGrp="1"/>
          </p:cNvSpPr>
          <p:nvPr>
            <p:ph type="title"/>
          </p:nvPr>
        </p:nvSpPr>
        <p:spPr>
          <a:xfrm>
            <a:off x="447675" y="253175"/>
            <a:ext cx="7844400" cy="575200"/>
          </a:xfrm>
        </p:spPr>
        <p:txBody>
          <a:bodyPr/>
          <a:lstStyle/>
          <a:p>
            <a:r>
              <a:rPr kumimoji="0" lang="en-US" sz="3200" b="1" i="0" u="none" strike="noStrike" kern="0" cap="none" spc="0" normalizeH="0" baseline="0" noProof="0" dirty="0">
                <a:ln>
                  <a:noFill/>
                </a:ln>
                <a:solidFill>
                  <a:srgbClr val="007BB9"/>
                </a:solidFill>
                <a:effectLst/>
                <a:uLnTx/>
                <a:uFillTx/>
                <a:latin typeface="Raleway Thin"/>
                <a:sym typeface="Raleway Thin"/>
              </a:rPr>
              <a:t>Why workplace harassment (WH) and sexual violence (SV) are important</a:t>
            </a:r>
            <a:endParaRPr lang="en-CA" dirty="0"/>
          </a:p>
        </p:txBody>
      </p:sp>
      <p:pic>
        <p:nvPicPr>
          <p:cNvPr id="6" name="Picture 5">
            <a:extLst>
              <a:ext uri="{FF2B5EF4-FFF2-40B4-BE49-F238E27FC236}">
                <a16:creationId xmlns:a16="http://schemas.microsoft.com/office/drawing/2014/main" id="{CCF43BA6-A66F-6A91-8C3E-20D0A0E0EEBF}"/>
              </a:ext>
            </a:extLst>
          </p:cNvPr>
          <p:cNvPicPr>
            <a:picLocks noChangeAspect="1"/>
          </p:cNvPicPr>
          <p:nvPr/>
        </p:nvPicPr>
        <p:blipFill>
          <a:blip r:embed="rId4"/>
          <a:stretch>
            <a:fillRect/>
          </a:stretch>
        </p:blipFill>
        <p:spPr>
          <a:xfrm>
            <a:off x="208801" y="1764001"/>
            <a:ext cx="2763248" cy="2084100"/>
          </a:xfrm>
          <a:prstGeom prst="rect">
            <a:avLst/>
          </a:prstGeom>
        </p:spPr>
      </p:pic>
      <p:sp>
        <p:nvSpPr>
          <p:cNvPr id="4" name="Text Placeholder 3">
            <a:extLst>
              <a:ext uri="{FF2B5EF4-FFF2-40B4-BE49-F238E27FC236}">
                <a16:creationId xmlns:a16="http://schemas.microsoft.com/office/drawing/2014/main" id="{FB0B28A6-0648-D4C8-90B5-2AEB64ECAF37}"/>
              </a:ext>
            </a:extLst>
          </p:cNvPr>
          <p:cNvSpPr>
            <a:spLocks noGrp="1"/>
          </p:cNvSpPr>
          <p:nvPr>
            <p:ph type="body" idx="2"/>
          </p:nvPr>
        </p:nvSpPr>
        <p:spPr>
          <a:xfrm>
            <a:off x="2972049" y="1255491"/>
            <a:ext cx="5952876" cy="3391200"/>
          </a:xfrm>
        </p:spPr>
        <p:txBody>
          <a:bodyPr/>
          <a:lstStyle/>
          <a:p>
            <a:r>
              <a:rPr lang="en-US" dirty="0"/>
              <a:t>Gender Violence Recovery Center in Nairobi treats 3000+ yearly, 86% for sexual and gender-based violence (SGBV) [1]</a:t>
            </a:r>
          </a:p>
          <a:p>
            <a:r>
              <a:rPr lang="en-US" dirty="0"/>
              <a:t>Kenya National Crime Research Center - total number of GBV cases increased by 88% in the first 3-months (April–June 2020) of Covid-19  (news report) [2].</a:t>
            </a:r>
          </a:p>
          <a:p>
            <a:r>
              <a:rPr lang="en-US" dirty="0"/>
              <a:t>Kenya launches the first </a:t>
            </a:r>
            <a:r>
              <a:rPr lang="en-US" dirty="0" err="1"/>
              <a:t>specialised</a:t>
            </a:r>
            <a:r>
              <a:rPr lang="en-US" dirty="0"/>
              <a:t> SGBV court in March 2022  (news report).</a:t>
            </a:r>
          </a:p>
          <a:p>
            <a:r>
              <a:rPr lang="en-US" dirty="0"/>
              <a:t>Nurses indicated a lifetime incidence of 87%[3]</a:t>
            </a:r>
            <a:endParaRPr lang="en-CA" dirty="0"/>
          </a:p>
        </p:txBody>
      </p:sp>
      <p:sp>
        <p:nvSpPr>
          <p:cNvPr id="5" name="Slide Number Placeholder 4">
            <a:extLst>
              <a:ext uri="{FF2B5EF4-FFF2-40B4-BE49-F238E27FC236}">
                <a16:creationId xmlns:a16="http://schemas.microsoft.com/office/drawing/2014/main" id="{E70A6900-84E5-5F38-AF56-2FD1ECA174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ustDataLst>
      <p:tags r:id="rId1"/>
    </p:custDataLst>
    <p:extLst>
      <p:ext uri="{BB962C8B-B14F-4D97-AF65-F5344CB8AC3E}">
        <p14:creationId xmlns:p14="http://schemas.microsoft.com/office/powerpoint/2010/main" val="1719562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8934-E9EB-2B76-628F-D5590C07B17E}"/>
              </a:ext>
            </a:extLst>
          </p:cNvPr>
          <p:cNvSpPr>
            <a:spLocks noGrp="1"/>
          </p:cNvSpPr>
          <p:nvPr>
            <p:ph type="title"/>
          </p:nvPr>
        </p:nvSpPr>
        <p:spPr>
          <a:xfrm>
            <a:off x="2235671" y="935312"/>
            <a:ext cx="2824407" cy="3327187"/>
          </a:xfrm>
        </p:spPr>
        <p:txBody>
          <a:bodyPr anchor="ctr"/>
          <a:lstStyle/>
          <a:p>
            <a:pPr algn="ctr"/>
            <a:r>
              <a:rPr lang="en-US" sz="2600" b="1" dirty="0">
                <a:solidFill>
                  <a:srgbClr val="00B0F0"/>
                </a:solidFill>
              </a:rPr>
              <a:t>What can be done to raise awareness, build knowledge, increase skills both for prevention and redress?</a:t>
            </a:r>
            <a:endParaRPr lang="en-CA" sz="2600" b="1" dirty="0">
              <a:solidFill>
                <a:srgbClr val="00B0F0"/>
              </a:solidFill>
            </a:endParaRPr>
          </a:p>
        </p:txBody>
      </p:sp>
      <p:sp>
        <p:nvSpPr>
          <p:cNvPr id="3" name="Text Placeholder 2">
            <a:extLst>
              <a:ext uri="{FF2B5EF4-FFF2-40B4-BE49-F238E27FC236}">
                <a16:creationId xmlns:a16="http://schemas.microsoft.com/office/drawing/2014/main" id="{D1A65FC6-60E1-3760-0C41-57040D6A96A3}"/>
              </a:ext>
            </a:extLst>
          </p:cNvPr>
          <p:cNvSpPr>
            <a:spLocks noGrp="1"/>
          </p:cNvSpPr>
          <p:nvPr>
            <p:ph type="body" idx="1"/>
          </p:nvPr>
        </p:nvSpPr>
        <p:spPr>
          <a:xfrm>
            <a:off x="5436000" y="1202400"/>
            <a:ext cx="3016800" cy="3434250"/>
          </a:xfrm>
        </p:spPr>
        <p:txBody>
          <a:bodyPr/>
          <a:lstStyle/>
          <a:p>
            <a:pPr marL="571500" indent="-457200">
              <a:buFont typeface="+mj-lt"/>
              <a:buAutoNum type="arabicPeriod"/>
            </a:pPr>
            <a:endParaRPr lang="en-US" dirty="0"/>
          </a:p>
          <a:p>
            <a:pPr marL="5715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F5705772-50D3-D903-DF80-86EB3BE561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graphicFrame>
        <p:nvGraphicFramePr>
          <p:cNvPr id="7" name="Diagram 6">
            <a:extLst>
              <a:ext uri="{FF2B5EF4-FFF2-40B4-BE49-F238E27FC236}">
                <a16:creationId xmlns:a16="http://schemas.microsoft.com/office/drawing/2014/main" id="{31D2B4C7-59DA-3E1C-E9AF-A64F174CA6C4}"/>
              </a:ext>
            </a:extLst>
          </p:cNvPr>
          <p:cNvGraphicFramePr/>
          <p:nvPr>
            <p:extLst>
              <p:ext uri="{D42A27DB-BD31-4B8C-83A1-F6EECF244321}">
                <p14:modId xmlns:p14="http://schemas.microsoft.com/office/powerpoint/2010/main" val="3426022091"/>
              </p:ext>
            </p:extLst>
          </p:nvPr>
        </p:nvGraphicFramePr>
        <p:xfrm>
          <a:off x="4945200" y="602199"/>
          <a:ext cx="3998400" cy="328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0F145841-6831-0872-5254-62CEDE8B804E}"/>
              </a:ext>
            </a:extLst>
          </p:cNvPr>
          <p:cNvPicPr>
            <a:picLocks noChangeAspect="1"/>
          </p:cNvPicPr>
          <p:nvPr/>
        </p:nvPicPr>
        <p:blipFill>
          <a:blip r:embed="rId8"/>
          <a:stretch>
            <a:fillRect/>
          </a:stretch>
        </p:blipFill>
        <p:spPr>
          <a:xfrm>
            <a:off x="451451" y="1129921"/>
            <a:ext cx="1408298" cy="2883658"/>
          </a:xfrm>
          <a:prstGeom prst="rect">
            <a:avLst/>
          </a:prstGeom>
        </p:spPr>
      </p:pic>
    </p:spTree>
    <p:custDataLst>
      <p:tags r:id="rId1"/>
    </p:custDataLst>
    <p:extLst>
      <p:ext uri="{BB962C8B-B14F-4D97-AF65-F5344CB8AC3E}">
        <p14:creationId xmlns:p14="http://schemas.microsoft.com/office/powerpoint/2010/main" val="2543860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265375" y="577208"/>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3600" dirty="0"/>
              <a:t>Future MSU policy development plans</a:t>
            </a:r>
            <a:endParaRPr sz="3600" dirty="0"/>
          </a:p>
        </p:txBody>
      </p:sp>
      <p:sp>
        <p:nvSpPr>
          <p:cNvPr id="197" name="Google Shape;197;p25"/>
          <p:cNvSpPr txBox="1">
            <a:spLocks noGrp="1"/>
          </p:cNvSpPr>
          <p:nvPr>
            <p:ph type="body" idx="1"/>
          </p:nvPr>
        </p:nvSpPr>
        <p:spPr>
          <a:xfrm>
            <a:off x="168113" y="1926268"/>
            <a:ext cx="2703600" cy="195478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2200" b="1" dirty="0"/>
              <a:t>An ecological implementation model will be used to conduct training at 4 levels:</a:t>
            </a:r>
            <a:endParaRPr sz="2200" b="1" dirty="0"/>
          </a:p>
        </p:txBody>
      </p:sp>
      <p:sp>
        <p:nvSpPr>
          <p:cNvPr id="198" name="Google Shape;198;p25"/>
          <p:cNvSpPr txBox="1"/>
          <p:nvPr/>
        </p:nvSpPr>
        <p:spPr>
          <a:xfrm>
            <a:off x="3305725" y="1398983"/>
            <a:ext cx="2439900" cy="16782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lnSpc>
                <a:spcPct val="115000"/>
              </a:lnSpc>
              <a:spcBef>
                <a:spcPts val="1600"/>
              </a:spcBef>
              <a:spcAft>
                <a:spcPts val="0"/>
              </a:spcAft>
              <a:buNone/>
            </a:pPr>
            <a:r>
              <a:rPr lang="en" sz="1500" dirty="0">
                <a:solidFill>
                  <a:schemeClr val="lt1"/>
                </a:solidFill>
                <a:latin typeface="Lato"/>
                <a:ea typeface="Lato"/>
                <a:cs typeface="Lato"/>
                <a:sym typeface="Lato"/>
              </a:rPr>
              <a:t>Individual relationship skills; ensure service information is received through multiple sources</a:t>
            </a:r>
            <a:br>
              <a:rPr lang="en" sz="1500" dirty="0">
                <a:solidFill>
                  <a:schemeClr val="lt1"/>
                </a:solidFill>
                <a:latin typeface="Lato"/>
                <a:ea typeface="Lato"/>
                <a:cs typeface="Lato"/>
                <a:sym typeface="Lato"/>
              </a:rPr>
            </a:br>
            <a:endParaRPr sz="1500" dirty="0">
              <a:solidFill>
                <a:schemeClr val="lt1"/>
              </a:solidFill>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199" name="Google Shape;199;p25"/>
          <p:cNvSpPr txBox="1"/>
          <p:nvPr/>
        </p:nvSpPr>
        <p:spPr>
          <a:xfrm>
            <a:off x="6248813" y="1398983"/>
            <a:ext cx="2439900" cy="16782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lt1"/>
                </a:solidFill>
                <a:latin typeface="Lato"/>
                <a:ea typeface="Lato"/>
                <a:cs typeface="Lato"/>
                <a:sym typeface="Lato"/>
              </a:rPr>
              <a:t>Service provider capacity to provide information, collect and collate data, refer students and staff for services, carry cases to completion</a:t>
            </a:r>
            <a:br>
              <a:rPr lang="en">
                <a:solidFill>
                  <a:schemeClr val="lt1"/>
                </a:solidFill>
                <a:latin typeface="Lato"/>
                <a:ea typeface="Lato"/>
                <a:cs typeface="Lato"/>
                <a:sym typeface="Lato"/>
              </a:rPr>
            </a:br>
            <a:endParaRPr>
              <a:solidFill>
                <a:schemeClr val="lt1"/>
              </a:solidFill>
              <a:latin typeface="Lato"/>
              <a:ea typeface="Lato"/>
              <a:cs typeface="Lato"/>
              <a:sym typeface="Lato"/>
            </a:endParaRPr>
          </a:p>
          <a:p>
            <a:pPr marL="0" lvl="0" indent="0" algn="ctr" rtl="0">
              <a:lnSpc>
                <a:spcPct val="115000"/>
              </a:lnSpc>
              <a:spcBef>
                <a:spcPts val="1600"/>
              </a:spcBef>
              <a:spcAft>
                <a:spcPts val="0"/>
              </a:spcAft>
              <a:buNone/>
            </a:pPr>
            <a:endParaRPr sz="1500">
              <a:solidFill>
                <a:schemeClr val="lt1"/>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200" name="Google Shape;200;p25"/>
          <p:cNvSpPr txBox="1"/>
          <p:nvPr/>
        </p:nvSpPr>
        <p:spPr>
          <a:xfrm>
            <a:off x="3305725" y="3326258"/>
            <a:ext cx="2439900" cy="16782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lnSpc>
                <a:spcPct val="115000"/>
              </a:lnSpc>
              <a:spcBef>
                <a:spcPts val="1600"/>
              </a:spcBef>
              <a:spcAft>
                <a:spcPts val="0"/>
              </a:spcAft>
              <a:buNone/>
            </a:pPr>
            <a:r>
              <a:rPr lang="en" sz="1500">
                <a:solidFill>
                  <a:schemeClr val="lt1"/>
                </a:solidFill>
                <a:latin typeface="Lato"/>
                <a:ea typeface="Lato"/>
                <a:cs typeface="Lato"/>
                <a:sym typeface="Lato"/>
              </a:rPr>
              <a:t>Campus community by promoting positive gender norms, safety and workplace respect</a:t>
            </a:r>
            <a:endParaRPr sz="1500">
              <a:solidFill>
                <a:schemeClr val="lt1"/>
              </a:solidFill>
              <a:latin typeface="Lato"/>
              <a:ea typeface="Lato"/>
              <a:cs typeface="Lato"/>
              <a:sym typeface="Lato"/>
            </a:endParaRPr>
          </a:p>
          <a:p>
            <a:pPr marL="0" lvl="0" indent="0" algn="ctr" rtl="0">
              <a:lnSpc>
                <a:spcPct val="115000"/>
              </a:lnSpc>
              <a:spcBef>
                <a:spcPts val="1600"/>
              </a:spcBef>
              <a:spcAft>
                <a:spcPts val="0"/>
              </a:spcAft>
              <a:buNone/>
            </a:pPr>
            <a:endParaRPr sz="1500">
              <a:solidFill>
                <a:schemeClr val="lt1"/>
              </a:solidFill>
              <a:latin typeface="Lato"/>
              <a:ea typeface="Lato"/>
              <a:cs typeface="Lato"/>
              <a:sym typeface="Lato"/>
            </a:endParaRPr>
          </a:p>
          <a:p>
            <a:pPr marL="0" lvl="0" indent="0" algn="ctr" rtl="0">
              <a:lnSpc>
                <a:spcPct val="115000"/>
              </a:lnSpc>
              <a:spcBef>
                <a:spcPts val="1600"/>
              </a:spcBef>
              <a:spcAft>
                <a:spcPts val="0"/>
              </a:spcAft>
              <a:buNone/>
            </a:pPr>
            <a:endParaRPr sz="1500">
              <a:solidFill>
                <a:schemeClr val="lt1"/>
              </a:solidFill>
              <a:latin typeface="Lato"/>
              <a:ea typeface="Lato"/>
              <a:cs typeface="Lato"/>
              <a:sym typeface="Lato"/>
            </a:endParaRPr>
          </a:p>
          <a:p>
            <a:pPr marL="0" lvl="0" indent="0" algn="ctr" rtl="0">
              <a:lnSpc>
                <a:spcPct val="115000"/>
              </a:lnSpc>
              <a:spcBef>
                <a:spcPts val="1600"/>
              </a:spcBef>
              <a:spcAft>
                <a:spcPts val="0"/>
              </a:spcAft>
              <a:buNone/>
            </a:pPr>
            <a:endParaRPr sz="1500">
              <a:solidFill>
                <a:schemeClr val="lt1"/>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201" name="Google Shape;201;p25"/>
          <p:cNvSpPr txBox="1"/>
          <p:nvPr/>
        </p:nvSpPr>
        <p:spPr>
          <a:xfrm>
            <a:off x="6248825" y="3326258"/>
            <a:ext cx="2439900" cy="16782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lnSpc>
                <a:spcPct val="115000"/>
              </a:lnSpc>
              <a:spcBef>
                <a:spcPts val="1600"/>
              </a:spcBef>
              <a:spcAft>
                <a:spcPts val="0"/>
              </a:spcAft>
              <a:buNone/>
            </a:pPr>
            <a:r>
              <a:rPr lang="en" sz="1300">
                <a:solidFill>
                  <a:schemeClr val="lt1"/>
                </a:solidFill>
                <a:latin typeface="Lato"/>
                <a:ea typeface="Lato"/>
                <a:cs typeface="Lato"/>
                <a:sym typeface="Lato"/>
              </a:rPr>
              <a:t>Build society’s capacity to support and understand MSU efforts in ensuring safety and freedom from incidents of sexual violence/harassment</a:t>
            </a:r>
            <a:endParaRPr sz="1300">
              <a:solidFill>
                <a:schemeClr val="lt1"/>
              </a:solidFill>
              <a:latin typeface="Lato"/>
              <a:ea typeface="Lato"/>
              <a:cs typeface="Lato"/>
              <a:sym typeface="Lato"/>
            </a:endParaRPr>
          </a:p>
          <a:p>
            <a:pPr marL="0" lvl="0" indent="0" algn="ctr" rtl="0">
              <a:lnSpc>
                <a:spcPct val="115000"/>
              </a:lnSpc>
              <a:spcBef>
                <a:spcPts val="1600"/>
              </a:spcBef>
              <a:spcAft>
                <a:spcPts val="0"/>
              </a:spcAft>
              <a:buNone/>
            </a:pPr>
            <a:endParaRPr sz="1500">
              <a:solidFill>
                <a:schemeClr val="lt1"/>
              </a:solidFill>
              <a:latin typeface="Lato"/>
              <a:ea typeface="Lato"/>
              <a:cs typeface="Lato"/>
              <a:sym typeface="Lato"/>
            </a:endParaRPr>
          </a:p>
          <a:p>
            <a:pPr marL="0" lvl="0" indent="0" algn="ctr" rtl="0">
              <a:lnSpc>
                <a:spcPct val="115000"/>
              </a:lnSpc>
              <a:spcBef>
                <a:spcPts val="1600"/>
              </a:spcBef>
              <a:spcAft>
                <a:spcPts val="0"/>
              </a:spcAft>
              <a:buNone/>
            </a:pPr>
            <a:endParaRPr sz="1500">
              <a:solidFill>
                <a:schemeClr val="lt1"/>
              </a:solidFill>
              <a:latin typeface="Lato"/>
              <a:ea typeface="Lato"/>
              <a:cs typeface="Lato"/>
              <a:sym typeface="Lato"/>
            </a:endParaRPr>
          </a:p>
          <a:p>
            <a:pPr marL="0" lvl="0" indent="0" algn="ctr" rtl="0">
              <a:lnSpc>
                <a:spcPct val="115000"/>
              </a:lnSpc>
              <a:spcBef>
                <a:spcPts val="1600"/>
              </a:spcBef>
              <a:spcAft>
                <a:spcPts val="0"/>
              </a:spcAft>
              <a:buNone/>
            </a:pPr>
            <a:endParaRPr sz="1500">
              <a:solidFill>
                <a:schemeClr val="lt1"/>
              </a:solidFill>
              <a:latin typeface="Lato"/>
              <a:ea typeface="Lato"/>
              <a:cs typeface="Lato"/>
              <a:sym typeface="Lato"/>
            </a:endParaRPr>
          </a:p>
          <a:p>
            <a:pPr marL="0" lvl="0" indent="0" algn="ctr" rtl="0">
              <a:lnSpc>
                <a:spcPct val="115000"/>
              </a:lnSpc>
              <a:spcBef>
                <a:spcPts val="1600"/>
              </a:spcBef>
              <a:spcAft>
                <a:spcPts val="0"/>
              </a:spcAft>
              <a:buNone/>
            </a:pPr>
            <a:endParaRPr sz="1500">
              <a:solidFill>
                <a:schemeClr val="lt1"/>
              </a:solidFill>
              <a:latin typeface="Lato"/>
              <a:ea typeface="Lato"/>
              <a:cs typeface="Lato"/>
              <a:sym typeface="Lato"/>
            </a:endParaRPr>
          </a:p>
          <a:p>
            <a:pPr marL="0" lvl="0" indent="0" algn="ctr" rtl="0">
              <a:lnSpc>
                <a:spcPct val="115000"/>
              </a:lnSpc>
              <a:spcBef>
                <a:spcPts val="1600"/>
              </a:spcBef>
              <a:spcAft>
                <a:spcPts val="0"/>
              </a:spcAft>
              <a:buNone/>
            </a:pPr>
            <a:endParaRPr sz="1500">
              <a:solidFill>
                <a:schemeClr val="lt1"/>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ustDataLst>
      <p:tags r:id="rId1"/>
    </p:custDataLst>
    <p:extLst>
      <p:ext uri="{BB962C8B-B14F-4D97-AF65-F5344CB8AC3E}">
        <p14:creationId xmlns:p14="http://schemas.microsoft.com/office/powerpoint/2010/main" val="1866233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5F27-978C-E751-88CA-1CF02E957438}"/>
              </a:ext>
            </a:extLst>
          </p:cNvPr>
          <p:cNvSpPr>
            <a:spLocks noGrp="1"/>
          </p:cNvSpPr>
          <p:nvPr>
            <p:ph type="title"/>
          </p:nvPr>
        </p:nvSpPr>
        <p:spPr>
          <a:xfrm>
            <a:off x="457200" y="605600"/>
            <a:ext cx="7606800" cy="532000"/>
          </a:xfrm>
        </p:spPr>
        <p:txBody>
          <a:bodyPr/>
          <a:lstStyle/>
          <a:p>
            <a:r>
              <a:rPr lang="en-US" b="1" dirty="0"/>
              <a:t>What research says</a:t>
            </a:r>
            <a:endParaRPr lang="en-CA" b="1" dirty="0"/>
          </a:p>
        </p:txBody>
      </p:sp>
      <p:sp>
        <p:nvSpPr>
          <p:cNvPr id="3" name="Text Placeholder 2">
            <a:extLst>
              <a:ext uri="{FF2B5EF4-FFF2-40B4-BE49-F238E27FC236}">
                <a16:creationId xmlns:a16="http://schemas.microsoft.com/office/drawing/2014/main" id="{AB9A3D09-A4F8-24E2-44CD-AE19B860E807}"/>
              </a:ext>
            </a:extLst>
          </p:cNvPr>
          <p:cNvSpPr>
            <a:spLocks noGrp="1"/>
          </p:cNvSpPr>
          <p:nvPr>
            <p:ph type="body" idx="1"/>
          </p:nvPr>
        </p:nvSpPr>
        <p:spPr>
          <a:xfrm>
            <a:off x="507600" y="1251300"/>
            <a:ext cx="7304400" cy="2640900"/>
          </a:xfrm>
        </p:spPr>
        <p:txBody>
          <a:bodyPr/>
          <a:lstStyle/>
          <a:p>
            <a:r>
              <a:rPr lang="en-US" dirty="0"/>
              <a:t>Make it a leadership priority</a:t>
            </a:r>
          </a:p>
          <a:p>
            <a:r>
              <a:rPr lang="en-US" dirty="0"/>
              <a:t>Make it a workplace health and safety issue</a:t>
            </a:r>
          </a:p>
          <a:p>
            <a:r>
              <a:rPr lang="en-US" dirty="0"/>
              <a:t>Inform and empower all actors</a:t>
            </a:r>
          </a:p>
          <a:p>
            <a:r>
              <a:rPr lang="en-US" dirty="0"/>
              <a:t>Support those who are impacted [9]</a:t>
            </a:r>
          </a:p>
          <a:p>
            <a:pPr marL="114300" indent="0">
              <a:buNone/>
            </a:pPr>
            <a:endParaRPr lang="en-CA" dirty="0"/>
          </a:p>
        </p:txBody>
      </p:sp>
      <p:sp>
        <p:nvSpPr>
          <p:cNvPr id="4" name="Slide Number Placeholder 3">
            <a:extLst>
              <a:ext uri="{FF2B5EF4-FFF2-40B4-BE49-F238E27FC236}">
                <a16:creationId xmlns:a16="http://schemas.microsoft.com/office/drawing/2014/main" id="{DF3655FB-44EA-388B-F630-0417410125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5" name="Picture 4">
            <a:extLst>
              <a:ext uri="{FF2B5EF4-FFF2-40B4-BE49-F238E27FC236}">
                <a16:creationId xmlns:a16="http://schemas.microsoft.com/office/drawing/2014/main" id="{7282F44F-85A3-A0A7-1DB9-F0AEB57B406D}"/>
              </a:ext>
            </a:extLst>
          </p:cNvPr>
          <p:cNvPicPr>
            <a:picLocks noChangeAspect="1"/>
          </p:cNvPicPr>
          <p:nvPr/>
        </p:nvPicPr>
        <p:blipFill>
          <a:blip r:embed="rId3"/>
          <a:stretch>
            <a:fillRect/>
          </a:stretch>
        </p:blipFill>
        <p:spPr>
          <a:xfrm>
            <a:off x="6070459" y="605600"/>
            <a:ext cx="2316681" cy="3615241"/>
          </a:xfrm>
          <a:prstGeom prst="rect">
            <a:avLst/>
          </a:prstGeom>
        </p:spPr>
      </p:pic>
    </p:spTree>
    <p:custDataLst>
      <p:tags r:id="rId1"/>
    </p:custDataLst>
    <p:extLst>
      <p:ext uri="{BB962C8B-B14F-4D97-AF65-F5344CB8AC3E}">
        <p14:creationId xmlns:p14="http://schemas.microsoft.com/office/powerpoint/2010/main" val="2528577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D054DF-9322-2BED-820B-37B76B52C6D3}"/>
              </a:ext>
            </a:extLst>
          </p:cNvPr>
          <p:cNvSpPr>
            <a:spLocks noGrp="1"/>
          </p:cNvSpPr>
          <p:nvPr>
            <p:ph type="body" idx="1"/>
          </p:nvPr>
        </p:nvSpPr>
        <p:spPr>
          <a:xfrm>
            <a:off x="457200" y="1245600"/>
            <a:ext cx="7455600" cy="3391050"/>
          </a:xfrm>
        </p:spPr>
        <p:txBody>
          <a:bodyPr/>
          <a:lstStyle/>
          <a:p>
            <a:endParaRPr lang="en-CA" dirty="0"/>
          </a:p>
        </p:txBody>
      </p:sp>
      <p:sp>
        <p:nvSpPr>
          <p:cNvPr id="4" name="Slide Number Placeholder 3">
            <a:extLst>
              <a:ext uri="{FF2B5EF4-FFF2-40B4-BE49-F238E27FC236}">
                <a16:creationId xmlns:a16="http://schemas.microsoft.com/office/drawing/2014/main" id="{0950EA8F-E712-0332-40A9-0B5A542F35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grpSp>
        <p:nvGrpSpPr>
          <p:cNvPr id="8" name="Group 7">
            <a:extLst>
              <a:ext uri="{FF2B5EF4-FFF2-40B4-BE49-F238E27FC236}">
                <a16:creationId xmlns:a16="http://schemas.microsoft.com/office/drawing/2014/main" id="{836390E3-C1F0-69C2-E291-6EBA4DA5C5BD}"/>
              </a:ext>
            </a:extLst>
          </p:cNvPr>
          <p:cNvGrpSpPr/>
          <p:nvPr/>
        </p:nvGrpSpPr>
        <p:grpSpPr>
          <a:xfrm>
            <a:off x="457200" y="323626"/>
            <a:ext cx="7630474" cy="4297154"/>
            <a:chOff x="457200" y="323626"/>
            <a:chExt cx="7630474" cy="4297154"/>
          </a:xfrm>
        </p:grpSpPr>
        <p:pic>
          <p:nvPicPr>
            <p:cNvPr id="5" name="Picture 4">
              <a:extLst>
                <a:ext uri="{FF2B5EF4-FFF2-40B4-BE49-F238E27FC236}">
                  <a16:creationId xmlns:a16="http://schemas.microsoft.com/office/drawing/2014/main" id="{DE48B16D-7C6B-5D02-8D5E-52AEA2B4E331}"/>
                </a:ext>
              </a:extLst>
            </p:cNvPr>
            <p:cNvPicPr>
              <a:picLocks noChangeAspect="1"/>
            </p:cNvPicPr>
            <p:nvPr/>
          </p:nvPicPr>
          <p:blipFill rotWithShape="1">
            <a:blip r:embed="rId4"/>
            <a:srcRect l="49999" t="15329" r="-255"/>
            <a:stretch/>
          </p:blipFill>
          <p:spPr>
            <a:xfrm>
              <a:off x="5488474" y="323626"/>
              <a:ext cx="2599200" cy="2500124"/>
            </a:xfrm>
            <a:prstGeom prst="rect">
              <a:avLst/>
            </a:prstGeom>
          </p:spPr>
        </p:pic>
        <p:pic>
          <p:nvPicPr>
            <p:cNvPr id="7" name="Picture 6">
              <a:extLst>
                <a:ext uri="{FF2B5EF4-FFF2-40B4-BE49-F238E27FC236}">
                  <a16:creationId xmlns:a16="http://schemas.microsoft.com/office/drawing/2014/main" id="{F56AFC70-AAFB-CC1D-09C3-6BE2F3733B95}"/>
                </a:ext>
              </a:extLst>
            </p:cNvPr>
            <p:cNvPicPr>
              <a:picLocks noChangeAspect="1"/>
            </p:cNvPicPr>
            <p:nvPr/>
          </p:nvPicPr>
          <p:blipFill>
            <a:blip r:embed="rId5"/>
            <a:stretch>
              <a:fillRect/>
            </a:stretch>
          </p:blipFill>
          <p:spPr>
            <a:xfrm>
              <a:off x="457200" y="1200150"/>
              <a:ext cx="4810474" cy="3247200"/>
            </a:xfrm>
            <a:prstGeom prst="rect">
              <a:avLst/>
            </a:prstGeom>
          </p:spPr>
        </p:pic>
        <p:pic>
          <p:nvPicPr>
            <p:cNvPr id="6" name="Picture 5">
              <a:extLst>
                <a:ext uri="{FF2B5EF4-FFF2-40B4-BE49-F238E27FC236}">
                  <a16:creationId xmlns:a16="http://schemas.microsoft.com/office/drawing/2014/main" id="{76E89DCB-EF22-BBAE-4492-4C2F86CE5A96}"/>
                </a:ext>
              </a:extLst>
            </p:cNvPr>
            <p:cNvPicPr>
              <a:picLocks noChangeAspect="1"/>
            </p:cNvPicPr>
            <p:nvPr/>
          </p:nvPicPr>
          <p:blipFill>
            <a:blip r:embed="rId6"/>
            <a:stretch>
              <a:fillRect/>
            </a:stretch>
          </p:blipFill>
          <p:spPr>
            <a:xfrm>
              <a:off x="4900514" y="2542950"/>
              <a:ext cx="2201738" cy="2077830"/>
            </a:xfrm>
            <a:prstGeom prst="rect">
              <a:avLst/>
            </a:prstGeom>
            <a:solidFill>
              <a:schemeClr val="bg1">
                <a:lumMod val="95000"/>
              </a:schemeClr>
            </a:solidFill>
            <a:ln>
              <a:noFill/>
            </a:ln>
          </p:spPr>
        </p:pic>
      </p:grpSp>
      <p:sp>
        <p:nvSpPr>
          <p:cNvPr id="2" name="Title 1">
            <a:extLst>
              <a:ext uri="{FF2B5EF4-FFF2-40B4-BE49-F238E27FC236}">
                <a16:creationId xmlns:a16="http://schemas.microsoft.com/office/drawing/2014/main" id="{380077D3-DA0E-EA58-7E26-10369F5D3596}"/>
              </a:ext>
            </a:extLst>
          </p:cNvPr>
          <p:cNvSpPr>
            <a:spLocks noGrp="1"/>
          </p:cNvSpPr>
          <p:nvPr>
            <p:ph type="title"/>
          </p:nvPr>
        </p:nvSpPr>
        <p:spPr>
          <a:xfrm>
            <a:off x="457200" y="605600"/>
            <a:ext cx="4964400" cy="1122400"/>
          </a:xfrm>
          <a:solidFill>
            <a:schemeClr val="bg1">
              <a:lumMod val="95000"/>
            </a:schemeClr>
          </a:solidFill>
          <a:ln>
            <a:noFill/>
          </a:ln>
        </p:spPr>
        <p:txBody>
          <a:bodyPr/>
          <a:lstStyle/>
          <a:p>
            <a:r>
              <a:rPr lang="en-CA" sz="3200" b="1" dirty="0"/>
              <a:t>What students want</a:t>
            </a:r>
            <a:r>
              <a:rPr lang="en-CA" dirty="0"/>
              <a:t>:</a:t>
            </a:r>
            <a:br>
              <a:rPr lang="en-CA" dirty="0"/>
            </a:br>
            <a:endParaRPr lang="en-CA" dirty="0"/>
          </a:p>
        </p:txBody>
      </p:sp>
    </p:spTree>
    <p:custDataLst>
      <p:tags r:id="rId1"/>
    </p:custDataLst>
    <p:extLst>
      <p:ext uri="{BB962C8B-B14F-4D97-AF65-F5344CB8AC3E}">
        <p14:creationId xmlns:p14="http://schemas.microsoft.com/office/powerpoint/2010/main" val="3413557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517"/>
        <p:cNvGrpSpPr/>
        <p:nvPr/>
      </p:nvGrpSpPr>
      <p:grpSpPr>
        <a:xfrm>
          <a:off x="0" y="0"/>
          <a:ext cx="0" cy="0"/>
          <a:chOff x="0" y="0"/>
          <a:chExt cx="0" cy="0"/>
        </a:xfrm>
      </p:grpSpPr>
      <p:sp>
        <p:nvSpPr>
          <p:cNvPr id="518" name="Google Shape;518;p16"/>
          <p:cNvSpPr txBox="1">
            <a:spLocks noGrp="1"/>
          </p:cNvSpPr>
          <p:nvPr>
            <p:ph type="body" idx="1"/>
          </p:nvPr>
        </p:nvSpPr>
        <p:spPr>
          <a:xfrm>
            <a:off x="774290" y="656303"/>
            <a:ext cx="5402575" cy="3682432"/>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en-US" sz="2800" dirty="0">
                <a:solidFill>
                  <a:schemeClr val="accent3">
                    <a:lumMod val="75000"/>
                  </a:schemeClr>
                </a:solidFill>
                <a:latin typeface="Dreaming Outloud Script Pro" panose="020B0604020202020204" pitchFamily="66" charset="0"/>
                <a:cs typeface="Dreaming Outloud Script Pro" panose="020B0604020202020204" pitchFamily="66" charset="0"/>
              </a:rPr>
              <a:t>If you are neutral in situations of injustice, you have chosen the side of the oppressor. If an elephant has its foot on the tail of a mouse, and you say that you are neutral, the mouse will not appreciate your neutrality. </a:t>
            </a:r>
            <a:endParaRPr sz="2800" dirty="0">
              <a:solidFill>
                <a:schemeClr val="accent3">
                  <a:lumMod val="75000"/>
                </a:schemeClr>
              </a:solidFill>
              <a:latin typeface="Dreaming Outloud Script Pro" panose="020B0604020202020204" pitchFamily="66" charset="0"/>
              <a:cs typeface="Dreaming Outloud Script Pro" panose="020B0604020202020204" pitchFamily="66" charset="0"/>
            </a:endParaRPr>
          </a:p>
        </p:txBody>
      </p:sp>
      <p:sp>
        <p:nvSpPr>
          <p:cNvPr id="519" name="Google Shape;519;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34</a:t>
            </a:fld>
            <a:endParaRPr/>
          </a:p>
        </p:txBody>
      </p:sp>
      <p:pic>
        <p:nvPicPr>
          <p:cNvPr id="6" name="Picture 5">
            <a:extLst>
              <a:ext uri="{FF2B5EF4-FFF2-40B4-BE49-F238E27FC236}">
                <a16:creationId xmlns:a16="http://schemas.microsoft.com/office/drawing/2014/main" id="{0184C4A6-9964-2FA2-46CF-2DF449FD52A8}"/>
              </a:ext>
            </a:extLst>
          </p:cNvPr>
          <p:cNvPicPr>
            <a:picLocks noChangeAspect="1"/>
          </p:cNvPicPr>
          <p:nvPr/>
        </p:nvPicPr>
        <p:blipFill>
          <a:blip r:embed="rId4"/>
          <a:stretch>
            <a:fillRect/>
          </a:stretch>
        </p:blipFill>
        <p:spPr>
          <a:xfrm flipH="1">
            <a:off x="4480156" y="942904"/>
            <a:ext cx="4663844" cy="3109229"/>
          </a:xfrm>
          <a:prstGeom prst="rect">
            <a:avLst/>
          </a:prstGeom>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35"/>
        <p:cNvGrpSpPr/>
        <p:nvPr/>
      </p:nvGrpSpPr>
      <p:grpSpPr>
        <a:xfrm>
          <a:off x="0" y="0"/>
          <a:ext cx="0" cy="0"/>
          <a:chOff x="0" y="0"/>
          <a:chExt cx="0" cy="0"/>
        </a:xfrm>
      </p:grpSpPr>
      <p:sp>
        <p:nvSpPr>
          <p:cNvPr id="2236" name="Google Shape;2236;p36"/>
          <p:cNvSpPr txBox="1">
            <a:spLocks noGrp="1"/>
          </p:cNvSpPr>
          <p:nvPr>
            <p:ph type="title"/>
          </p:nvPr>
        </p:nvSpPr>
        <p:spPr>
          <a:xfrm>
            <a:off x="457200" y="447338"/>
            <a:ext cx="7844400" cy="29121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b="1" dirty="0"/>
              <a:t>References</a:t>
            </a:r>
            <a:endParaRPr sz="2400" b="1" dirty="0"/>
          </a:p>
        </p:txBody>
      </p:sp>
      <p:sp>
        <p:nvSpPr>
          <p:cNvPr id="2237" name="Google Shape;2237;p36"/>
          <p:cNvSpPr txBox="1">
            <a:spLocks noGrp="1"/>
          </p:cNvSpPr>
          <p:nvPr>
            <p:ph type="body" idx="1"/>
          </p:nvPr>
        </p:nvSpPr>
        <p:spPr>
          <a:xfrm>
            <a:off x="457200" y="738553"/>
            <a:ext cx="8046000" cy="4149970"/>
          </a:xfrm>
          <a:prstGeom prst="rect">
            <a:avLst/>
          </a:prstGeom>
        </p:spPr>
        <p:txBody>
          <a:bodyPr spcFirstLastPara="1" wrap="square" lIns="0" tIns="0" rIns="0" bIns="0" anchor="t" anchorCtr="0">
            <a:noAutofit/>
          </a:bodyPr>
          <a:lstStyle/>
          <a:p>
            <a:pPr marL="720725" indent="-720725" algn="just">
              <a:lnSpc>
                <a:spcPct val="100000"/>
              </a:lnSpc>
              <a:buNone/>
            </a:pPr>
            <a:r>
              <a:rPr lang="en-US" sz="1200" dirty="0"/>
              <a:t>1. Gender Based Violence Recovery Center Kenya Country </a:t>
            </a:r>
            <a:r>
              <a:rPr lang="en-US" sz="1200" dirty="0" err="1"/>
              <a:t>Programme</a:t>
            </a:r>
            <a:r>
              <a:rPr lang="en-US" sz="1200" dirty="0"/>
              <a:t> 2017-2020. Thematic Health Program- Enhancing Services and Advocacy for GBV in Kenya. </a:t>
            </a:r>
            <a:r>
              <a:rPr lang="en-US" sz="1200" dirty="0">
                <a:hlinkClick r:id="rId4"/>
              </a:rPr>
              <a:t>https://www.globalwps.org/data</a:t>
            </a:r>
            <a:r>
              <a:rPr lang="en-US" sz="1200" dirty="0"/>
              <a:t> [1]</a:t>
            </a:r>
          </a:p>
          <a:p>
            <a:pPr marL="720725" indent="-720725" algn="just">
              <a:lnSpc>
                <a:spcPct val="100000"/>
              </a:lnSpc>
              <a:buNone/>
            </a:pPr>
            <a:r>
              <a:rPr lang="en-US" sz="1200" dirty="0"/>
              <a:t>2. Kenya National Crime Research Center (2020). Protecting the Family in the Time of Covid-19 Pandemic : Addressing the Escalating Cases of Gender Based Violence, Girl Child Disempowerment and Violations of Children Rights in Kenya. </a:t>
            </a:r>
            <a:r>
              <a:rPr lang="en-US" sz="1200" dirty="0">
                <a:hlinkClick r:id="rId5"/>
              </a:rPr>
              <a:t>https://www.crimeresearch.go.ke/protecting-the-family-in-the-time-of-covid-19-pandemic/</a:t>
            </a:r>
            <a:r>
              <a:rPr lang="en-US" sz="1200" dirty="0"/>
              <a:t> [2]</a:t>
            </a:r>
          </a:p>
          <a:p>
            <a:pPr marL="720725" indent="-720725" algn="just">
              <a:lnSpc>
                <a:spcPct val="100000"/>
              </a:lnSpc>
              <a:buNone/>
            </a:pPr>
            <a:r>
              <a:rPr lang="en-US" sz="1200" dirty="0"/>
              <a:t>3. </a:t>
            </a:r>
            <a:r>
              <a:rPr lang="en-US" sz="1200" dirty="0" err="1"/>
              <a:t>Kibunja</a:t>
            </a:r>
            <a:r>
              <a:rPr lang="en-US" sz="1200" dirty="0"/>
              <a:t>. B. K. et al (2021). Prevalence and Effect of Workplace Violence against Emergency Nurses at a Tertiary Hospital in Kenya: A Cross-Sectional Study. Safety and Health at Work12(2) pp249-254. </a:t>
            </a:r>
            <a:r>
              <a:rPr lang="en-US" sz="1200" dirty="0">
                <a:hlinkClick r:id="rId6"/>
              </a:rPr>
              <a:t>https://pubmed.ncbi.nlm.nih.gov/34178404</a:t>
            </a:r>
            <a:r>
              <a:rPr lang="en-US" sz="1200" dirty="0"/>
              <a:t> [3]</a:t>
            </a:r>
          </a:p>
          <a:p>
            <a:pPr marL="720725" indent="-720725" algn="just">
              <a:lnSpc>
                <a:spcPct val="100000"/>
              </a:lnSpc>
              <a:buNone/>
            </a:pPr>
            <a:r>
              <a:rPr lang="en-US" sz="1200" dirty="0"/>
              <a:t>4. Sang, R. K. A., </a:t>
            </a:r>
            <a:r>
              <a:rPr lang="en-US" sz="1200" dirty="0" err="1"/>
              <a:t>Kemboi</a:t>
            </a:r>
            <a:r>
              <a:rPr lang="en-US" sz="1200" dirty="0"/>
              <a:t>, J. K. and </a:t>
            </a:r>
            <a:r>
              <a:rPr lang="en-US" sz="1200" dirty="0" err="1"/>
              <a:t>Omenge</a:t>
            </a:r>
            <a:r>
              <a:rPr lang="en-US" sz="1200" dirty="0"/>
              <a:t>, R. O. (2016). Sexual Harassment among University Students within University of Eldoret, </a:t>
            </a:r>
            <a:r>
              <a:rPr lang="en-US" sz="1200" dirty="0" err="1"/>
              <a:t>Uasin</a:t>
            </a:r>
            <a:r>
              <a:rPr lang="en-US" sz="1200" dirty="0"/>
              <a:t> Gishu County, Kenya 15 (8). IOSR Journal of Dental and Medical Sciences pp 142-151. </a:t>
            </a:r>
            <a:r>
              <a:rPr lang="en-US" sz="1200" dirty="0">
                <a:hlinkClick r:id="rId7"/>
              </a:rPr>
              <a:t>www.iosrjournals.org</a:t>
            </a:r>
            <a:r>
              <a:rPr lang="en-US" sz="1200" dirty="0"/>
              <a:t> [4]</a:t>
            </a:r>
          </a:p>
          <a:p>
            <a:pPr marL="720725" indent="-720725" algn="just">
              <a:lnSpc>
                <a:spcPct val="100000"/>
              </a:lnSpc>
              <a:buNone/>
            </a:pPr>
            <a:r>
              <a:rPr lang="en-US" sz="1200" dirty="0"/>
              <a:t>5. </a:t>
            </a:r>
            <a:r>
              <a:rPr lang="en-US" sz="1200" dirty="0" err="1"/>
              <a:t>Akili</a:t>
            </a:r>
            <a:r>
              <a:rPr lang="en-US" sz="1200" dirty="0"/>
              <a:t> Dada (2020). Prevalence of GBV in Selected Public Universities in Kenya. The Africa Center for Gender, Social Research and Impact Assessment. [5]</a:t>
            </a:r>
          </a:p>
          <a:p>
            <a:pPr marL="720725" indent="-720725" algn="just">
              <a:lnSpc>
                <a:spcPct val="100000"/>
              </a:lnSpc>
              <a:buNone/>
            </a:pPr>
            <a:r>
              <a:rPr lang="en-US" sz="1200" dirty="0"/>
              <a:t>6. Republic of Kenya. The Employment Act 2007. [6]</a:t>
            </a:r>
          </a:p>
          <a:p>
            <a:pPr marL="720725" indent="-720725" algn="just">
              <a:lnSpc>
                <a:spcPct val="100000"/>
              </a:lnSpc>
              <a:buNone/>
            </a:pPr>
            <a:r>
              <a:rPr lang="en-US" sz="1200" dirty="0"/>
              <a:t>7. Republic of Kenya. The Sexual Offences Act 2006. [7]</a:t>
            </a:r>
          </a:p>
          <a:p>
            <a:pPr marL="720725" lvl="0" indent="-720725" algn="just" rtl="0">
              <a:lnSpc>
                <a:spcPct val="100000"/>
              </a:lnSpc>
              <a:spcBef>
                <a:spcPts val="600"/>
              </a:spcBef>
              <a:spcAft>
                <a:spcPts val="0"/>
              </a:spcAft>
              <a:buNone/>
            </a:pPr>
            <a:r>
              <a:rPr lang="en-US" sz="1200" dirty="0"/>
              <a:t>8. The Judiciary of Kenya (2021). State of the Judiciary and Administration of Justice Annual Report 2020/2021. </a:t>
            </a:r>
            <a:r>
              <a:rPr lang="en-US" sz="1200" dirty="0">
                <a:hlinkClick r:id="rId8"/>
              </a:rPr>
              <a:t>www.judiciary.go.ke</a:t>
            </a:r>
            <a:r>
              <a:rPr lang="en-US" sz="1200" dirty="0"/>
              <a:t> [8]</a:t>
            </a:r>
          </a:p>
          <a:p>
            <a:pPr marL="720725" lvl="0" indent="-720725" algn="just" rtl="0">
              <a:lnSpc>
                <a:spcPct val="100000"/>
              </a:lnSpc>
              <a:spcBef>
                <a:spcPts val="600"/>
              </a:spcBef>
              <a:spcAft>
                <a:spcPts val="0"/>
              </a:spcAft>
              <a:buNone/>
            </a:pPr>
            <a:r>
              <a:rPr lang="en-US" sz="1200" dirty="0"/>
              <a:t>9. Norton Rose Fulbright (2020). Sexual harassment in 2020: Time to disrupt the system? </a:t>
            </a:r>
            <a:r>
              <a:rPr lang="en-US" sz="1200" dirty="0">
                <a:hlinkClick r:id="rId9"/>
              </a:rPr>
              <a:t>https://www.nortonrosefulbright.com/en-ke/knowledge/publications/dcb48089</a:t>
            </a:r>
            <a:r>
              <a:rPr lang="en-US" sz="1200" dirty="0"/>
              <a:t> [9]</a:t>
            </a:r>
          </a:p>
          <a:p>
            <a:pPr marL="0" lvl="0" indent="0" algn="l" rtl="0">
              <a:lnSpc>
                <a:spcPct val="100000"/>
              </a:lnSpc>
              <a:spcBef>
                <a:spcPts val="600"/>
              </a:spcBef>
              <a:spcAft>
                <a:spcPts val="0"/>
              </a:spcAft>
              <a:buNone/>
            </a:pPr>
            <a:endParaRPr sz="1800" dirty="0"/>
          </a:p>
        </p:txBody>
      </p:sp>
      <p:sp>
        <p:nvSpPr>
          <p:cNvPr id="2239" name="Google Shape;2239;p3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35</a:t>
            </a:fld>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DBB280-B4DF-D8A3-AF73-AA0750C363ED}"/>
              </a:ext>
            </a:extLst>
          </p:cNvPr>
          <p:cNvPicPr>
            <a:picLocks noChangeAspect="1"/>
          </p:cNvPicPr>
          <p:nvPr/>
        </p:nvPicPr>
        <p:blipFill rotWithShape="1">
          <a:blip r:embed="rId3"/>
          <a:srcRect l="16806" r="24122"/>
          <a:stretch/>
        </p:blipFill>
        <p:spPr>
          <a:xfrm>
            <a:off x="167952" y="696297"/>
            <a:ext cx="3432781" cy="3750905"/>
          </a:xfrm>
          <a:prstGeom prst="rect">
            <a:avLst/>
          </a:prstGeom>
        </p:spPr>
      </p:pic>
      <p:pic>
        <p:nvPicPr>
          <p:cNvPr id="3" name="Picture 2">
            <a:extLst>
              <a:ext uri="{FF2B5EF4-FFF2-40B4-BE49-F238E27FC236}">
                <a16:creationId xmlns:a16="http://schemas.microsoft.com/office/drawing/2014/main" id="{D1E8BCBF-F8CF-2F91-65AD-E8754DB8459F}"/>
              </a:ext>
            </a:extLst>
          </p:cNvPr>
          <p:cNvPicPr>
            <a:picLocks noChangeAspect="1"/>
          </p:cNvPicPr>
          <p:nvPr/>
        </p:nvPicPr>
        <p:blipFill>
          <a:blip r:embed="rId4"/>
          <a:stretch>
            <a:fillRect/>
          </a:stretch>
        </p:blipFill>
        <p:spPr>
          <a:xfrm>
            <a:off x="3670429" y="0"/>
            <a:ext cx="5143500" cy="5143500"/>
          </a:xfrm>
          <a:prstGeom prst="rect">
            <a:avLst/>
          </a:prstGeom>
        </p:spPr>
      </p:pic>
    </p:spTree>
    <p:custDataLst>
      <p:tags r:id="rId1"/>
    </p:custDataLst>
    <p:extLst>
      <p:ext uri="{BB962C8B-B14F-4D97-AF65-F5344CB8AC3E}">
        <p14:creationId xmlns:p14="http://schemas.microsoft.com/office/powerpoint/2010/main" val="321991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DBD0-BF3E-1CA2-3DFE-5BA802A6536E}"/>
              </a:ext>
            </a:extLst>
          </p:cNvPr>
          <p:cNvSpPr>
            <a:spLocks noGrp="1"/>
          </p:cNvSpPr>
          <p:nvPr>
            <p:ph type="title"/>
          </p:nvPr>
        </p:nvSpPr>
        <p:spPr>
          <a:xfrm>
            <a:off x="268942" y="218660"/>
            <a:ext cx="6791650" cy="344700"/>
          </a:xfrm>
        </p:spPr>
        <p:txBody>
          <a:bodyPr/>
          <a:lstStyle/>
          <a:p>
            <a:pPr algn="ctr"/>
            <a:r>
              <a:rPr lang="en-US" sz="3400" b="1" dirty="0"/>
              <a:t>Case study- </a:t>
            </a:r>
            <a:r>
              <a:rPr lang="en-US" sz="3400" i="1" dirty="0"/>
              <a:t>names are fictitious</a:t>
            </a:r>
            <a:endParaRPr lang="en-CA" sz="3400" i="1" dirty="0"/>
          </a:p>
        </p:txBody>
      </p:sp>
      <p:sp>
        <p:nvSpPr>
          <p:cNvPr id="3" name="Text Placeholder 2">
            <a:extLst>
              <a:ext uri="{FF2B5EF4-FFF2-40B4-BE49-F238E27FC236}">
                <a16:creationId xmlns:a16="http://schemas.microsoft.com/office/drawing/2014/main" id="{6DD8C013-38EB-4D35-989E-0640B8C5A745}"/>
              </a:ext>
            </a:extLst>
          </p:cNvPr>
          <p:cNvSpPr>
            <a:spLocks noGrp="1"/>
          </p:cNvSpPr>
          <p:nvPr>
            <p:ph type="body" idx="1"/>
          </p:nvPr>
        </p:nvSpPr>
        <p:spPr>
          <a:xfrm>
            <a:off x="268942" y="720517"/>
            <a:ext cx="8621486" cy="4139850"/>
          </a:xfrm>
        </p:spPr>
        <p:txBody>
          <a:bodyPr/>
          <a:lstStyle/>
          <a:p>
            <a:pPr algn="just"/>
            <a:r>
              <a:rPr lang="en-US" sz="1400" dirty="0"/>
              <a:t>Jane is a 3</a:t>
            </a:r>
            <a:r>
              <a:rPr lang="en-US" sz="1400" baseline="30000" dirty="0"/>
              <a:t>rd</a:t>
            </a:r>
            <a:r>
              <a:rPr lang="en-US" sz="1400" dirty="0"/>
              <a:t> year student who attended an end of semester bash where she had too much to drink, was put to bed where she passed out. Jane was sexually assaulted by John, who was also drunk. Two female friends caught John in the process of violating her and chased him off.  Jane woke up with her clothes ripped off and in pain.</a:t>
            </a:r>
          </a:p>
          <a:p>
            <a:pPr algn="just"/>
            <a:r>
              <a:rPr lang="en-US" sz="1400" dirty="0"/>
              <a:t>With the support of her friends Jane went to the student clinic where an examination was done, and later the next morning filed a case at the police station. In addition, Jane was re-examined at the local dispensary and a P3 form filled. A (female) police officer accompanied her to the dispensary, along with a (male) university security officer.</a:t>
            </a:r>
          </a:p>
          <a:p>
            <a:pPr algn="just"/>
            <a:r>
              <a:rPr lang="en-US" sz="1400" dirty="0"/>
              <a:t>John admitted guilt, was jailed for a month, and then arraigned in court. Jane had to travel 8 hours to make the court mention which was postponed twice. John often called or sent emissaries, asking for forgiveness or threatening her. Jane was scared as the security office and the police needed physical proof of harm to act.</a:t>
            </a:r>
          </a:p>
          <a:p>
            <a:pPr algn="just"/>
            <a:r>
              <a:rPr lang="en-US" sz="1400" dirty="0"/>
              <a:t>During the court sessions Jane had either the gender focal person or the dean of students accompanying her. Meanwhile John also faced a student disciplinary hearing where he was suspended indefinitely. </a:t>
            </a:r>
          </a:p>
          <a:p>
            <a:pPr algn="just"/>
            <a:r>
              <a:rPr lang="en-US" sz="1400" dirty="0"/>
              <a:t>Eventually the trips became too expensive for Jane, and she stopped attending court. The outcome of the case is unknown. She is currently undergoing counseling</a:t>
            </a:r>
            <a:endParaRPr lang="en-CA" sz="1400" dirty="0"/>
          </a:p>
        </p:txBody>
      </p:sp>
      <p:sp>
        <p:nvSpPr>
          <p:cNvPr id="4" name="Slide Number Placeholder 3">
            <a:extLst>
              <a:ext uri="{FF2B5EF4-FFF2-40B4-BE49-F238E27FC236}">
                <a16:creationId xmlns:a16="http://schemas.microsoft.com/office/drawing/2014/main" id="{638E125C-2346-09B7-47B8-4337BFE782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ustDataLst>
      <p:tags r:id="rId1"/>
    </p:custDataLst>
    <p:extLst>
      <p:ext uri="{BB962C8B-B14F-4D97-AF65-F5344CB8AC3E}">
        <p14:creationId xmlns:p14="http://schemas.microsoft.com/office/powerpoint/2010/main" val="399487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C03F-57F7-6108-89DA-A8F2AF04206A}"/>
              </a:ext>
            </a:extLst>
          </p:cNvPr>
          <p:cNvSpPr>
            <a:spLocks noGrp="1"/>
          </p:cNvSpPr>
          <p:nvPr>
            <p:ph type="title"/>
          </p:nvPr>
        </p:nvSpPr>
        <p:spPr>
          <a:xfrm>
            <a:off x="457200" y="605600"/>
            <a:ext cx="7671600" cy="604000"/>
          </a:xfrm>
        </p:spPr>
        <p:txBody>
          <a:bodyPr/>
          <a:lstStyle/>
          <a:p>
            <a:r>
              <a:rPr lang="en-US" sz="3200" b="1" dirty="0"/>
              <a:t>Why are WH and SV under-reported? </a:t>
            </a:r>
            <a:endParaRPr lang="en-CA" sz="3200" b="1" dirty="0"/>
          </a:p>
        </p:txBody>
      </p:sp>
      <p:sp>
        <p:nvSpPr>
          <p:cNvPr id="3" name="Text Placeholder 2">
            <a:extLst>
              <a:ext uri="{FF2B5EF4-FFF2-40B4-BE49-F238E27FC236}">
                <a16:creationId xmlns:a16="http://schemas.microsoft.com/office/drawing/2014/main" id="{7AF503E4-B811-9525-5A86-77DA0C48683C}"/>
              </a:ext>
            </a:extLst>
          </p:cNvPr>
          <p:cNvSpPr>
            <a:spLocks noGrp="1"/>
          </p:cNvSpPr>
          <p:nvPr>
            <p:ph type="body" idx="1"/>
          </p:nvPr>
        </p:nvSpPr>
        <p:spPr>
          <a:xfrm>
            <a:off x="457200" y="1375200"/>
            <a:ext cx="7542000" cy="3261450"/>
          </a:xfrm>
        </p:spPr>
        <p:txBody>
          <a:bodyPr/>
          <a:lstStyle/>
          <a:p>
            <a:pPr algn="just"/>
            <a:r>
              <a:rPr lang="en-CA" sz="1800" dirty="0"/>
              <a:t>What did you find out?</a:t>
            </a:r>
          </a:p>
          <a:p>
            <a:pPr algn="just"/>
            <a:r>
              <a:rPr lang="en-CA" sz="1800" dirty="0"/>
              <a:t>Sang, </a:t>
            </a:r>
            <a:r>
              <a:rPr lang="en-CA" sz="1800" dirty="0" err="1"/>
              <a:t>Kemboi</a:t>
            </a:r>
            <a:r>
              <a:rPr lang="en-CA" sz="1800" dirty="0"/>
              <a:t> and </a:t>
            </a:r>
            <a:r>
              <a:rPr lang="en-CA" sz="1800" dirty="0" err="1"/>
              <a:t>Omenge</a:t>
            </a:r>
            <a:r>
              <a:rPr lang="en-CA" sz="1800" dirty="0"/>
              <a:t> [4] </a:t>
            </a:r>
          </a:p>
          <a:p>
            <a:pPr algn="just"/>
            <a:r>
              <a:rPr lang="en-US" sz="1800" dirty="0"/>
              <a:t>Akili Dada [5]</a:t>
            </a:r>
          </a:p>
        </p:txBody>
      </p:sp>
      <p:sp>
        <p:nvSpPr>
          <p:cNvPr id="4" name="Slide Number Placeholder 3">
            <a:extLst>
              <a:ext uri="{FF2B5EF4-FFF2-40B4-BE49-F238E27FC236}">
                <a16:creationId xmlns:a16="http://schemas.microsoft.com/office/drawing/2014/main" id="{B9025B2F-4F61-8D34-22E5-7113F6C78C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ustDataLst>
      <p:tags r:id="rId1"/>
    </p:custDataLst>
    <p:extLst>
      <p:ext uri="{BB962C8B-B14F-4D97-AF65-F5344CB8AC3E}">
        <p14:creationId xmlns:p14="http://schemas.microsoft.com/office/powerpoint/2010/main" val="234353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6D80-D0B3-7652-498B-F23C2F803CF4}"/>
              </a:ext>
            </a:extLst>
          </p:cNvPr>
          <p:cNvSpPr>
            <a:spLocks noGrp="1"/>
          </p:cNvSpPr>
          <p:nvPr>
            <p:ph type="title"/>
          </p:nvPr>
        </p:nvSpPr>
        <p:spPr>
          <a:xfrm>
            <a:off x="457200" y="605600"/>
            <a:ext cx="7909200" cy="481600"/>
          </a:xfrm>
        </p:spPr>
        <p:txBody>
          <a:bodyPr/>
          <a:lstStyle/>
          <a:p>
            <a:r>
              <a:rPr lang="en-US" sz="3200" b="1" dirty="0"/>
              <a:t>What does Kenyan law say about SH? </a:t>
            </a:r>
            <a:endParaRPr lang="en-CA" sz="3200" b="1" dirty="0"/>
          </a:p>
        </p:txBody>
      </p:sp>
      <p:sp>
        <p:nvSpPr>
          <p:cNvPr id="3" name="Text Placeholder 2">
            <a:extLst>
              <a:ext uri="{FF2B5EF4-FFF2-40B4-BE49-F238E27FC236}">
                <a16:creationId xmlns:a16="http://schemas.microsoft.com/office/drawing/2014/main" id="{F63B3A70-7118-C11C-D7E2-94CDA00E0D4B}"/>
              </a:ext>
            </a:extLst>
          </p:cNvPr>
          <p:cNvSpPr>
            <a:spLocks noGrp="1"/>
          </p:cNvSpPr>
          <p:nvPr>
            <p:ph type="body" idx="1"/>
          </p:nvPr>
        </p:nvSpPr>
        <p:spPr>
          <a:xfrm>
            <a:off x="457200" y="1022400"/>
            <a:ext cx="8060400" cy="3614250"/>
          </a:xfrm>
        </p:spPr>
        <p:txBody>
          <a:bodyPr/>
          <a:lstStyle/>
          <a:p>
            <a:pPr algn="just"/>
            <a:r>
              <a:rPr lang="en-US" sz="1800" dirty="0"/>
              <a:t>Any kind of sexual behavior that makes the victim feel uncomfortable, includes using language (written or spoken) or visual material of sexual nature; and showing physical behavior of sexual nature is considered SH</a:t>
            </a:r>
          </a:p>
          <a:p>
            <a:pPr algn="just"/>
            <a:r>
              <a:rPr lang="en-US" sz="1800" dirty="0"/>
              <a:t>An establishment with 20 or more workers </a:t>
            </a:r>
            <a:r>
              <a:rPr lang="en-US" sz="1800" b="1" dirty="0"/>
              <a:t>may</a:t>
            </a:r>
            <a:r>
              <a:rPr lang="en-US" sz="1800" dirty="0"/>
              <a:t> issue a policy statement on SH, which clearly defines SH and states that the workplace is free of SH</a:t>
            </a:r>
          </a:p>
          <a:p>
            <a:pPr algn="just"/>
            <a:r>
              <a:rPr lang="en-US" sz="1800" dirty="0"/>
              <a:t>Each worker should be </a:t>
            </a:r>
            <a:r>
              <a:rPr lang="en-US" sz="1800" b="1" dirty="0"/>
              <a:t>well </a:t>
            </a:r>
            <a:r>
              <a:rPr lang="en-US" sz="1800" dirty="0"/>
              <a:t>aware of the provisions of the policy statement.</a:t>
            </a:r>
          </a:p>
          <a:p>
            <a:pPr algn="just"/>
            <a:r>
              <a:rPr lang="en-US" sz="1800" dirty="0"/>
              <a:t>Any person, in a position of authority, or holding a public office, is guilty of the offence of sexual harassment is liable to imprisonment of at least three years or to a fine of at least 100,000 shillings or to both. [6,7]</a:t>
            </a:r>
          </a:p>
        </p:txBody>
      </p:sp>
      <p:sp>
        <p:nvSpPr>
          <p:cNvPr id="4" name="Slide Number Placeholder 3">
            <a:extLst>
              <a:ext uri="{FF2B5EF4-FFF2-40B4-BE49-F238E27FC236}">
                <a16:creationId xmlns:a16="http://schemas.microsoft.com/office/drawing/2014/main" id="{256FE164-93F2-A1A0-DB62-211F75BD90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ustDataLst>
      <p:tags r:id="rId1"/>
    </p:custDataLst>
    <p:extLst>
      <p:ext uri="{BB962C8B-B14F-4D97-AF65-F5344CB8AC3E}">
        <p14:creationId xmlns:p14="http://schemas.microsoft.com/office/powerpoint/2010/main" val="408843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484C-29CC-96E5-A9E1-B90C48F874AC}"/>
              </a:ext>
            </a:extLst>
          </p:cNvPr>
          <p:cNvSpPr>
            <a:spLocks noGrp="1"/>
          </p:cNvSpPr>
          <p:nvPr>
            <p:ph type="title"/>
          </p:nvPr>
        </p:nvSpPr>
        <p:spPr>
          <a:xfrm>
            <a:off x="457199" y="605600"/>
            <a:ext cx="8191825" cy="654400"/>
          </a:xfrm>
        </p:spPr>
        <p:txBody>
          <a:bodyPr/>
          <a:lstStyle/>
          <a:p>
            <a:r>
              <a:rPr lang="en-CA" sz="3200" b="1" dirty="0"/>
              <a:t>Main cause- nothing will be done about it</a:t>
            </a:r>
          </a:p>
        </p:txBody>
      </p:sp>
      <p:sp>
        <p:nvSpPr>
          <p:cNvPr id="3" name="Text Placeholder 2">
            <a:extLst>
              <a:ext uri="{FF2B5EF4-FFF2-40B4-BE49-F238E27FC236}">
                <a16:creationId xmlns:a16="http://schemas.microsoft.com/office/drawing/2014/main" id="{98198906-1A60-3BB4-026E-05CEE9D1AA98}"/>
              </a:ext>
            </a:extLst>
          </p:cNvPr>
          <p:cNvSpPr>
            <a:spLocks noGrp="1"/>
          </p:cNvSpPr>
          <p:nvPr>
            <p:ph type="body" idx="1"/>
          </p:nvPr>
        </p:nvSpPr>
        <p:spPr>
          <a:xfrm>
            <a:off x="457200" y="1087200"/>
            <a:ext cx="3956582" cy="3587550"/>
          </a:xfrm>
        </p:spPr>
        <p:txBody>
          <a:bodyPr/>
          <a:lstStyle/>
          <a:p>
            <a:r>
              <a:rPr lang="en-CA" b="1" dirty="0"/>
              <a:t>Facts</a:t>
            </a:r>
          </a:p>
          <a:p>
            <a:pPr algn="just"/>
            <a:r>
              <a:rPr lang="en-US" dirty="0"/>
              <a:t>512,454 pending cases in the Magistrates’ Courts at the end of FY 2020/21 [8]</a:t>
            </a:r>
          </a:p>
          <a:p>
            <a:pPr algn="just"/>
            <a:r>
              <a:rPr lang="en-US" dirty="0"/>
              <a:t>274,584 are backlog cases </a:t>
            </a:r>
          </a:p>
          <a:p>
            <a:pPr algn="just"/>
            <a:r>
              <a:rPr lang="en-US" dirty="0"/>
              <a:t>In the study by Akili Dada most cases of WH and SV are reported as assault. [5] </a:t>
            </a:r>
            <a:endParaRPr lang="en-CA" dirty="0"/>
          </a:p>
        </p:txBody>
      </p:sp>
      <p:sp>
        <p:nvSpPr>
          <p:cNvPr id="4" name="Slide Number Placeholder 3">
            <a:extLst>
              <a:ext uri="{FF2B5EF4-FFF2-40B4-BE49-F238E27FC236}">
                <a16:creationId xmlns:a16="http://schemas.microsoft.com/office/drawing/2014/main" id="{A722174A-CF4C-CD85-B7C1-454DF55B02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6" name="TextBox 5">
            <a:extLst>
              <a:ext uri="{FF2B5EF4-FFF2-40B4-BE49-F238E27FC236}">
                <a16:creationId xmlns:a16="http://schemas.microsoft.com/office/drawing/2014/main" id="{52B70106-3F67-2E96-A414-B7BC0E67B96B}"/>
              </a:ext>
            </a:extLst>
          </p:cNvPr>
          <p:cNvSpPr txBox="1"/>
          <p:nvPr/>
        </p:nvSpPr>
        <p:spPr>
          <a:xfrm>
            <a:off x="4413782" y="4113530"/>
            <a:ext cx="4600800" cy="523220"/>
          </a:xfrm>
          <a:prstGeom prst="rect">
            <a:avLst/>
          </a:prstGeom>
          <a:noFill/>
        </p:spPr>
        <p:txBody>
          <a:bodyPr wrap="square">
            <a:spAutoFit/>
          </a:bodyPr>
          <a:lstStyle/>
          <a:p>
            <a:r>
              <a:rPr lang="en-US" dirty="0"/>
              <a:t>Case backlog by age in Magistrates’ Courts, 30th June 2021</a:t>
            </a:r>
            <a:endParaRPr lang="en-CA" dirty="0"/>
          </a:p>
        </p:txBody>
      </p:sp>
      <p:pic>
        <p:nvPicPr>
          <p:cNvPr id="9" name="Picture 8">
            <a:extLst>
              <a:ext uri="{FF2B5EF4-FFF2-40B4-BE49-F238E27FC236}">
                <a16:creationId xmlns:a16="http://schemas.microsoft.com/office/drawing/2014/main" id="{D00D9D06-8DE4-3ED1-4303-B2D58710A250}"/>
              </a:ext>
            </a:extLst>
          </p:cNvPr>
          <p:cNvPicPr>
            <a:picLocks noChangeAspect="1"/>
          </p:cNvPicPr>
          <p:nvPr/>
        </p:nvPicPr>
        <p:blipFill>
          <a:blip r:embed="rId4"/>
          <a:stretch>
            <a:fillRect/>
          </a:stretch>
        </p:blipFill>
        <p:spPr>
          <a:xfrm>
            <a:off x="4973885" y="1260000"/>
            <a:ext cx="3523793" cy="2639797"/>
          </a:xfrm>
          <a:prstGeom prst="rect">
            <a:avLst/>
          </a:prstGeom>
        </p:spPr>
      </p:pic>
    </p:spTree>
    <p:custDataLst>
      <p:tags r:id="rId1"/>
    </p:custDataLst>
    <p:extLst>
      <p:ext uri="{BB962C8B-B14F-4D97-AF65-F5344CB8AC3E}">
        <p14:creationId xmlns:p14="http://schemas.microsoft.com/office/powerpoint/2010/main" val="365697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15B0-4731-A3B3-D874-A141ECFEC28A}"/>
              </a:ext>
            </a:extLst>
          </p:cNvPr>
          <p:cNvSpPr>
            <a:spLocks noGrp="1"/>
          </p:cNvSpPr>
          <p:nvPr>
            <p:ph type="title"/>
          </p:nvPr>
        </p:nvSpPr>
        <p:spPr>
          <a:xfrm>
            <a:off x="457200" y="605600"/>
            <a:ext cx="7448400" cy="683200"/>
          </a:xfrm>
        </p:spPr>
        <p:txBody>
          <a:bodyPr/>
          <a:lstStyle/>
          <a:p>
            <a:r>
              <a:rPr lang="en-CA" b="1" dirty="0"/>
              <a:t>However</a:t>
            </a:r>
          </a:p>
        </p:txBody>
      </p:sp>
      <p:sp>
        <p:nvSpPr>
          <p:cNvPr id="3" name="Text Placeholder 2">
            <a:extLst>
              <a:ext uri="{FF2B5EF4-FFF2-40B4-BE49-F238E27FC236}">
                <a16:creationId xmlns:a16="http://schemas.microsoft.com/office/drawing/2014/main" id="{B41B46C9-FD3C-6B2A-D493-D5B8EA7B5A04}"/>
              </a:ext>
            </a:extLst>
          </p:cNvPr>
          <p:cNvSpPr>
            <a:spLocks noGrp="1"/>
          </p:cNvSpPr>
          <p:nvPr>
            <p:ph type="body" idx="1"/>
          </p:nvPr>
        </p:nvSpPr>
        <p:spPr>
          <a:xfrm>
            <a:off x="2145600" y="4537900"/>
            <a:ext cx="4370400" cy="314900"/>
          </a:xfrm>
        </p:spPr>
        <p:txBody>
          <a:bodyPr anchor="ctr"/>
          <a:lstStyle/>
          <a:p>
            <a:pPr marL="114300" indent="0">
              <a:buNone/>
            </a:pPr>
            <a:r>
              <a:rPr lang="en-CA" dirty="0"/>
              <a:t>Magistrate court cases 2020/2021</a:t>
            </a:r>
          </a:p>
        </p:txBody>
      </p:sp>
      <p:sp>
        <p:nvSpPr>
          <p:cNvPr id="4" name="Slide Number Placeholder 3">
            <a:extLst>
              <a:ext uri="{FF2B5EF4-FFF2-40B4-BE49-F238E27FC236}">
                <a16:creationId xmlns:a16="http://schemas.microsoft.com/office/drawing/2014/main" id="{6160A8C1-3811-F9C1-F6C8-A6AEE58FE6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8" name="Picture 7">
            <a:extLst>
              <a:ext uri="{FF2B5EF4-FFF2-40B4-BE49-F238E27FC236}">
                <a16:creationId xmlns:a16="http://schemas.microsoft.com/office/drawing/2014/main" id="{2B8DA5F9-45B6-328C-0B42-DD4F146B75C9}"/>
              </a:ext>
            </a:extLst>
          </p:cNvPr>
          <p:cNvPicPr>
            <a:picLocks noChangeAspect="1"/>
          </p:cNvPicPr>
          <p:nvPr/>
        </p:nvPicPr>
        <p:blipFill>
          <a:blip r:embed="rId4"/>
          <a:stretch>
            <a:fillRect/>
          </a:stretch>
        </p:blipFill>
        <p:spPr>
          <a:xfrm>
            <a:off x="847800" y="1108510"/>
            <a:ext cx="7448399" cy="3263790"/>
          </a:xfrm>
          <a:prstGeom prst="rect">
            <a:avLst/>
          </a:prstGeom>
        </p:spPr>
      </p:pic>
    </p:spTree>
    <p:custDataLst>
      <p:tags r:id="rId1"/>
    </p:custDataLst>
    <p:extLst>
      <p:ext uri="{BB962C8B-B14F-4D97-AF65-F5344CB8AC3E}">
        <p14:creationId xmlns:p14="http://schemas.microsoft.com/office/powerpoint/2010/main" val="243455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5600"/>
            <a:ext cx="7686675" cy="1082700"/>
          </a:xfrm>
        </p:spPr>
        <p:txBody>
          <a:bodyPr/>
          <a:lstStyle/>
          <a:p>
            <a:r>
              <a:rPr lang="en-US" b="1" dirty="0"/>
              <a:t>Background Summary</a:t>
            </a:r>
          </a:p>
        </p:txBody>
      </p:sp>
      <p:sp>
        <p:nvSpPr>
          <p:cNvPr id="3" name="Text Placeholder 2"/>
          <p:cNvSpPr>
            <a:spLocks noGrp="1"/>
          </p:cNvSpPr>
          <p:nvPr>
            <p:ph type="body" idx="1"/>
          </p:nvPr>
        </p:nvSpPr>
        <p:spPr>
          <a:xfrm>
            <a:off x="457199" y="1495425"/>
            <a:ext cx="8191825" cy="3141225"/>
          </a:xfrm>
        </p:spPr>
        <p:txBody>
          <a:bodyPr/>
          <a:lstStyle/>
          <a:p>
            <a:r>
              <a:rPr lang="en-US" dirty="0"/>
              <a:t> Workplace sexual misconduct and harassment are global public health problems.</a:t>
            </a:r>
          </a:p>
          <a:p>
            <a:r>
              <a:rPr lang="en-US" dirty="0"/>
              <a:t>Focused data on sexual misconduct and harassment in Kenya is limited but sexual violence – more broadly defined – is pervasive throughout the country and region.</a:t>
            </a:r>
          </a:p>
          <a:p>
            <a:r>
              <a:rPr lang="en-US" dirty="0" err="1"/>
              <a:t>Maseno</a:t>
            </a:r>
            <a:r>
              <a:rPr lang="en-US" dirty="0"/>
              <a:t> University has a gender policy to promote gender equity and prevent discrimination and harassment but substantial gaps – from limited resources to lack of enforcement of rules – preclude achievement of a “safe” academic and professional environment.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ustDataLst>
      <p:tags r:id="rId1"/>
    </p:custDataLst>
    <p:extLst>
      <p:ext uri="{BB962C8B-B14F-4D97-AF65-F5344CB8AC3E}">
        <p14:creationId xmlns:p14="http://schemas.microsoft.com/office/powerpoint/2010/main" val="22271097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2265</TotalTime>
  <Words>4299</Words>
  <Application>Microsoft Office PowerPoint</Application>
  <PresentationFormat>On-screen Show (16:9)</PresentationFormat>
  <Paragraphs>251</Paragraphs>
  <Slides>36</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Lato</vt:lpstr>
      <vt:lpstr>Raleway Thin</vt:lpstr>
      <vt:lpstr>Calibri</vt:lpstr>
      <vt:lpstr>Raleway</vt:lpstr>
      <vt:lpstr>Calibri Light</vt:lpstr>
      <vt:lpstr>Dreaming Outloud Script Pro</vt:lpstr>
      <vt:lpstr>Arial</vt:lpstr>
      <vt:lpstr>Arial Black</vt:lpstr>
      <vt:lpstr>Barlow Light</vt:lpstr>
      <vt:lpstr>Gaoler template</vt:lpstr>
      <vt:lpstr>Office Theme</vt:lpstr>
      <vt:lpstr>1_Office Theme</vt:lpstr>
      <vt:lpstr>Preventing Sexual Violence, Workplace Harassment and Gender-Based Violence:</vt:lpstr>
      <vt:lpstr>Introduction</vt:lpstr>
      <vt:lpstr>Why workplace harassment (WH) and sexual violence (SV) are important</vt:lpstr>
      <vt:lpstr>Case study- names are fictitious</vt:lpstr>
      <vt:lpstr>Why are WH and SV under-reported? </vt:lpstr>
      <vt:lpstr>What does Kenyan law say about SH? </vt:lpstr>
      <vt:lpstr>Main cause- nothing will be done about it</vt:lpstr>
      <vt:lpstr>However</vt:lpstr>
      <vt:lpstr>Background Summary</vt:lpstr>
      <vt:lpstr>Gaps preventing Maseno University (MSU) from being a “safe” environment for NIH-supported SD4H trainees from conducting research in an equitable, harassment-free setting</vt:lpstr>
      <vt:lpstr>We set out to conduct a 12-month research and programming project to raise awareness, develop training programs, and strengthen policies and procedures for responding to allegations of sexual harassment and misconduct at MSU. </vt:lpstr>
      <vt:lpstr>Supplement to:  Sustainable Development for HIV Health (SD4H) </vt:lpstr>
      <vt:lpstr>PowerPoint Presentation</vt:lpstr>
      <vt:lpstr>Research Aims</vt:lpstr>
      <vt:lpstr>Methods</vt:lpstr>
      <vt:lpstr>RESULTS</vt:lpstr>
      <vt:lpstr>Stakeholder Participation</vt:lpstr>
      <vt:lpstr>Research Participants</vt:lpstr>
      <vt:lpstr>Qualitative Research Findings</vt:lpstr>
      <vt:lpstr>Definitions of Sexual Violence and Sexual Harassment</vt:lpstr>
      <vt:lpstr>Sexual Violence and Sexual Harassment Occurred in Relationships Between Students and with Faculty</vt:lpstr>
      <vt:lpstr>Determinants of Sexual Violence and Sexual Harassment on Campus</vt:lpstr>
      <vt:lpstr>Survey Research Findings</vt:lpstr>
      <vt:lpstr>What staff and students say: </vt:lpstr>
      <vt:lpstr>What students say: </vt:lpstr>
      <vt:lpstr>What staff and students say: </vt:lpstr>
      <vt:lpstr>What staff and students say: </vt:lpstr>
      <vt:lpstr>Qualitative findings on student awareness of protocols and policies to address SVSH</vt:lpstr>
      <vt:lpstr>Ten to Ten Rule</vt:lpstr>
      <vt:lpstr>What can be done to raise awareness, build knowledge, increase skills both for prevention and redress?</vt:lpstr>
      <vt:lpstr>Future MSU policy development plans</vt:lpstr>
      <vt:lpstr>What research says</vt:lpstr>
      <vt:lpstr>What students want: </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workplace Harassment and Gender Based Violence: A study at Maseno University, Kenya</dc:title>
  <dc:creator>jwagman</dc:creator>
  <cp:lastModifiedBy>Rhoda Musungu</cp:lastModifiedBy>
  <cp:revision>28</cp:revision>
  <dcterms:modified xsi:type="dcterms:W3CDTF">2022-09-08T13:59:43Z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33DFE433-ABBB-43BB-A0D9-F414C0FD64D1</vt:lpwstr>
  </property>
  <property fmtid="{D5CDD505-2E9C-101B-9397-08002B2CF9AE}" pid="3" name="ArticulatePath">
    <vt:lpwstr>SD4H Sept JW</vt:lpwstr>
  </property>
</Properties>
</file>