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60" r:id="rId3"/>
  </p:sldMasterIdLst>
  <p:notesMasterIdLst>
    <p:notesMasterId r:id="rId54"/>
  </p:notesMasterIdLst>
  <p:sldIdLst>
    <p:sldId id="256" r:id="rId4"/>
    <p:sldId id="257" r:id="rId5"/>
    <p:sldId id="258" r:id="rId6"/>
    <p:sldId id="280" r:id="rId7"/>
    <p:sldId id="317" r:id="rId8"/>
    <p:sldId id="318" r:id="rId9"/>
    <p:sldId id="313" r:id="rId10"/>
    <p:sldId id="308" r:id="rId11"/>
    <p:sldId id="281" r:id="rId12"/>
    <p:sldId id="314" r:id="rId13"/>
    <p:sldId id="311" r:id="rId14"/>
    <p:sldId id="315" r:id="rId15"/>
    <p:sldId id="316" r:id="rId16"/>
    <p:sldId id="554" r:id="rId17"/>
    <p:sldId id="560" r:id="rId18"/>
    <p:sldId id="545" r:id="rId19"/>
    <p:sldId id="423" r:id="rId20"/>
    <p:sldId id="424" r:id="rId21"/>
    <p:sldId id="425" r:id="rId22"/>
    <p:sldId id="528" r:id="rId23"/>
    <p:sldId id="432" r:id="rId24"/>
    <p:sldId id="408" r:id="rId25"/>
    <p:sldId id="435" r:id="rId26"/>
    <p:sldId id="436" r:id="rId27"/>
    <p:sldId id="421" r:id="rId28"/>
    <p:sldId id="527" r:id="rId29"/>
    <p:sldId id="561" r:id="rId30"/>
    <p:sldId id="546" r:id="rId31"/>
    <p:sldId id="547" r:id="rId32"/>
    <p:sldId id="487" r:id="rId33"/>
    <p:sldId id="488" r:id="rId34"/>
    <p:sldId id="491" r:id="rId35"/>
    <p:sldId id="492" r:id="rId36"/>
    <p:sldId id="493" r:id="rId37"/>
    <p:sldId id="550" r:id="rId38"/>
    <p:sldId id="551" r:id="rId39"/>
    <p:sldId id="294" r:id="rId40"/>
    <p:sldId id="548" r:id="rId41"/>
    <p:sldId id="564" r:id="rId42"/>
    <p:sldId id="552" r:id="rId43"/>
    <p:sldId id="558" r:id="rId44"/>
    <p:sldId id="559" r:id="rId45"/>
    <p:sldId id="556" r:id="rId46"/>
    <p:sldId id="557" r:id="rId47"/>
    <p:sldId id="563" r:id="rId48"/>
    <p:sldId id="562" r:id="rId49"/>
    <p:sldId id="259" r:id="rId50"/>
    <p:sldId id="260" r:id="rId51"/>
    <p:sldId id="268" r:id="rId52"/>
    <p:sldId id="553" r:id="rId53"/>
  </p:sldIdLst>
  <p:sldSz cx="9144000" cy="5143500" type="screen16x9"/>
  <p:notesSz cx="6858000" cy="9144000"/>
  <p:embeddedFontLst>
    <p:embeddedFont>
      <p:font typeface="Calibri" panose="020F0502020204030204" pitchFamily="34" charset="0"/>
      <p:regular r:id="rId55"/>
      <p:bold r:id="rId56"/>
      <p:italic r:id="rId57"/>
      <p:boldItalic r:id="rId58"/>
    </p:embeddedFont>
    <p:embeddedFont>
      <p:font typeface="Century Gothic" panose="020B0502020202020204" pitchFamily="34" charset="0"/>
      <p:regular r:id="rId59"/>
      <p:bold r:id="rId60"/>
      <p:italic r:id="rId61"/>
      <p:boldItalic r:id="rId62"/>
    </p:embeddedFont>
    <p:embeddedFont>
      <p:font typeface="Encode Sans Black" panose="020B0604020202020204" charset="0"/>
      <p:regular r:id="rId63"/>
      <p:bold r:id="rId64"/>
      <p:italic r:id="rId65"/>
      <p:boldItalic r:id="rId66"/>
    </p:embeddedFont>
    <p:embeddedFont>
      <p:font typeface="Merriweather Sans" pitchFamily="2" charset="0"/>
      <p:regular r:id="rId67"/>
      <p:bold r:id="rId68"/>
      <p:italic r:id="rId69"/>
      <p:boldItalic r:id="rId70"/>
    </p:embeddedFont>
    <p:embeddedFont>
      <p:font typeface="Open Sans" panose="020B0606030504020204" pitchFamily="34" charset="0"/>
      <p:regular r:id="rId71"/>
      <p:bold r:id="rId72"/>
      <p:italic r:id="rId73"/>
      <p:boldItalic r:id="rId74"/>
    </p:embeddedFont>
    <p:embeddedFont>
      <p:font typeface="Open Sans Light" panose="020B0306030504020204" pitchFamily="34" charset="0"/>
      <p:regular r:id="rId75"/>
      <p:italic r:id="rId76"/>
    </p:embeddedFont>
    <p:embeddedFont>
      <p:font typeface="Perspective Sans" panose="020B0604020202020204" charset="0"/>
      <p:regular r:id="rId77"/>
      <p:bold r:id="rId78"/>
      <p:italic r:id="rId79"/>
      <p:boldItalic r:id="rId80"/>
    </p:embeddedFont>
    <p:embeddedFont>
      <p:font typeface="Quicksand Bold" panose="020B0604020202020204" charset="0"/>
      <p:regular r:id="rId81"/>
      <p:bold r:id="rId82"/>
      <p:italic r:id="rId83"/>
      <p:boldItalic r:id="rId84"/>
    </p:embeddedFont>
    <p:embeddedFont>
      <p:font typeface="Quicksand Book" panose="020B0604020202020204" charset="0"/>
      <p:regular r:id="rId85"/>
      <p:bold r:id="rId86"/>
      <p:italic r:id="rId87"/>
      <p:boldItalic r:id="rId88"/>
    </p:embeddedFont>
    <p:embeddedFont>
      <p:font typeface="Tahoma" panose="020B0604030504040204" pitchFamily="34" charset="0"/>
      <p:regular r:id="rId89"/>
      <p:bold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67" userDrawn="1">
          <p15:clr>
            <a:srgbClr val="A4A3A4"/>
          </p15:clr>
        </p15:guide>
        <p15:guide id="2" pos="295" userDrawn="1">
          <p15:clr>
            <a:srgbClr val="A4A3A4"/>
          </p15:clr>
        </p15:guide>
        <p15:guide id="3" orient="horz" pos="1665"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1" roundtripDataSignature="AMtx7mjZYRFxXs+dF4VXjsTZzDnZntcL0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83FF"/>
    <a:srgbClr val="D84942"/>
    <a:srgbClr val="00000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020"/>
    <p:restoredTop sz="84789"/>
  </p:normalViewPr>
  <p:slideViewPr>
    <p:cSldViewPr snapToGrid="0">
      <p:cViewPr varScale="1">
        <p:scale>
          <a:sx n="96" d="100"/>
          <a:sy n="96" d="100"/>
        </p:scale>
        <p:origin x="485" y="67"/>
      </p:cViewPr>
      <p:guideLst>
        <p:guide orient="horz" pos="667"/>
        <p:guide pos="295"/>
        <p:guide orient="horz" pos="1665"/>
      </p:guideLst>
    </p:cSldViewPr>
  </p:slideViewPr>
  <p:outlineViewPr>
    <p:cViewPr>
      <p:scale>
        <a:sx n="33" d="100"/>
        <a:sy n="33" d="100"/>
      </p:scale>
      <p:origin x="0" y="-418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font" Target="fonts/font30.fntdata"/><Relationship Id="rId89" Type="http://schemas.openxmlformats.org/officeDocument/2006/relationships/font" Target="fonts/font3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2.xml"/><Relationship Id="rId90" Type="http://schemas.openxmlformats.org/officeDocument/2006/relationships/font" Target="fonts/font36.fntdata"/><Relationship Id="rId9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8.fntdata"/><Relationship Id="rId80" Type="http://schemas.openxmlformats.org/officeDocument/2006/relationships/font" Target="fonts/font26.fntdata"/><Relationship Id="rId85" Type="http://schemas.openxmlformats.org/officeDocument/2006/relationships/font" Target="fonts/font31.fntdata"/><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font" Target="fonts/font29.fntdata"/><Relationship Id="rId88" Type="http://schemas.openxmlformats.org/officeDocument/2006/relationships/font" Target="fonts/font34.fntdata"/><Relationship Id="rId9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 Id="rId86" Type="http://schemas.openxmlformats.org/officeDocument/2006/relationships/font" Target="fonts/font32.fntdata"/><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4.xml"/><Relationship Id="rId71" Type="http://schemas.openxmlformats.org/officeDocument/2006/relationships/font" Target="fonts/font17.fntdata"/><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2.fntdata"/><Relationship Id="rId87" Type="http://schemas.openxmlformats.org/officeDocument/2006/relationships/font" Target="fonts/font33.fntdata"/><Relationship Id="rId61" Type="http://schemas.openxmlformats.org/officeDocument/2006/relationships/font" Target="fonts/font7.fntdata"/><Relationship Id="rId82" Type="http://schemas.openxmlformats.org/officeDocument/2006/relationships/font" Target="fonts/font28.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font" Target="fonts/font2.fntdata"/><Relationship Id="rId77" Type="http://schemas.openxmlformats.org/officeDocument/2006/relationships/font" Target="fonts/font23.fntdata"/></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81D1AE-53C6-E448-B635-62331444E537}" type="doc">
      <dgm:prSet loTypeId="urn:microsoft.com/office/officeart/2005/8/layout/cycle6" loCatId="" qsTypeId="urn:microsoft.com/office/officeart/2005/8/quickstyle/simple1" qsCatId="simple" csTypeId="urn:microsoft.com/office/officeart/2005/8/colors/accent0_3" csCatId="mainScheme" phldr="1"/>
      <dgm:spPr/>
      <dgm:t>
        <a:bodyPr/>
        <a:lstStyle/>
        <a:p>
          <a:endParaRPr lang="en-GB"/>
        </a:p>
      </dgm:t>
    </dgm:pt>
    <dgm:pt modelId="{E933C533-9F94-D240-A634-AAC899BD1F54}">
      <dgm:prSet phldrT="[Text]"/>
      <dgm:spPr/>
      <dgm:t>
        <a:bodyPr/>
        <a:lstStyle/>
        <a:p>
          <a:r>
            <a:rPr lang="en-GB" dirty="0"/>
            <a:t>Policy formulation</a:t>
          </a:r>
        </a:p>
      </dgm:t>
    </dgm:pt>
    <dgm:pt modelId="{9C6FABA7-B063-5746-A106-A340EA57D99A}" type="parTrans" cxnId="{7A560A04-E0AA-7648-A823-8894C235C6ED}">
      <dgm:prSet/>
      <dgm:spPr/>
      <dgm:t>
        <a:bodyPr/>
        <a:lstStyle/>
        <a:p>
          <a:endParaRPr lang="en-GB"/>
        </a:p>
      </dgm:t>
    </dgm:pt>
    <dgm:pt modelId="{66CE74BF-2141-A94F-91DD-C16F4D832031}" type="sibTrans" cxnId="{7A560A04-E0AA-7648-A823-8894C235C6ED}">
      <dgm:prSet/>
      <dgm:spPr/>
      <dgm:t>
        <a:bodyPr/>
        <a:lstStyle/>
        <a:p>
          <a:endParaRPr lang="en-GB"/>
        </a:p>
      </dgm:t>
    </dgm:pt>
    <dgm:pt modelId="{F62ADE3C-024B-9245-8DD1-6EFA24AF7672}">
      <dgm:prSet phldrT="[Text]"/>
      <dgm:spPr/>
      <dgm:t>
        <a:bodyPr/>
        <a:lstStyle/>
        <a:p>
          <a:r>
            <a:rPr lang="en-GB" dirty="0"/>
            <a:t>Policy Adoption</a:t>
          </a:r>
        </a:p>
      </dgm:t>
    </dgm:pt>
    <dgm:pt modelId="{A56A7558-71FE-474A-B43A-399B937FB8B1}" type="parTrans" cxnId="{F60D83DE-7B91-F843-B5F8-D5F59D89DA5A}">
      <dgm:prSet/>
      <dgm:spPr/>
      <dgm:t>
        <a:bodyPr/>
        <a:lstStyle/>
        <a:p>
          <a:endParaRPr lang="en-GB"/>
        </a:p>
      </dgm:t>
    </dgm:pt>
    <dgm:pt modelId="{CB31FEEA-7884-4B4B-A357-A7B2A9E24F4A}" type="sibTrans" cxnId="{F60D83DE-7B91-F843-B5F8-D5F59D89DA5A}">
      <dgm:prSet/>
      <dgm:spPr/>
      <dgm:t>
        <a:bodyPr/>
        <a:lstStyle/>
        <a:p>
          <a:endParaRPr lang="en-GB"/>
        </a:p>
      </dgm:t>
    </dgm:pt>
    <dgm:pt modelId="{981B1EAB-2415-C248-B33C-6DF7739E1C55}">
      <dgm:prSet phldrT="[Text]"/>
      <dgm:spPr/>
      <dgm:t>
        <a:bodyPr/>
        <a:lstStyle/>
        <a:p>
          <a:r>
            <a:rPr lang="en-GB" dirty="0"/>
            <a:t>Policy implementation</a:t>
          </a:r>
        </a:p>
      </dgm:t>
    </dgm:pt>
    <dgm:pt modelId="{1CAA7020-0DF8-C248-A215-99EA5DAF44E7}" type="parTrans" cxnId="{DD6E2C3A-D949-1F47-A1C3-F41383948881}">
      <dgm:prSet/>
      <dgm:spPr/>
      <dgm:t>
        <a:bodyPr/>
        <a:lstStyle/>
        <a:p>
          <a:endParaRPr lang="en-GB"/>
        </a:p>
      </dgm:t>
    </dgm:pt>
    <dgm:pt modelId="{904B1B14-8296-9B4A-98D8-5999392BBEE7}" type="sibTrans" cxnId="{DD6E2C3A-D949-1F47-A1C3-F41383948881}">
      <dgm:prSet/>
      <dgm:spPr/>
      <dgm:t>
        <a:bodyPr/>
        <a:lstStyle/>
        <a:p>
          <a:endParaRPr lang="en-GB"/>
        </a:p>
      </dgm:t>
    </dgm:pt>
    <dgm:pt modelId="{DF55C0C0-9CC4-4F40-BA63-2FF2225BB077}">
      <dgm:prSet phldrT="[Text]"/>
      <dgm:spPr/>
      <dgm:t>
        <a:bodyPr/>
        <a:lstStyle/>
        <a:p>
          <a:r>
            <a:rPr lang="en-GB" dirty="0"/>
            <a:t>Policy evaluation</a:t>
          </a:r>
        </a:p>
      </dgm:t>
    </dgm:pt>
    <dgm:pt modelId="{4E86BE53-0965-894F-91AB-EE564816BABE}" type="parTrans" cxnId="{08A6FEE5-D189-F845-8A22-3597146E0EBD}">
      <dgm:prSet/>
      <dgm:spPr/>
      <dgm:t>
        <a:bodyPr/>
        <a:lstStyle/>
        <a:p>
          <a:endParaRPr lang="en-GB"/>
        </a:p>
      </dgm:t>
    </dgm:pt>
    <dgm:pt modelId="{A75B36AB-B367-A048-9261-B04468DB9184}" type="sibTrans" cxnId="{08A6FEE5-D189-F845-8A22-3597146E0EBD}">
      <dgm:prSet/>
      <dgm:spPr/>
      <dgm:t>
        <a:bodyPr/>
        <a:lstStyle/>
        <a:p>
          <a:endParaRPr lang="en-GB"/>
        </a:p>
      </dgm:t>
    </dgm:pt>
    <dgm:pt modelId="{56F7545B-502D-D04C-B44C-3D1F02841B8B}">
      <dgm:prSet phldrT="[Text]"/>
      <dgm:spPr/>
      <dgm:t>
        <a:bodyPr/>
        <a:lstStyle/>
        <a:p>
          <a:r>
            <a:rPr lang="en-GB" dirty="0"/>
            <a:t>Policy Maintenance </a:t>
          </a:r>
        </a:p>
      </dgm:t>
    </dgm:pt>
    <dgm:pt modelId="{91F09DC3-0323-3C4D-B4FF-149E6903A589}" type="parTrans" cxnId="{85C4EA11-C1D8-0E47-B2A8-CA057ED1CD7F}">
      <dgm:prSet/>
      <dgm:spPr/>
      <dgm:t>
        <a:bodyPr/>
        <a:lstStyle/>
        <a:p>
          <a:endParaRPr lang="en-GB"/>
        </a:p>
      </dgm:t>
    </dgm:pt>
    <dgm:pt modelId="{6FF3066D-C60A-7D4A-943C-675CF4D79823}" type="sibTrans" cxnId="{85C4EA11-C1D8-0E47-B2A8-CA057ED1CD7F}">
      <dgm:prSet/>
      <dgm:spPr/>
      <dgm:t>
        <a:bodyPr/>
        <a:lstStyle/>
        <a:p>
          <a:endParaRPr lang="en-GB"/>
        </a:p>
      </dgm:t>
    </dgm:pt>
    <dgm:pt modelId="{71672D21-7DB5-0A49-ABE0-C45851997B33}" type="pres">
      <dgm:prSet presAssocID="{9581D1AE-53C6-E448-B635-62331444E537}" presName="cycle" presStyleCnt="0">
        <dgm:presLayoutVars>
          <dgm:dir/>
          <dgm:resizeHandles val="exact"/>
        </dgm:presLayoutVars>
      </dgm:prSet>
      <dgm:spPr/>
    </dgm:pt>
    <dgm:pt modelId="{E4F0DA7E-D2A3-DF47-A8CC-15BE811FEE29}" type="pres">
      <dgm:prSet presAssocID="{E933C533-9F94-D240-A634-AAC899BD1F54}" presName="node" presStyleLbl="node1" presStyleIdx="0" presStyleCnt="5" custScaleX="101125" custRadScaleRad="100890" custRadScaleInc="5130">
        <dgm:presLayoutVars>
          <dgm:bulletEnabled val="1"/>
        </dgm:presLayoutVars>
      </dgm:prSet>
      <dgm:spPr/>
    </dgm:pt>
    <dgm:pt modelId="{020ADF6D-018F-7248-9354-F367D94452B7}" type="pres">
      <dgm:prSet presAssocID="{E933C533-9F94-D240-A634-AAC899BD1F54}" presName="spNode" presStyleCnt="0"/>
      <dgm:spPr/>
    </dgm:pt>
    <dgm:pt modelId="{31D00CF4-AE55-2B40-BEC6-6A189CAFFCFE}" type="pres">
      <dgm:prSet presAssocID="{66CE74BF-2141-A94F-91DD-C16F4D832031}" presName="sibTrans" presStyleLbl="sibTrans1D1" presStyleIdx="0" presStyleCnt="5"/>
      <dgm:spPr/>
    </dgm:pt>
    <dgm:pt modelId="{E9E9B269-FC20-BF42-8DB5-5B5A0D5D4341}" type="pres">
      <dgm:prSet presAssocID="{F62ADE3C-024B-9245-8DD1-6EFA24AF7672}" presName="node" presStyleLbl="node1" presStyleIdx="1" presStyleCnt="5">
        <dgm:presLayoutVars>
          <dgm:bulletEnabled val="1"/>
        </dgm:presLayoutVars>
      </dgm:prSet>
      <dgm:spPr/>
    </dgm:pt>
    <dgm:pt modelId="{3E586E56-FE94-9D45-BF92-673EA38EEE5F}" type="pres">
      <dgm:prSet presAssocID="{F62ADE3C-024B-9245-8DD1-6EFA24AF7672}" presName="spNode" presStyleCnt="0"/>
      <dgm:spPr/>
    </dgm:pt>
    <dgm:pt modelId="{BE7D03BA-867D-7A48-824B-DF78DE33E0C5}" type="pres">
      <dgm:prSet presAssocID="{CB31FEEA-7884-4B4B-A357-A7B2A9E24F4A}" presName="sibTrans" presStyleLbl="sibTrans1D1" presStyleIdx="1" presStyleCnt="5"/>
      <dgm:spPr/>
    </dgm:pt>
    <dgm:pt modelId="{AF9C16A1-F3D0-FF4F-9D95-9DBDF5F66091}" type="pres">
      <dgm:prSet presAssocID="{981B1EAB-2415-C248-B33C-6DF7739E1C55}" presName="node" presStyleLbl="node1" presStyleIdx="2" presStyleCnt="5" custRadScaleRad="104251" custRadScaleInc="-15834">
        <dgm:presLayoutVars>
          <dgm:bulletEnabled val="1"/>
        </dgm:presLayoutVars>
      </dgm:prSet>
      <dgm:spPr/>
    </dgm:pt>
    <dgm:pt modelId="{ED651EAB-FF19-FA43-8017-BF648560B614}" type="pres">
      <dgm:prSet presAssocID="{981B1EAB-2415-C248-B33C-6DF7739E1C55}" presName="spNode" presStyleCnt="0"/>
      <dgm:spPr/>
    </dgm:pt>
    <dgm:pt modelId="{5989DCC4-DDB1-604E-A0CB-400B15B17BAC}" type="pres">
      <dgm:prSet presAssocID="{904B1B14-8296-9B4A-98D8-5999392BBEE7}" presName="sibTrans" presStyleLbl="sibTrans1D1" presStyleIdx="2" presStyleCnt="5"/>
      <dgm:spPr/>
    </dgm:pt>
    <dgm:pt modelId="{A118398C-06FD-D248-A20F-6120DC9D70D6}" type="pres">
      <dgm:prSet presAssocID="{DF55C0C0-9CC4-4F40-BA63-2FF2225BB077}" presName="node" presStyleLbl="node1" presStyleIdx="3" presStyleCnt="5" custRadScaleRad="104068" custRadScaleInc="15747">
        <dgm:presLayoutVars>
          <dgm:bulletEnabled val="1"/>
        </dgm:presLayoutVars>
      </dgm:prSet>
      <dgm:spPr/>
    </dgm:pt>
    <dgm:pt modelId="{EBAAAF2E-E129-2B43-97E8-7011C8AD6D6A}" type="pres">
      <dgm:prSet presAssocID="{DF55C0C0-9CC4-4F40-BA63-2FF2225BB077}" presName="spNode" presStyleCnt="0"/>
      <dgm:spPr/>
    </dgm:pt>
    <dgm:pt modelId="{3CA387A8-9BF6-9F40-9F81-0DFAA7C4FAF7}" type="pres">
      <dgm:prSet presAssocID="{A75B36AB-B367-A048-9261-B04468DB9184}" presName="sibTrans" presStyleLbl="sibTrans1D1" presStyleIdx="3" presStyleCnt="5"/>
      <dgm:spPr/>
    </dgm:pt>
    <dgm:pt modelId="{1BBAEE2B-5DD6-9848-9A2E-37ADCBADFB82}" type="pres">
      <dgm:prSet presAssocID="{56F7545B-502D-D04C-B44C-3D1F02841B8B}" presName="node" presStyleLbl="node1" presStyleIdx="4" presStyleCnt="5" custRadScaleRad="107300" custRadScaleInc="-12665">
        <dgm:presLayoutVars>
          <dgm:bulletEnabled val="1"/>
        </dgm:presLayoutVars>
      </dgm:prSet>
      <dgm:spPr/>
    </dgm:pt>
    <dgm:pt modelId="{D4ECB8D9-D803-2A4D-AE9A-1C7545FAFAE8}" type="pres">
      <dgm:prSet presAssocID="{56F7545B-502D-D04C-B44C-3D1F02841B8B}" presName="spNode" presStyleCnt="0"/>
      <dgm:spPr/>
    </dgm:pt>
    <dgm:pt modelId="{A0BC340F-04CD-BC45-B8ED-0B3AA465E3D1}" type="pres">
      <dgm:prSet presAssocID="{6FF3066D-C60A-7D4A-943C-675CF4D79823}" presName="sibTrans" presStyleLbl="sibTrans1D1" presStyleIdx="4" presStyleCnt="5"/>
      <dgm:spPr/>
    </dgm:pt>
  </dgm:ptLst>
  <dgm:cxnLst>
    <dgm:cxn modelId="{7A560A04-E0AA-7648-A823-8894C235C6ED}" srcId="{9581D1AE-53C6-E448-B635-62331444E537}" destId="{E933C533-9F94-D240-A634-AAC899BD1F54}" srcOrd="0" destOrd="0" parTransId="{9C6FABA7-B063-5746-A106-A340EA57D99A}" sibTransId="{66CE74BF-2141-A94F-91DD-C16F4D832031}"/>
    <dgm:cxn modelId="{85C4EA11-C1D8-0E47-B2A8-CA057ED1CD7F}" srcId="{9581D1AE-53C6-E448-B635-62331444E537}" destId="{56F7545B-502D-D04C-B44C-3D1F02841B8B}" srcOrd="4" destOrd="0" parTransId="{91F09DC3-0323-3C4D-B4FF-149E6903A589}" sibTransId="{6FF3066D-C60A-7D4A-943C-675CF4D79823}"/>
    <dgm:cxn modelId="{48B95628-8F4C-D942-9548-A2489C7FA79B}" type="presOf" srcId="{904B1B14-8296-9B4A-98D8-5999392BBEE7}" destId="{5989DCC4-DDB1-604E-A0CB-400B15B17BAC}" srcOrd="0" destOrd="0" presId="urn:microsoft.com/office/officeart/2005/8/layout/cycle6"/>
    <dgm:cxn modelId="{3AA4CE2C-0D37-1446-B273-B044F4BE2158}" type="presOf" srcId="{DF55C0C0-9CC4-4F40-BA63-2FF2225BB077}" destId="{A118398C-06FD-D248-A20F-6120DC9D70D6}" srcOrd="0" destOrd="0" presId="urn:microsoft.com/office/officeart/2005/8/layout/cycle6"/>
    <dgm:cxn modelId="{DD6E2C3A-D949-1F47-A1C3-F41383948881}" srcId="{9581D1AE-53C6-E448-B635-62331444E537}" destId="{981B1EAB-2415-C248-B33C-6DF7739E1C55}" srcOrd="2" destOrd="0" parTransId="{1CAA7020-0DF8-C248-A215-99EA5DAF44E7}" sibTransId="{904B1B14-8296-9B4A-98D8-5999392BBEE7}"/>
    <dgm:cxn modelId="{64AA4169-12A3-7444-A75E-484B0D57AE01}" type="presOf" srcId="{A75B36AB-B367-A048-9261-B04468DB9184}" destId="{3CA387A8-9BF6-9F40-9F81-0DFAA7C4FAF7}" srcOrd="0" destOrd="0" presId="urn:microsoft.com/office/officeart/2005/8/layout/cycle6"/>
    <dgm:cxn modelId="{DD151D4B-07BA-4741-AF55-50D6D454BDA0}" type="presOf" srcId="{56F7545B-502D-D04C-B44C-3D1F02841B8B}" destId="{1BBAEE2B-5DD6-9848-9A2E-37ADCBADFB82}" srcOrd="0" destOrd="0" presId="urn:microsoft.com/office/officeart/2005/8/layout/cycle6"/>
    <dgm:cxn modelId="{8727B250-970F-934F-9FCD-BDB9BA6B61EF}" type="presOf" srcId="{CB31FEEA-7884-4B4B-A357-A7B2A9E24F4A}" destId="{BE7D03BA-867D-7A48-824B-DF78DE33E0C5}" srcOrd="0" destOrd="0" presId="urn:microsoft.com/office/officeart/2005/8/layout/cycle6"/>
    <dgm:cxn modelId="{1F8B6951-DE4D-8D4F-8F45-8AE0AF46ACE3}" type="presOf" srcId="{9581D1AE-53C6-E448-B635-62331444E537}" destId="{71672D21-7DB5-0A49-ABE0-C45851997B33}" srcOrd="0" destOrd="0" presId="urn:microsoft.com/office/officeart/2005/8/layout/cycle6"/>
    <dgm:cxn modelId="{5C025F52-FDDD-E64B-B1FE-109FBE9FE12C}" type="presOf" srcId="{F62ADE3C-024B-9245-8DD1-6EFA24AF7672}" destId="{E9E9B269-FC20-BF42-8DB5-5B5A0D5D4341}" srcOrd="0" destOrd="0" presId="urn:microsoft.com/office/officeart/2005/8/layout/cycle6"/>
    <dgm:cxn modelId="{6D3586D0-B577-F040-8B15-B5B50636A19D}" type="presOf" srcId="{66CE74BF-2141-A94F-91DD-C16F4D832031}" destId="{31D00CF4-AE55-2B40-BEC6-6A189CAFFCFE}" srcOrd="0" destOrd="0" presId="urn:microsoft.com/office/officeart/2005/8/layout/cycle6"/>
    <dgm:cxn modelId="{FD72A2D0-6316-CB49-886C-E867A53B0104}" type="presOf" srcId="{E933C533-9F94-D240-A634-AAC899BD1F54}" destId="{E4F0DA7E-D2A3-DF47-A8CC-15BE811FEE29}" srcOrd="0" destOrd="0" presId="urn:microsoft.com/office/officeart/2005/8/layout/cycle6"/>
    <dgm:cxn modelId="{69FA25D6-1233-504F-8544-A5D2E7E028CD}" type="presOf" srcId="{981B1EAB-2415-C248-B33C-6DF7739E1C55}" destId="{AF9C16A1-F3D0-FF4F-9D95-9DBDF5F66091}" srcOrd="0" destOrd="0" presId="urn:microsoft.com/office/officeart/2005/8/layout/cycle6"/>
    <dgm:cxn modelId="{F60D83DE-7B91-F843-B5F8-D5F59D89DA5A}" srcId="{9581D1AE-53C6-E448-B635-62331444E537}" destId="{F62ADE3C-024B-9245-8DD1-6EFA24AF7672}" srcOrd="1" destOrd="0" parTransId="{A56A7558-71FE-474A-B43A-399B937FB8B1}" sibTransId="{CB31FEEA-7884-4B4B-A357-A7B2A9E24F4A}"/>
    <dgm:cxn modelId="{08A6FEE5-D189-F845-8A22-3597146E0EBD}" srcId="{9581D1AE-53C6-E448-B635-62331444E537}" destId="{DF55C0C0-9CC4-4F40-BA63-2FF2225BB077}" srcOrd="3" destOrd="0" parTransId="{4E86BE53-0965-894F-91AB-EE564816BABE}" sibTransId="{A75B36AB-B367-A048-9261-B04468DB9184}"/>
    <dgm:cxn modelId="{6B260BEE-4154-B847-B178-9D9D0909B77F}" type="presOf" srcId="{6FF3066D-C60A-7D4A-943C-675CF4D79823}" destId="{A0BC340F-04CD-BC45-B8ED-0B3AA465E3D1}" srcOrd="0" destOrd="0" presId="urn:microsoft.com/office/officeart/2005/8/layout/cycle6"/>
    <dgm:cxn modelId="{DCA2873E-5D1F-E549-8272-FD30F9361FFD}" type="presParOf" srcId="{71672D21-7DB5-0A49-ABE0-C45851997B33}" destId="{E4F0DA7E-D2A3-DF47-A8CC-15BE811FEE29}" srcOrd="0" destOrd="0" presId="urn:microsoft.com/office/officeart/2005/8/layout/cycle6"/>
    <dgm:cxn modelId="{4856ADF5-423A-A34C-AEAB-5BBA7E9DDB87}" type="presParOf" srcId="{71672D21-7DB5-0A49-ABE0-C45851997B33}" destId="{020ADF6D-018F-7248-9354-F367D94452B7}" srcOrd="1" destOrd="0" presId="urn:microsoft.com/office/officeart/2005/8/layout/cycle6"/>
    <dgm:cxn modelId="{6E0424B9-92D5-AD44-92C8-5634087E5DC0}" type="presParOf" srcId="{71672D21-7DB5-0A49-ABE0-C45851997B33}" destId="{31D00CF4-AE55-2B40-BEC6-6A189CAFFCFE}" srcOrd="2" destOrd="0" presId="urn:microsoft.com/office/officeart/2005/8/layout/cycle6"/>
    <dgm:cxn modelId="{B6117608-ECDA-FD49-872F-B6F4C2CCC169}" type="presParOf" srcId="{71672D21-7DB5-0A49-ABE0-C45851997B33}" destId="{E9E9B269-FC20-BF42-8DB5-5B5A0D5D4341}" srcOrd="3" destOrd="0" presId="urn:microsoft.com/office/officeart/2005/8/layout/cycle6"/>
    <dgm:cxn modelId="{C9CFF040-54C4-174F-8B4D-34288494AEE3}" type="presParOf" srcId="{71672D21-7DB5-0A49-ABE0-C45851997B33}" destId="{3E586E56-FE94-9D45-BF92-673EA38EEE5F}" srcOrd="4" destOrd="0" presId="urn:microsoft.com/office/officeart/2005/8/layout/cycle6"/>
    <dgm:cxn modelId="{DC222695-937E-D348-81B8-0617F8AC520D}" type="presParOf" srcId="{71672D21-7DB5-0A49-ABE0-C45851997B33}" destId="{BE7D03BA-867D-7A48-824B-DF78DE33E0C5}" srcOrd="5" destOrd="0" presId="urn:microsoft.com/office/officeart/2005/8/layout/cycle6"/>
    <dgm:cxn modelId="{40369DD7-6CB9-3D41-8B3B-575B8CEEF44E}" type="presParOf" srcId="{71672D21-7DB5-0A49-ABE0-C45851997B33}" destId="{AF9C16A1-F3D0-FF4F-9D95-9DBDF5F66091}" srcOrd="6" destOrd="0" presId="urn:microsoft.com/office/officeart/2005/8/layout/cycle6"/>
    <dgm:cxn modelId="{3A9159F0-EA3D-E44B-8691-7B39C0DB2CB8}" type="presParOf" srcId="{71672D21-7DB5-0A49-ABE0-C45851997B33}" destId="{ED651EAB-FF19-FA43-8017-BF648560B614}" srcOrd="7" destOrd="0" presId="urn:microsoft.com/office/officeart/2005/8/layout/cycle6"/>
    <dgm:cxn modelId="{D479E159-B62E-2F48-A1DC-6AA6B98F2778}" type="presParOf" srcId="{71672D21-7DB5-0A49-ABE0-C45851997B33}" destId="{5989DCC4-DDB1-604E-A0CB-400B15B17BAC}" srcOrd="8" destOrd="0" presId="urn:microsoft.com/office/officeart/2005/8/layout/cycle6"/>
    <dgm:cxn modelId="{AC54C860-AC62-A148-8996-01A1513128F3}" type="presParOf" srcId="{71672D21-7DB5-0A49-ABE0-C45851997B33}" destId="{A118398C-06FD-D248-A20F-6120DC9D70D6}" srcOrd="9" destOrd="0" presId="urn:microsoft.com/office/officeart/2005/8/layout/cycle6"/>
    <dgm:cxn modelId="{64C509E2-B44C-CF4C-8BA8-59CA53B7D9AE}" type="presParOf" srcId="{71672D21-7DB5-0A49-ABE0-C45851997B33}" destId="{EBAAAF2E-E129-2B43-97E8-7011C8AD6D6A}" srcOrd="10" destOrd="0" presId="urn:microsoft.com/office/officeart/2005/8/layout/cycle6"/>
    <dgm:cxn modelId="{C59BEF4A-1F3A-8F43-80B8-5146DFB44556}" type="presParOf" srcId="{71672D21-7DB5-0A49-ABE0-C45851997B33}" destId="{3CA387A8-9BF6-9F40-9F81-0DFAA7C4FAF7}" srcOrd="11" destOrd="0" presId="urn:microsoft.com/office/officeart/2005/8/layout/cycle6"/>
    <dgm:cxn modelId="{63D1A6E1-783E-354F-8B0C-509772E1A762}" type="presParOf" srcId="{71672D21-7DB5-0A49-ABE0-C45851997B33}" destId="{1BBAEE2B-5DD6-9848-9A2E-37ADCBADFB82}" srcOrd="12" destOrd="0" presId="urn:microsoft.com/office/officeart/2005/8/layout/cycle6"/>
    <dgm:cxn modelId="{631ECEBA-D36B-A34D-B88F-36C68C905F2A}" type="presParOf" srcId="{71672D21-7DB5-0A49-ABE0-C45851997B33}" destId="{D4ECB8D9-D803-2A4D-AE9A-1C7545FAFAE8}" srcOrd="13" destOrd="0" presId="urn:microsoft.com/office/officeart/2005/8/layout/cycle6"/>
    <dgm:cxn modelId="{246F1082-3EF5-D746-A716-7035494B20D5}" type="presParOf" srcId="{71672D21-7DB5-0A49-ABE0-C45851997B33}" destId="{A0BC340F-04CD-BC45-B8ED-0B3AA465E3D1}"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0DA7E-D2A3-DF47-A8CC-15BE811FEE29}">
      <dsp:nvSpPr>
        <dsp:cNvPr id="0" name=""/>
        <dsp:cNvSpPr/>
      </dsp:nvSpPr>
      <dsp:spPr>
        <a:xfrm>
          <a:off x="1430741" y="46321"/>
          <a:ext cx="1150009" cy="73919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Policy formulation</a:t>
          </a:r>
        </a:p>
      </dsp:txBody>
      <dsp:txXfrm>
        <a:off x="1466825" y="82405"/>
        <a:ext cx="1077841" cy="667022"/>
      </dsp:txXfrm>
    </dsp:sp>
    <dsp:sp modelId="{31D00CF4-AE55-2B40-BEC6-6A189CAFFCFE}">
      <dsp:nvSpPr>
        <dsp:cNvPr id="0" name=""/>
        <dsp:cNvSpPr/>
      </dsp:nvSpPr>
      <dsp:spPr>
        <a:xfrm>
          <a:off x="483765" y="408051"/>
          <a:ext cx="2952573" cy="2952573"/>
        </a:xfrm>
        <a:custGeom>
          <a:avLst/>
          <a:gdLst/>
          <a:ahLst/>
          <a:cxnLst/>
          <a:rect l="0" t="0" r="0" b="0"/>
          <a:pathLst>
            <a:path>
              <a:moveTo>
                <a:pt x="2104379" y="140277"/>
              </a:moveTo>
              <a:arcTo wR="1476286" hR="1476286" stAng="17710767" swAng="1887208"/>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9E9B269-FC20-BF42-8DB5-5B5A0D5D4341}">
      <dsp:nvSpPr>
        <dsp:cNvPr id="0" name=""/>
        <dsp:cNvSpPr/>
      </dsp:nvSpPr>
      <dsp:spPr>
        <a:xfrm>
          <a:off x="2809167" y="1079205"/>
          <a:ext cx="1137215" cy="73919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Policy Adoption</a:t>
          </a:r>
        </a:p>
      </dsp:txBody>
      <dsp:txXfrm>
        <a:off x="2845251" y="1115289"/>
        <a:ext cx="1065047" cy="667022"/>
      </dsp:txXfrm>
    </dsp:sp>
    <dsp:sp modelId="{BE7D03BA-867D-7A48-824B-DF78DE33E0C5}">
      <dsp:nvSpPr>
        <dsp:cNvPr id="0" name=""/>
        <dsp:cNvSpPr/>
      </dsp:nvSpPr>
      <dsp:spPr>
        <a:xfrm>
          <a:off x="507676" y="535804"/>
          <a:ext cx="2952573" cy="2952573"/>
        </a:xfrm>
        <a:custGeom>
          <a:avLst/>
          <a:gdLst/>
          <a:ahLst/>
          <a:cxnLst/>
          <a:rect l="0" t="0" r="0" b="0"/>
          <a:pathLst>
            <a:path>
              <a:moveTo>
                <a:pt x="2940983" y="1291664"/>
              </a:moveTo>
              <a:arcTo wR="1476286" hR="1476286" stAng="21168951" swAng="2123216"/>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F9C16A1-F3D0-FF4F-9D95-9DBDF5F66091}">
      <dsp:nvSpPr>
        <dsp:cNvPr id="0" name=""/>
        <dsp:cNvSpPr/>
      </dsp:nvSpPr>
      <dsp:spPr>
        <a:xfrm>
          <a:off x="2390295" y="2717822"/>
          <a:ext cx="1137215" cy="73919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Policy implementation</a:t>
          </a:r>
        </a:p>
      </dsp:txBody>
      <dsp:txXfrm>
        <a:off x="2426379" y="2753906"/>
        <a:ext cx="1065047" cy="667022"/>
      </dsp:txXfrm>
    </dsp:sp>
    <dsp:sp modelId="{5989DCC4-DDB1-604E-A0CB-400B15B17BAC}">
      <dsp:nvSpPr>
        <dsp:cNvPr id="0" name=""/>
        <dsp:cNvSpPr/>
      </dsp:nvSpPr>
      <dsp:spPr>
        <a:xfrm>
          <a:off x="502287" y="492600"/>
          <a:ext cx="2952573" cy="2952573"/>
        </a:xfrm>
        <a:custGeom>
          <a:avLst/>
          <a:gdLst/>
          <a:ahLst/>
          <a:cxnLst/>
          <a:rect l="0" t="0" r="0" b="0"/>
          <a:pathLst>
            <a:path>
              <a:moveTo>
                <a:pt x="1880022" y="2896293"/>
              </a:moveTo>
              <a:arcTo wR="1476286" hR="1476286" stAng="4447711" swAng="1922781"/>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118398C-06FD-D248-A20F-6120DC9D70D6}">
      <dsp:nvSpPr>
        <dsp:cNvPr id="0" name=""/>
        <dsp:cNvSpPr/>
      </dsp:nvSpPr>
      <dsp:spPr>
        <a:xfrm>
          <a:off x="422135" y="2716105"/>
          <a:ext cx="1137215" cy="73919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Policy evaluation</a:t>
          </a:r>
        </a:p>
      </dsp:txBody>
      <dsp:txXfrm>
        <a:off x="458219" y="2752189"/>
        <a:ext cx="1065047" cy="667022"/>
      </dsp:txXfrm>
    </dsp:sp>
    <dsp:sp modelId="{3CA387A8-9BF6-9F40-9F81-0DFAA7C4FAF7}">
      <dsp:nvSpPr>
        <dsp:cNvPr id="0" name=""/>
        <dsp:cNvSpPr/>
      </dsp:nvSpPr>
      <dsp:spPr>
        <a:xfrm>
          <a:off x="501343" y="556581"/>
          <a:ext cx="2952573" cy="2952573"/>
        </a:xfrm>
        <a:custGeom>
          <a:avLst/>
          <a:gdLst/>
          <a:ahLst/>
          <a:cxnLst/>
          <a:rect l="0" t="0" r="0" b="0"/>
          <a:pathLst>
            <a:path>
              <a:moveTo>
                <a:pt x="163638" y="2151843"/>
              </a:moveTo>
              <a:arcTo wR="1476286" hR="1476286" stAng="9166036" swAng="2004009"/>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BAEE2B-5DD6-9848-9A2E-37ADCBADFB82}">
      <dsp:nvSpPr>
        <dsp:cNvPr id="0" name=""/>
        <dsp:cNvSpPr/>
      </dsp:nvSpPr>
      <dsp:spPr>
        <a:xfrm>
          <a:off x="0" y="1126477"/>
          <a:ext cx="1137215" cy="73919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Policy Maintenance </a:t>
          </a:r>
        </a:p>
      </dsp:txBody>
      <dsp:txXfrm>
        <a:off x="36084" y="1162561"/>
        <a:ext cx="1065047" cy="667022"/>
      </dsp:txXfrm>
    </dsp:sp>
    <dsp:sp modelId="{A0BC340F-04CD-BC45-B8ED-0B3AA465E3D1}">
      <dsp:nvSpPr>
        <dsp:cNvPr id="0" name=""/>
        <dsp:cNvSpPr/>
      </dsp:nvSpPr>
      <dsp:spPr>
        <a:xfrm>
          <a:off x="528982" y="401700"/>
          <a:ext cx="2952573" cy="2952573"/>
        </a:xfrm>
        <a:custGeom>
          <a:avLst/>
          <a:gdLst/>
          <a:ahLst/>
          <a:cxnLst/>
          <a:rect l="0" t="0" r="0" b="0"/>
          <a:pathLst>
            <a:path>
              <a:moveTo>
                <a:pt x="210326" y="716834"/>
              </a:moveTo>
              <a:arcTo wR="1476286" hR="1476286" stAng="12657579" swAng="2146719"/>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4T18:59:44.061"/>
    </inkml:context>
    <inkml:brush xml:id="br0">
      <inkml:brushProperty name="width" value="0.1" units="cm"/>
      <inkml:brushProperty name="height" value="0.1" units="cm"/>
      <inkml:brushProperty name="color" value="#FFC114"/>
    </inkml:brush>
  </inkml:definitions>
  <inkml:trace contextRef="#ctx0" brushRef="#br0">0 159 24575,'0'42'0,"0"16"0,0-19 0,0 17 0,0-23 0,0 10 0,0 5 0,0-5 0,1-3 0,1 0 0,1-7 0,0-4 0,-1-1 0,-2-13 0,0 7 0,0-10 0,0 2 0,0-9 0,0-18 0,0-4 0,0-8 0,0 6 0,0 0 0,0-6 0,0-8 0,0-13 0,0-11 0,0-9 0,0 3 0,0 9 0,0 7 0,0 7 0,0 4 0,0 4 0,0 9 0,0 5 0,0-4 0,0 9 0,0-4 0,0 10 0,0-2 0,0-1 0,0-2 0,0-1 0,0 2 0,0 2 0,0 7 0,0 20 0,0-9 0,0 24 0,0-12 0,0 10 0,0 5 0,0-4 0,0-4 0,0-5 0,0-8 0,0-6 0,0-6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Record Zoom!!! </a:t>
            </a:r>
            <a:endParaRPr b="1" dirty="0"/>
          </a:p>
        </p:txBody>
      </p:sp>
      <p:sp>
        <p:nvSpPr>
          <p:cNvPr id="80" name="Google Shape;8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03A8585F-84A1-0FC7-9FE8-63CAB1D8D103}"/>
              </a:ext>
            </a:extLst>
          </p:cNvPr>
          <p:cNvSpPr>
            <a:spLocks noGrp="1" noRot="1" noChangeAspect="1" noTextEdit="1"/>
          </p:cNvSpPr>
          <p:nvPr>
            <p:ph type="sldImg"/>
          </p:nvPr>
        </p:nvSpPr>
        <p:spPr>
          <a:xfrm>
            <a:off x="381000" y="685800"/>
            <a:ext cx="6096000" cy="3429000"/>
          </a:xfrm>
          <a:ln/>
        </p:spPr>
      </p:sp>
      <p:sp>
        <p:nvSpPr>
          <p:cNvPr id="84995" name="Notes Placeholder 2">
            <a:extLst>
              <a:ext uri="{FF2B5EF4-FFF2-40B4-BE49-F238E27FC236}">
                <a16:creationId xmlns:a16="http://schemas.microsoft.com/office/drawing/2014/main" id="{F84DEFE3-1DC7-044B-7534-0A0C97ECC4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buFontTx/>
              <a:buChar char="•"/>
            </a:pPr>
            <a:r>
              <a:rPr lang="en-US" altLang="en-KE"/>
              <a:t>Going from close to 90% in Namibia</a:t>
            </a:r>
            <a:endParaRPr lang="en-GB" altLang="en-KE"/>
          </a:p>
        </p:txBody>
      </p:sp>
      <p:sp>
        <p:nvSpPr>
          <p:cNvPr id="84996" name="Slide Number Placeholder 3">
            <a:extLst>
              <a:ext uri="{FF2B5EF4-FFF2-40B4-BE49-F238E27FC236}">
                <a16:creationId xmlns:a16="http://schemas.microsoft.com/office/drawing/2014/main" id="{00F722EA-BED3-8792-6246-E850609089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defRPr>
            </a:lvl1pPr>
            <a:lvl2pPr marL="742950" indent="-285750">
              <a:spcBef>
                <a:spcPct val="30000"/>
              </a:spcBef>
              <a:defRPr sz="1200">
                <a:solidFill>
                  <a:schemeClr val="tx1"/>
                </a:solidFill>
                <a:latin typeface="Tahoma" panose="020B0604030504040204" pitchFamily="34" charset="0"/>
              </a:defRPr>
            </a:lvl2pPr>
            <a:lvl3pPr marL="1143000" indent="-228600">
              <a:spcBef>
                <a:spcPct val="30000"/>
              </a:spcBef>
              <a:defRPr sz="1200">
                <a:solidFill>
                  <a:schemeClr val="tx1"/>
                </a:solidFill>
                <a:latin typeface="Tahoma" panose="020B0604030504040204" pitchFamily="34" charset="0"/>
              </a:defRPr>
            </a:lvl3pPr>
            <a:lvl4pPr marL="1600200" indent="-228600">
              <a:spcBef>
                <a:spcPct val="30000"/>
              </a:spcBef>
              <a:defRPr sz="1200">
                <a:solidFill>
                  <a:schemeClr val="tx1"/>
                </a:solidFill>
                <a:latin typeface="Tahoma" panose="020B0604030504040204" pitchFamily="34" charset="0"/>
              </a:defRPr>
            </a:lvl4pPr>
            <a:lvl5pPr marL="2057400" indent="-228600">
              <a:spcBef>
                <a:spcPct val="30000"/>
              </a:spcBef>
              <a:defRPr sz="1200">
                <a:solidFill>
                  <a:schemeClr val="tx1"/>
                </a:solidFill>
                <a:latin typeface="Tahoma" panose="020B0604030504040204" pitchFamily="34" charset="0"/>
              </a:defRPr>
            </a:lvl5pPr>
            <a:lvl6pPr marL="2514600" indent="-228600" eaLnBrk="0" fontAlgn="base" hangingPunct="0">
              <a:spcBef>
                <a:spcPct val="30000"/>
              </a:spcBef>
              <a:spcAft>
                <a:spcPct val="0"/>
              </a:spcAft>
              <a:defRPr sz="1200">
                <a:solidFill>
                  <a:schemeClr val="tx1"/>
                </a:solidFill>
                <a:latin typeface="Tahoma" panose="020B0604030504040204" pitchFamily="34" charset="0"/>
              </a:defRPr>
            </a:lvl6pPr>
            <a:lvl7pPr marL="2971800" indent="-228600" eaLnBrk="0" fontAlgn="base" hangingPunct="0">
              <a:spcBef>
                <a:spcPct val="30000"/>
              </a:spcBef>
              <a:spcAft>
                <a:spcPct val="0"/>
              </a:spcAft>
              <a:defRPr sz="1200">
                <a:solidFill>
                  <a:schemeClr val="tx1"/>
                </a:solidFill>
                <a:latin typeface="Tahoma" panose="020B0604030504040204" pitchFamily="34" charset="0"/>
              </a:defRPr>
            </a:lvl7pPr>
            <a:lvl8pPr marL="3429000" indent="-228600" eaLnBrk="0" fontAlgn="base" hangingPunct="0">
              <a:spcBef>
                <a:spcPct val="30000"/>
              </a:spcBef>
              <a:spcAft>
                <a:spcPct val="0"/>
              </a:spcAft>
              <a:defRPr sz="1200">
                <a:solidFill>
                  <a:schemeClr val="tx1"/>
                </a:solidFill>
                <a:latin typeface="Tahoma" panose="020B0604030504040204" pitchFamily="34" charset="0"/>
              </a:defRPr>
            </a:lvl8pPr>
            <a:lvl9pPr marL="3886200" indent="-228600"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011FF542-30B0-7B45-A9F7-A2BD469053C6}" type="slidenum">
              <a:rPr lang="en-GB" altLang="en-KE"/>
              <a:pPr>
                <a:spcBef>
                  <a:spcPct val="0"/>
                </a:spcBef>
              </a:pPr>
              <a:t>17</a:t>
            </a:fld>
            <a:endParaRPr lang="en-GB" altLang="en-K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C5247243-D740-D4E0-7BBE-E6C235E3F283}"/>
              </a:ext>
            </a:extLst>
          </p:cNvPr>
          <p:cNvSpPr>
            <a:spLocks noGrp="1" noRot="1" noChangeAspect="1" noTextEdit="1"/>
          </p:cNvSpPr>
          <p:nvPr>
            <p:ph type="sldImg"/>
          </p:nvPr>
        </p:nvSpPr>
        <p:spPr>
          <a:xfrm>
            <a:off x="381000" y="685800"/>
            <a:ext cx="6096000" cy="3429000"/>
          </a:xfrm>
          <a:ln/>
        </p:spPr>
      </p:sp>
      <p:sp>
        <p:nvSpPr>
          <p:cNvPr id="87043" name="Notes Placeholder 2">
            <a:extLst>
              <a:ext uri="{FF2B5EF4-FFF2-40B4-BE49-F238E27FC236}">
                <a16:creationId xmlns:a16="http://schemas.microsoft.com/office/drawing/2014/main" id="{7CCDA565-FE45-A5C3-542C-E07718854A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buFontTx/>
              <a:buChar char="•"/>
            </a:pPr>
            <a:r>
              <a:rPr lang="en-US" altLang="en-KE"/>
              <a:t>To as low as 2% in the D.R. Congo</a:t>
            </a:r>
            <a:endParaRPr lang="en-GB" altLang="en-KE"/>
          </a:p>
        </p:txBody>
      </p:sp>
      <p:sp>
        <p:nvSpPr>
          <p:cNvPr id="87044" name="Slide Number Placeholder 3">
            <a:extLst>
              <a:ext uri="{FF2B5EF4-FFF2-40B4-BE49-F238E27FC236}">
                <a16:creationId xmlns:a16="http://schemas.microsoft.com/office/drawing/2014/main" id="{5DC4439F-4096-F509-759F-A43FBDDEB8A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defRPr>
            </a:lvl1pPr>
            <a:lvl2pPr marL="742950" indent="-285750">
              <a:spcBef>
                <a:spcPct val="30000"/>
              </a:spcBef>
              <a:defRPr sz="1200">
                <a:solidFill>
                  <a:schemeClr val="tx1"/>
                </a:solidFill>
                <a:latin typeface="Tahoma" panose="020B0604030504040204" pitchFamily="34" charset="0"/>
              </a:defRPr>
            </a:lvl2pPr>
            <a:lvl3pPr marL="1143000" indent="-228600">
              <a:spcBef>
                <a:spcPct val="30000"/>
              </a:spcBef>
              <a:defRPr sz="1200">
                <a:solidFill>
                  <a:schemeClr val="tx1"/>
                </a:solidFill>
                <a:latin typeface="Tahoma" panose="020B0604030504040204" pitchFamily="34" charset="0"/>
              </a:defRPr>
            </a:lvl3pPr>
            <a:lvl4pPr marL="1600200" indent="-228600">
              <a:spcBef>
                <a:spcPct val="30000"/>
              </a:spcBef>
              <a:defRPr sz="1200">
                <a:solidFill>
                  <a:schemeClr val="tx1"/>
                </a:solidFill>
                <a:latin typeface="Tahoma" panose="020B0604030504040204" pitchFamily="34" charset="0"/>
              </a:defRPr>
            </a:lvl4pPr>
            <a:lvl5pPr marL="2057400" indent="-228600">
              <a:spcBef>
                <a:spcPct val="30000"/>
              </a:spcBef>
              <a:defRPr sz="1200">
                <a:solidFill>
                  <a:schemeClr val="tx1"/>
                </a:solidFill>
                <a:latin typeface="Tahoma" panose="020B0604030504040204" pitchFamily="34" charset="0"/>
              </a:defRPr>
            </a:lvl5pPr>
            <a:lvl6pPr marL="2514600" indent="-228600" eaLnBrk="0" fontAlgn="base" hangingPunct="0">
              <a:spcBef>
                <a:spcPct val="30000"/>
              </a:spcBef>
              <a:spcAft>
                <a:spcPct val="0"/>
              </a:spcAft>
              <a:defRPr sz="1200">
                <a:solidFill>
                  <a:schemeClr val="tx1"/>
                </a:solidFill>
                <a:latin typeface="Tahoma" panose="020B0604030504040204" pitchFamily="34" charset="0"/>
              </a:defRPr>
            </a:lvl6pPr>
            <a:lvl7pPr marL="2971800" indent="-228600" eaLnBrk="0" fontAlgn="base" hangingPunct="0">
              <a:spcBef>
                <a:spcPct val="30000"/>
              </a:spcBef>
              <a:spcAft>
                <a:spcPct val="0"/>
              </a:spcAft>
              <a:defRPr sz="1200">
                <a:solidFill>
                  <a:schemeClr val="tx1"/>
                </a:solidFill>
                <a:latin typeface="Tahoma" panose="020B0604030504040204" pitchFamily="34" charset="0"/>
              </a:defRPr>
            </a:lvl7pPr>
            <a:lvl8pPr marL="3429000" indent="-228600" eaLnBrk="0" fontAlgn="base" hangingPunct="0">
              <a:spcBef>
                <a:spcPct val="30000"/>
              </a:spcBef>
              <a:spcAft>
                <a:spcPct val="0"/>
              </a:spcAft>
              <a:defRPr sz="1200">
                <a:solidFill>
                  <a:schemeClr val="tx1"/>
                </a:solidFill>
                <a:latin typeface="Tahoma" panose="020B0604030504040204" pitchFamily="34" charset="0"/>
              </a:defRPr>
            </a:lvl8pPr>
            <a:lvl9pPr marL="3886200" indent="-228600"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FD0D4075-151D-7844-B6C6-2ABABCD29798}" type="slidenum">
              <a:rPr lang="en-GB" altLang="en-KE"/>
              <a:pPr>
                <a:spcBef>
                  <a:spcPct val="0"/>
                </a:spcBef>
              </a:pPr>
              <a:t>18</a:t>
            </a:fld>
            <a:endParaRPr lang="en-GB" altLang="en-K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739CF01D-1F7C-B6D0-0C9D-AD83531F08D0}"/>
              </a:ext>
            </a:extLst>
          </p:cNvPr>
          <p:cNvSpPr>
            <a:spLocks noGrp="1" noRot="1" noChangeAspect="1" noTextEdit="1"/>
          </p:cNvSpPr>
          <p:nvPr>
            <p:ph type="sldImg"/>
          </p:nvPr>
        </p:nvSpPr>
        <p:spPr>
          <a:xfrm>
            <a:off x="381000" y="685800"/>
            <a:ext cx="6096000" cy="3429000"/>
          </a:xfrm>
          <a:ln/>
        </p:spPr>
      </p:sp>
      <p:sp>
        <p:nvSpPr>
          <p:cNvPr id="89091" name="Notes Placeholder 2">
            <a:extLst>
              <a:ext uri="{FF2B5EF4-FFF2-40B4-BE49-F238E27FC236}">
                <a16:creationId xmlns:a16="http://schemas.microsoft.com/office/drawing/2014/main" id="{9EF4EEB5-B8BA-F3BD-729A-FC1D04E234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buFontTx/>
              <a:buChar char="•"/>
            </a:pPr>
            <a:r>
              <a:rPr lang="en-US" altLang="en-KE"/>
              <a:t>With most African countries lying somewhere in between. Kenya, for example is at 39%</a:t>
            </a:r>
          </a:p>
        </p:txBody>
      </p:sp>
      <p:sp>
        <p:nvSpPr>
          <p:cNvPr id="89092" name="Slide Number Placeholder 3">
            <a:extLst>
              <a:ext uri="{FF2B5EF4-FFF2-40B4-BE49-F238E27FC236}">
                <a16:creationId xmlns:a16="http://schemas.microsoft.com/office/drawing/2014/main" id="{7D722C59-CAC2-0746-3DEA-171E17DD42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defRPr>
            </a:lvl1pPr>
            <a:lvl2pPr marL="742950" indent="-285750">
              <a:spcBef>
                <a:spcPct val="30000"/>
              </a:spcBef>
              <a:defRPr sz="1200">
                <a:solidFill>
                  <a:schemeClr val="tx1"/>
                </a:solidFill>
                <a:latin typeface="Tahoma" panose="020B0604030504040204" pitchFamily="34" charset="0"/>
              </a:defRPr>
            </a:lvl2pPr>
            <a:lvl3pPr marL="1143000" indent="-228600">
              <a:spcBef>
                <a:spcPct val="30000"/>
              </a:spcBef>
              <a:defRPr sz="1200">
                <a:solidFill>
                  <a:schemeClr val="tx1"/>
                </a:solidFill>
                <a:latin typeface="Tahoma" panose="020B0604030504040204" pitchFamily="34" charset="0"/>
              </a:defRPr>
            </a:lvl3pPr>
            <a:lvl4pPr marL="1600200" indent="-228600">
              <a:spcBef>
                <a:spcPct val="30000"/>
              </a:spcBef>
              <a:defRPr sz="1200">
                <a:solidFill>
                  <a:schemeClr val="tx1"/>
                </a:solidFill>
                <a:latin typeface="Tahoma" panose="020B0604030504040204" pitchFamily="34" charset="0"/>
              </a:defRPr>
            </a:lvl4pPr>
            <a:lvl5pPr marL="2057400" indent="-228600">
              <a:spcBef>
                <a:spcPct val="30000"/>
              </a:spcBef>
              <a:defRPr sz="1200">
                <a:solidFill>
                  <a:schemeClr val="tx1"/>
                </a:solidFill>
                <a:latin typeface="Tahoma" panose="020B0604030504040204" pitchFamily="34" charset="0"/>
              </a:defRPr>
            </a:lvl5pPr>
            <a:lvl6pPr marL="2514600" indent="-228600" eaLnBrk="0" fontAlgn="base" hangingPunct="0">
              <a:spcBef>
                <a:spcPct val="30000"/>
              </a:spcBef>
              <a:spcAft>
                <a:spcPct val="0"/>
              </a:spcAft>
              <a:defRPr sz="1200">
                <a:solidFill>
                  <a:schemeClr val="tx1"/>
                </a:solidFill>
                <a:latin typeface="Tahoma" panose="020B0604030504040204" pitchFamily="34" charset="0"/>
              </a:defRPr>
            </a:lvl6pPr>
            <a:lvl7pPr marL="2971800" indent="-228600" eaLnBrk="0" fontAlgn="base" hangingPunct="0">
              <a:spcBef>
                <a:spcPct val="30000"/>
              </a:spcBef>
              <a:spcAft>
                <a:spcPct val="0"/>
              </a:spcAft>
              <a:defRPr sz="1200">
                <a:solidFill>
                  <a:schemeClr val="tx1"/>
                </a:solidFill>
                <a:latin typeface="Tahoma" panose="020B0604030504040204" pitchFamily="34" charset="0"/>
              </a:defRPr>
            </a:lvl7pPr>
            <a:lvl8pPr marL="3429000" indent="-228600" eaLnBrk="0" fontAlgn="base" hangingPunct="0">
              <a:spcBef>
                <a:spcPct val="30000"/>
              </a:spcBef>
              <a:spcAft>
                <a:spcPct val="0"/>
              </a:spcAft>
              <a:defRPr sz="1200">
                <a:solidFill>
                  <a:schemeClr val="tx1"/>
                </a:solidFill>
                <a:latin typeface="Tahoma" panose="020B0604030504040204" pitchFamily="34" charset="0"/>
              </a:defRPr>
            </a:lvl8pPr>
            <a:lvl9pPr marL="3886200" indent="-228600"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BD82260E-3238-CA4F-8D9E-1DFCC1C85E2F}" type="slidenum">
              <a:rPr lang="en-GB" altLang="en-KE"/>
              <a:pPr>
                <a:spcBef>
                  <a:spcPct val="0"/>
                </a:spcBef>
              </a:pPr>
              <a:t>19</a:t>
            </a:fld>
            <a:endParaRPr lang="en-GB" altLang="en-K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CF573166-A8E2-AB22-8AF4-02FCF4E0C774}"/>
              </a:ext>
            </a:extLst>
          </p:cNvPr>
          <p:cNvSpPr>
            <a:spLocks noGrp="1" noRot="1" noChangeAspect="1" noTextEdit="1"/>
          </p:cNvSpPr>
          <p:nvPr>
            <p:ph type="sldImg"/>
          </p:nvPr>
        </p:nvSpPr>
        <p:spPr>
          <a:xfrm>
            <a:off x="381000" y="685800"/>
            <a:ext cx="6096000" cy="3429000"/>
          </a:xfrm>
          <a:ln/>
        </p:spPr>
      </p:sp>
      <p:sp>
        <p:nvSpPr>
          <p:cNvPr id="3" name="Notes Placeholder 2">
            <a:extLst>
              <a:ext uri="{FF2B5EF4-FFF2-40B4-BE49-F238E27FC236}">
                <a16:creationId xmlns:a16="http://schemas.microsoft.com/office/drawing/2014/main" id="{E65FB8F6-1346-FB02-285B-14B69F512B2C}"/>
              </a:ext>
            </a:extLst>
          </p:cNvPr>
          <p:cNvSpPr>
            <a:spLocks noGrp="1"/>
          </p:cNvSpPr>
          <p:nvPr>
            <p:ph type="body" idx="1"/>
          </p:nvPr>
        </p:nvSpPr>
        <p:spPr/>
        <p:txBody>
          <a:bodyPr/>
          <a:lstStyle/>
          <a:p>
            <a:pPr marL="178257" indent="-178257" eaLnBrk="1" hangingPunct="1">
              <a:buFont typeface="Arial" pitchFamily="34" charset="0"/>
              <a:buChar char="•"/>
              <a:defRPr/>
            </a:pPr>
            <a:r>
              <a:rPr lang="en-US" dirty="0"/>
              <a:t>The benefits for attending postpartum clinic and bringing infants for HIV testing include:</a:t>
            </a:r>
          </a:p>
          <a:p>
            <a:pPr marL="653607" lvl="1" indent="-178257" eaLnBrk="1" hangingPunct="1">
              <a:buFont typeface="Arial" pitchFamily="34" charset="0"/>
              <a:buChar char="•"/>
              <a:defRPr/>
            </a:pPr>
            <a:r>
              <a:rPr lang="en-US" dirty="0"/>
              <a:t>counseling on infant feeding options, access to family planning services, counseling on danger signs and when to return to hospital, initiation of infant ARV prophylaxis, and early infant diagnosis of HIV</a:t>
            </a:r>
          </a:p>
          <a:p>
            <a:pPr marL="178257" indent="-178257" eaLnBrk="1" hangingPunct="1">
              <a:buFont typeface="Arial" pitchFamily="34" charset="0"/>
              <a:buChar char="•"/>
              <a:defRPr/>
            </a:pPr>
            <a:endParaRPr lang="en-US" dirty="0"/>
          </a:p>
          <a:p>
            <a:pPr marL="178257" indent="-178257" eaLnBrk="1" hangingPunct="1">
              <a:buFont typeface="Arial" pitchFamily="34" charset="0"/>
              <a:buChar char="•"/>
              <a:defRPr/>
            </a:pPr>
            <a:endParaRPr lang="en-US" dirty="0"/>
          </a:p>
          <a:p>
            <a:pPr marL="178257" indent="-178257" eaLnBrk="1" hangingPunct="1">
              <a:buFont typeface="Arial" pitchFamily="34" charset="0"/>
              <a:buChar char="•"/>
              <a:defRPr/>
            </a:pPr>
            <a:endParaRPr lang="en-US" dirty="0"/>
          </a:p>
          <a:p>
            <a:pPr marL="371387" indent="-371387">
              <a:buFont typeface="Arial" pitchFamily="34" charset="0"/>
              <a:buChar char="•"/>
              <a:defRPr/>
            </a:pPr>
            <a:endParaRPr lang="en-US" dirty="0"/>
          </a:p>
        </p:txBody>
      </p:sp>
      <p:sp>
        <p:nvSpPr>
          <p:cNvPr id="91140" name="Slide Number Placeholder 3">
            <a:extLst>
              <a:ext uri="{FF2B5EF4-FFF2-40B4-BE49-F238E27FC236}">
                <a16:creationId xmlns:a16="http://schemas.microsoft.com/office/drawing/2014/main" id="{F9B8DF57-A494-C297-D8DF-0C1F1D6456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defRPr>
            </a:lvl1pPr>
            <a:lvl2pPr marL="742950" indent="-285750">
              <a:spcBef>
                <a:spcPct val="30000"/>
              </a:spcBef>
              <a:defRPr sz="1200">
                <a:solidFill>
                  <a:schemeClr val="tx1"/>
                </a:solidFill>
                <a:latin typeface="Tahoma" panose="020B0604030504040204" pitchFamily="34" charset="0"/>
              </a:defRPr>
            </a:lvl2pPr>
            <a:lvl3pPr marL="1143000" indent="-228600">
              <a:spcBef>
                <a:spcPct val="30000"/>
              </a:spcBef>
              <a:defRPr sz="1200">
                <a:solidFill>
                  <a:schemeClr val="tx1"/>
                </a:solidFill>
                <a:latin typeface="Tahoma" panose="020B0604030504040204" pitchFamily="34" charset="0"/>
              </a:defRPr>
            </a:lvl3pPr>
            <a:lvl4pPr marL="1600200" indent="-228600">
              <a:spcBef>
                <a:spcPct val="30000"/>
              </a:spcBef>
              <a:defRPr sz="1200">
                <a:solidFill>
                  <a:schemeClr val="tx1"/>
                </a:solidFill>
                <a:latin typeface="Tahoma" panose="020B0604030504040204" pitchFamily="34" charset="0"/>
              </a:defRPr>
            </a:lvl4pPr>
            <a:lvl5pPr marL="2057400" indent="-228600">
              <a:spcBef>
                <a:spcPct val="30000"/>
              </a:spcBef>
              <a:defRPr sz="1200">
                <a:solidFill>
                  <a:schemeClr val="tx1"/>
                </a:solidFill>
                <a:latin typeface="Tahoma" panose="020B0604030504040204" pitchFamily="34" charset="0"/>
              </a:defRPr>
            </a:lvl5pPr>
            <a:lvl6pPr marL="2514600" indent="-228600" eaLnBrk="0" fontAlgn="base" hangingPunct="0">
              <a:spcBef>
                <a:spcPct val="30000"/>
              </a:spcBef>
              <a:spcAft>
                <a:spcPct val="0"/>
              </a:spcAft>
              <a:defRPr sz="1200">
                <a:solidFill>
                  <a:schemeClr val="tx1"/>
                </a:solidFill>
                <a:latin typeface="Tahoma" panose="020B0604030504040204" pitchFamily="34" charset="0"/>
              </a:defRPr>
            </a:lvl6pPr>
            <a:lvl7pPr marL="2971800" indent="-228600" eaLnBrk="0" fontAlgn="base" hangingPunct="0">
              <a:spcBef>
                <a:spcPct val="30000"/>
              </a:spcBef>
              <a:spcAft>
                <a:spcPct val="0"/>
              </a:spcAft>
              <a:defRPr sz="1200">
                <a:solidFill>
                  <a:schemeClr val="tx1"/>
                </a:solidFill>
                <a:latin typeface="Tahoma" panose="020B0604030504040204" pitchFamily="34" charset="0"/>
              </a:defRPr>
            </a:lvl7pPr>
            <a:lvl8pPr marL="3429000" indent="-228600" eaLnBrk="0" fontAlgn="base" hangingPunct="0">
              <a:spcBef>
                <a:spcPct val="30000"/>
              </a:spcBef>
              <a:spcAft>
                <a:spcPct val="0"/>
              </a:spcAft>
              <a:defRPr sz="1200">
                <a:solidFill>
                  <a:schemeClr val="tx1"/>
                </a:solidFill>
                <a:latin typeface="Tahoma" panose="020B0604030504040204" pitchFamily="34" charset="0"/>
              </a:defRPr>
            </a:lvl8pPr>
            <a:lvl9pPr marL="3886200" indent="-228600"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DA04E5CB-D786-7C44-89E4-A3C6EA001563}" type="slidenum">
              <a:rPr lang="en-US" altLang="en-KE"/>
              <a:pPr>
                <a:spcBef>
                  <a:spcPct val="0"/>
                </a:spcBef>
              </a:pPr>
              <a:t>20</a:t>
            </a:fld>
            <a:endParaRPr lang="en-US" altLang="en-K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69220D09-BD87-2BF4-A8D5-7FCF1F2E8C38}"/>
              </a:ext>
            </a:extLst>
          </p:cNvPr>
          <p:cNvSpPr>
            <a:spLocks noGrp="1" noRot="1" noChangeAspect="1" noTextEdit="1"/>
          </p:cNvSpPr>
          <p:nvPr>
            <p:ph type="sldImg"/>
          </p:nvPr>
        </p:nvSpPr>
        <p:spPr>
          <a:xfrm>
            <a:off x="381000" y="685800"/>
            <a:ext cx="6096000" cy="3429000"/>
          </a:xfrm>
          <a:ln/>
        </p:spPr>
      </p:sp>
      <p:sp>
        <p:nvSpPr>
          <p:cNvPr id="93187" name="Notes Placeholder 2">
            <a:extLst>
              <a:ext uri="{FF2B5EF4-FFF2-40B4-BE49-F238E27FC236}">
                <a16:creationId xmlns:a16="http://schemas.microsoft.com/office/drawing/2014/main" id="{DF222DBD-A85F-13D0-F6AA-4BC6054BE8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4150" indent="-184150">
              <a:buFontTx/>
              <a:buChar char="•"/>
            </a:pPr>
            <a:r>
              <a:rPr lang="en-US" altLang="en-KE"/>
              <a:t>Early determination of infant HIV status is important for two main reasons:</a:t>
            </a:r>
          </a:p>
          <a:p>
            <a:pPr marL="660400" lvl="1" indent="-184150">
              <a:buFontTx/>
              <a:buChar char="•"/>
            </a:pPr>
            <a:r>
              <a:rPr lang="en-GB" altLang="en-KE"/>
              <a:t>For HIV negative infants, </a:t>
            </a:r>
            <a:r>
              <a:rPr lang="en-US" altLang="en-KE"/>
              <a:t>it is the entry point for prevention efforts such as continued ARV prophylaxis for breastfeeding infants</a:t>
            </a:r>
          </a:p>
          <a:p>
            <a:pPr marL="660400" lvl="1" indent="-184150">
              <a:buFontTx/>
              <a:buChar char="•"/>
            </a:pPr>
            <a:r>
              <a:rPr lang="en-GB" altLang="en-KE"/>
              <a:t>For HIV positive infants, it is the entry point to receiving life-saving ART</a:t>
            </a:r>
          </a:p>
          <a:p>
            <a:pPr marL="184150" indent="-184150">
              <a:buFontTx/>
              <a:buChar char="•"/>
            </a:pPr>
            <a:r>
              <a:rPr lang="en-US" altLang="en-KE"/>
              <a:t>However, questions still remain regarding how to ensure adequate follow-up of mother-infant pairs and ensure the best health outcomes for both moms and babies</a:t>
            </a:r>
            <a:endParaRPr lang="en-GB" altLang="en-KE"/>
          </a:p>
        </p:txBody>
      </p:sp>
      <p:sp>
        <p:nvSpPr>
          <p:cNvPr id="93188" name="Slide Number Placeholder 3">
            <a:extLst>
              <a:ext uri="{FF2B5EF4-FFF2-40B4-BE49-F238E27FC236}">
                <a16:creationId xmlns:a16="http://schemas.microsoft.com/office/drawing/2014/main" id="{4763E42F-4B5E-ECE8-2B72-9220187977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defRPr>
            </a:lvl1pPr>
            <a:lvl2pPr marL="742950" indent="-285750">
              <a:spcBef>
                <a:spcPct val="30000"/>
              </a:spcBef>
              <a:defRPr sz="1200">
                <a:solidFill>
                  <a:schemeClr val="tx1"/>
                </a:solidFill>
                <a:latin typeface="Tahoma" panose="020B0604030504040204" pitchFamily="34" charset="0"/>
              </a:defRPr>
            </a:lvl2pPr>
            <a:lvl3pPr marL="1143000" indent="-228600">
              <a:spcBef>
                <a:spcPct val="30000"/>
              </a:spcBef>
              <a:defRPr sz="1200">
                <a:solidFill>
                  <a:schemeClr val="tx1"/>
                </a:solidFill>
                <a:latin typeface="Tahoma" panose="020B0604030504040204" pitchFamily="34" charset="0"/>
              </a:defRPr>
            </a:lvl3pPr>
            <a:lvl4pPr marL="1600200" indent="-228600">
              <a:spcBef>
                <a:spcPct val="30000"/>
              </a:spcBef>
              <a:defRPr sz="1200">
                <a:solidFill>
                  <a:schemeClr val="tx1"/>
                </a:solidFill>
                <a:latin typeface="Tahoma" panose="020B0604030504040204" pitchFamily="34" charset="0"/>
              </a:defRPr>
            </a:lvl4pPr>
            <a:lvl5pPr marL="2057400" indent="-228600">
              <a:spcBef>
                <a:spcPct val="30000"/>
              </a:spcBef>
              <a:defRPr sz="1200">
                <a:solidFill>
                  <a:schemeClr val="tx1"/>
                </a:solidFill>
                <a:latin typeface="Tahoma" panose="020B0604030504040204" pitchFamily="34" charset="0"/>
              </a:defRPr>
            </a:lvl5pPr>
            <a:lvl6pPr marL="2514600" indent="-228600" eaLnBrk="0" fontAlgn="base" hangingPunct="0">
              <a:spcBef>
                <a:spcPct val="30000"/>
              </a:spcBef>
              <a:spcAft>
                <a:spcPct val="0"/>
              </a:spcAft>
              <a:defRPr sz="1200">
                <a:solidFill>
                  <a:schemeClr val="tx1"/>
                </a:solidFill>
                <a:latin typeface="Tahoma" panose="020B0604030504040204" pitchFamily="34" charset="0"/>
              </a:defRPr>
            </a:lvl6pPr>
            <a:lvl7pPr marL="2971800" indent="-228600" eaLnBrk="0" fontAlgn="base" hangingPunct="0">
              <a:spcBef>
                <a:spcPct val="30000"/>
              </a:spcBef>
              <a:spcAft>
                <a:spcPct val="0"/>
              </a:spcAft>
              <a:defRPr sz="1200">
                <a:solidFill>
                  <a:schemeClr val="tx1"/>
                </a:solidFill>
                <a:latin typeface="Tahoma" panose="020B0604030504040204" pitchFamily="34" charset="0"/>
              </a:defRPr>
            </a:lvl7pPr>
            <a:lvl8pPr marL="3429000" indent="-228600" eaLnBrk="0" fontAlgn="base" hangingPunct="0">
              <a:spcBef>
                <a:spcPct val="30000"/>
              </a:spcBef>
              <a:spcAft>
                <a:spcPct val="0"/>
              </a:spcAft>
              <a:defRPr sz="1200">
                <a:solidFill>
                  <a:schemeClr val="tx1"/>
                </a:solidFill>
                <a:latin typeface="Tahoma" panose="020B0604030504040204" pitchFamily="34" charset="0"/>
              </a:defRPr>
            </a:lvl8pPr>
            <a:lvl9pPr marL="3886200" indent="-228600"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99A9D1AE-FC8D-474E-ABC6-A28DC3D1F72B}" type="slidenum">
              <a:rPr lang="en-US" altLang="en-KE"/>
              <a:pPr>
                <a:spcBef>
                  <a:spcPct val="0"/>
                </a:spcBef>
              </a:pPr>
              <a:t>21</a:t>
            </a:fld>
            <a:endParaRPr lang="en-US" altLang="en-K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a:extLst>
              <a:ext uri="{FF2B5EF4-FFF2-40B4-BE49-F238E27FC236}">
                <a16:creationId xmlns:a16="http://schemas.microsoft.com/office/drawing/2014/main" id="{0DDDDE48-B107-251E-ACC8-9D15F0AADE17}"/>
              </a:ext>
            </a:extLst>
          </p:cNvPr>
          <p:cNvSpPr>
            <a:spLocks noGrp="1"/>
          </p:cNvSpPr>
          <p:nvPr>
            <p:ph type="body" idx="1"/>
          </p:nvPr>
        </p:nvSpPr>
        <p:spPr/>
        <p:txBody>
          <a:bodyPr numCol="2">
            <a:normAutofit/>
          </a:bodyPr>
          <a:lstStyle/>
          <a:p>
            <a:pPr marL="362390" indent="-362390" defTabSz="966374">
              <a:buFont typeface="Arial" pitchFamily="34" charset="0"/>
              <a:buChar char="•"/>
              <a:defRPr/>
            </a:pPr>
            <a:r>
              <a:rPr lang="en-US" dirty="0">
                <a:latin typeface="Calibri (Body)"/>
              </a:rPr>
              <a:t>Now, we previously demonstrated that mobile phone text messaging, or SMS, significantly improved clinic return for other HIV prevention programs such as male circumcision. This was work done as part of my MPH</a:t>
            </a:r>
          </a:p>
          <a:p>
            <a:pPr marL="362390" indent="-362390" defTabSz="966374">
              <a:buFont typeface="Arial" pitchFamily="34" charset="0"/>
              <a:buChar char="•"/>
              <a:defRPr/>
            </a:pPr>
            <a:endParaRPr lang="en-US" dirty="0">
              <a:latin typeface="Calibri (Body)"/>
            </a:endParaRPr>
          </a:p>
          <a:p>
            <a:pPr marL="362390" indent="-362390" defTabSz="966374">
              <a:buFont typeface="Arial" pitchFamily="34" charset="0"/>
              <a:buChar char="•"/>
              <a:defRPr/>
            </a:pPr>
            <a:endParaRPr lang="en-US" dirty="0">
              <a:latin typeface="Calibri (Body)"/>
            </a:endParaRPr>
          </a:p>
        </p:txBody>
      </p:sp>
      <p:sp>
        <p:nvSpPr>
          <p:cNvPr id="95235" name="Slide Image Placeholder 5">
            <a:extLst>
              <a:ext uri="{FF2B5EF4-FFF2-40B4-BE49-F238E27FC236}">
                <a16:creationId xmlns:a16="http://schemas.microsoft.com/office/drawing/2014/main" id="{C3854937-2F0D-58E5-BE4C-E52FFC4387F3}"/>
              </a:ext>
            </a:extLst>
          </p:cNvPr>
          <p:cNvSpPr>
            <a:spLocks noGrp="1" noRot="1" noChangeAspect="1" noTextEdit="1"/>
          </p:cNvSpPr>
          <p:nvPr>
            <p:ph type="sldImg"/>
          </p:nvPr>
        </p:nvSpPr>
        <p:spPr>
          <a:xfrm>
            <a:off x="-165100" y="515938"/>
            <a:ext cx="4691063" cy="2640012"/>
          </a:xfr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a:extLst>
              <a:ext uri="{FF2B5EF4-FFF2-40B4-BE49-F238E27FC236}">
                <a16:creationId xmlns:a16="http://schemas.microsoft.com/office/drawing/2014/main" id="{02824AE4-A4A9-4B37-0457-DFC0A746E552}"/>
              </a:ext>
            </a:extLst>
          </p:cNvPr>
          <p:cNvSpPr>
            <a:spLocks noGrp="1"/>
          </p:cNvSpPr>
          <p:nvPr>
            <p:ph type="body" idx="1"/>
          </p:nvPr>
        </p:nvSpPr>
        <p:spPr/>
        <p:txBody>
          <a:bodyPr numCol="2">
            <a:normAutofit/>
          </a:bodyPr>
          <a:lstStyle/>
          <a:p>
            <a:pPr marL="386137" indent="-386137" defTabSz="1029700">
              <a:buFont typeface="Arial" pitchFamily="34" charset="0"/>
              <a:buChar char="•"/>
              <a:defRPr/>
            </a:pPr>
            <a:r>
              <a:rPr lang="en-US" dirty="0">
                <a:latin typeface="Calibri (Body)"/>
              </a:rPr>
              <a:t>And other studies have shown that text messaging is associated with improvements in:</a:t>
            </a:r>
          </a:p>
          <a:p>
            <a:pPr marL="843337" lvl="1" indent="-386137" defTabSz="1029700">
              <a:buFont typeface="Arial" pitchFamily="34" charset="0"/>
              <a:buChar char="•"/>
              <a:defRPr/>
            </a:pPr>
            <a:r>
              <a:rPr lang="en-US" dirty="0">
                <a:latin typeface="Calibri (Body)"/>
              </a:rPr>
              <a:t>Vaccination uptake</a:t>
            </a:r>
          </a:p>
          <a:p>
            <a:pPr marL="843337" lvl="1" indent="-386137" defTabSz="1029700">
              <a:buFont typeface="Arial" pitchFamily="34" charset="0"/>
              <a:buChar char="•"/>
              <a:defRPr/>
            </a:pPr>
            <a:r>
              <a:rPr lang="en-US" dirty="0">
                <a:latin typeface="Calibri (Body)"/>
              </a:rPr>
              <a:t>Adherence to antiretroviral medication</a:t>
            </a:r>
          </a:p>
          <a:p>
            <a:pPr marL="843337" lvl="1" indent="-386137" defTabSz="1029700">
              <a:buFont typeface="Arial" pitchFamily="34" charset="0"/>
              <a:buChar char="•"/>
              <a:defRPr/>
            </a:pPr>
            <a:r>
              <a:rPr lang="en-US" dirty="0">
                <a:latin typeface="Calibri (Body)"/>
              </a:rPr>
              <a:t>And even smoking cessation</a:t>
            </a:r>
          </a:p>
        </p:txBody>
      </p:sp>
      <p:sp>
        <p:nvSpPr>
          <p:cNvPr id="97283" name="Slide Image Placeholder 5">
            <a:extLst>
              <a:ext uri="{FF2B5EF4-FFF2-40B4-BE49-F238E27FC236}">
                <a16:creationId xmlns:a16="http://schemas.microsoft.com/office/drawing/2014/main" id="{E86D2CDB-9723-C0B6-6E50-0F78CFF0C747}"/>
              </a:ext>
            </a:extLst>
          </p:cNvPr>
          <p:cNvSpPr>
            <a:spLocks noGrp="1" noRot="1" noChangeAspect="1" noTextEdit="1"/>
          </p:cNvSpPr>
          <p:nvPr>
            <p:ph type="sldImg"/>
          </p:nvPr>
        </p:nvSpPr>
        <p:spPr>
          <a:xfrm>
            <a:off x="-165100" y="515938"/>
            <a:ext cx="4691063" cy="2640012"/>
          </a:xfr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a:extLst>
              <a:ext uri="{FF2B5EF4-FFF2-40B4-BE49-F238E27FC236}">
                <a16:creationId xmlns:a16="http://schemas.microsoft.com/office/drawing/2014/main" id="{73BBD406-AEEF-939F-B6D4-1DF141C51173}"/>
              </a:ext>
            </a:extLst>
          </p:cNvPr>
          <p:cNvSpPr>
            <a:spLocks noGrp="1"/>
          </p:cNvSpPr>
          <p:nvPr>
            <p:ph type="body" idx="1"/>
          </p:nvPr>
        </p:nvSpPr>
        <p:spPr/>
        <p:txBody>
          <a:bodyPr numCol="2">
            <a:normAutofit/>
          </a:bodyPr>
          <a:lstStyle/>
          <a:p>
            <a:pPr marL="362390" indent="-362390" defTabSz="966374">
              <a:buFont typeface="Arial" pitchFamily="34" charset="0"/>
              <a:buChar char="•"/>
              <a:defRPr/>
            </a:pPr>
            <a:r>
              <a:rPr lang="en-US" dirty="0">
                <a:latin typeface="Calibri (Body)"/>
              </a:rPr>
              <a:t>So we wanted to leverage our experience with mobile health technology, or mHealth, and see if it can be applied to improve the health of babies born to HIV-infected mothers</a:t>
            </a:r>
          </a:p>
        </p:txBody>
      </p:sp>
      <p:sp>
        <p:nvSpPr>
          <p:cNvPr id="99331" name="Slide Image Placeholder 5">
            <a:extLst>
              <a:ext uri="{FF2B5EF4-FFF2-40B4-BE49-F238E27FC236}">
                <a16:creationId xmlns:a16="http://schemas.microsoft.com/office/drawing/2014/main" id="{7619EEAC-BBBD-D79E-E61B-8B6ADF188DF0}"/>
              </a:ext>
            </a:extLst>
          </p:cNvPr>
          <p:cNvSpPr>
            <a:spLocks noGrp="1" noRot="1" noChangeAspect="1" noTextEdit="1"/>
          </p:cNvSpPr>
          <p:nvPr>
            <p:ph type="sldImg"/>
          </p:nvPr>
        </p:nvSpPr>
        <p:spPr>
          <a:xfrm>
            <a:off x="-165100" y="515938"/>
            <a:ext cx="4691063" cy="2640012"/>
          </a:xfr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32E63393-F1C7-C3A2-6770-6C5C6465B8FF}"/>
              </a:ext>
            </a:extLst>
          </p:cNvPr>
          <p:cNvSpPr>
            <a:spLocks noGrp="1" noRot="1" noChangeAspect="1" noTextEdit="1"/>
          </p:cNvSpPr>
          <p:nvPr>
            <p:ph type="sldImg"/>
          </p:nvPr>
        </p:nvSpPr>
        <p:spPr>
          <a:ln/>
        </p:spPr>
      </p:sp>
      <p:sp>
        <p:nvSpPr>
          <p:cNvPr id="93187" name="Notes Placeholder 2">
            <a:extLst>
              <a:ext uri="{FF2B5EF4-FFF2-40B4-BE49-F238E27FC236}">
                <a16:creationId xmlns:a16="http://schemas.microsoft.com/office/drawing/2014/main" id="{AD289C0F-4EAC-2537-FD6D-859780F614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KE"/>
              <a:t>So, the care for women living with HIV and their babies includes delivery under skilled attendance at a hospital, and diagnosis of infant HIV within six weeks of birth. Unfortunately, a substantial proportion of HIV-positive pregnant women and their babies in Kenya do not return to clinic after delivery. </a:t>
            </a:r>
            <a:endParaRPr lang="en-US" altLang="en-KE"/>
          </a:p>
        </p:txBody>
      </p:sp>
      <p:sp>
        <p:nvSpPr>
          <p:cNvPr id="93188" name="Slide Number Placeholder 3">
            <a:extLst>
              <a:ext uri="{FF2B5EF4-FFF2-40B4-BE49-F238E27FC236}">
                <a16:creationId xmlns:a16="http://schemas.microsoft.com/office/drawing/2014/main" id="{737370A9-D7B9-5C0F-B6AD-4ECDE1DA90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fld id="{F2601FD9-FB7C-294E-8990-028BDCBDD1D1}" type="slidenum">
              <a:rPr lang="en-GB" altLang="en-KE" sz="1200"/>
              <a:pPr eaLnBrk="1" hangingPunct="1"/>
              <a:t>25</a:t>
            </a:fld>
            <a:endParaRPr lang="en-GB" altLang="en-KE"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CFD01BA4-C437-3344-D314-C14E110F8C81}"/>
              </a:ext>
            </a:extLst>
          </p:cNvPr>
          <p:cNvSpPr>
            <a:spLocks noGrp="1" noRot="1" noChangeAspect="1" noTextEdit="1"/>
          </p:cNvSpPr>
          <p:nvPr>
            <p:ph type="sldImg"/>
          </p:nvPr>
        </p:nvSpPr>
        <p:spPr>
          <a:ln/>
        </p:spPr>
      </p:sp>
      <p:sp>
        <p:nvSpPr>
          <p:cNvPr id="94211" name="Notes Placeholder 2">
            <a:extLst>
              <a:ext uri="{FF2B5EF4-FFF2-40B4-BE49-F238E27FC236}">
                <a16:creationId xmlns:a16="http://schemas.microsoft.com/office/drawing/2014/main" id="{3D442034-98D0-923B-A2F8-7DCBCBEEAE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KE"/>
              <a:t>Worse, less than 40% of eligible infants receive HIV testing within the recommended six weeks after delivery. </a:t>
            </a:r>
            <a:r>
              <a:rPr lang="en-US" altLang="en-KE"/>
              <a:t>Left untested and untreated, half of these children will die before the age of two years. The other half will not see their fifth birthday. Early diagnosis of HIV infection and early initiation of antiretroviral therapy (ART) reduces infant mortality by 76%.</a:t>
            </a:r>
          </a:p>
          <a:p>
            <a:endParaRPr lang="en-US" altLang="en-KE"/>
          </a:p>
          <a:p>
            <a:r>
              <a:rPr lang="en-US" altLang="en-KE"/>
              <a:t>In response, we have developed an innovative strategy to mitigate this problem.</a:t>
            </a:r>
          </a:p>
        </p:txBody>
      </p:sp>
      <p:sp>
        <p:nvSpPr>
          <p:cNvPr id="94212" name="Slide Number Placeholder 3">
            <a:extLst>
              <a:ext uri="{FF2B5EF4-FFF2-40B4-BE49-F238E27FC236}">
                <a16:creationId xmlns:a16="http://schemas.microsoft.com/office/drawing/2014/main" id="{1298A98A-0C80-A225-D30B-6372D98A3D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fld id="{C50B6FAE-547B-AB4D-9074-8A06D368392C}" type="slidenum">
              <a:rPr lang="en-GB" altLang="en-KE" sz="1200"/>
              <a:pPr eaLnBrk="1" hangingPunct="1"/>
              <a:t>26</a:t>
            </a:fld>
            <a:endParaRPr lang="en-GB" altLang="en-K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5" name="Google Shape;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KE" dirty="0"/>
          </a:p>
        </p:txBody>
      </p:sp>
    </p:spTree>
    <p:extLst>
      <p:ext uri="{BB962C8B-B14F-4D97-AF65-F5344CB8AC3E}">
        <p14:creationId xmlns:p14="http://schemas.microsoft.com/office/powerpoint/2010/main" val="3589287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KE" dirty="0"/>
              <a:t>When pregnant women come to our clinics, we determine their gestational age, and enroll them into the automated system. The system automatically calculates the estimated delivery date, and determines the type of message a woman should receive based on her gestational age. During pregnancy, the system sends messages to guide women through the journey of pregnancy, including reminders on how to plan for a safe delivery.</a:t>
            </a:r>
          </a:p>
          <a:p>
            <a:endParaRPr lang="en-US" altLang="en-KE" dirty="0"/>
          </a:p>
          <a:p>
            <a:r>
              <a:rPr lang="en-US" altLang="en-KE" dirty="0"/>
              <a:t>Women can text our system with questions or comments or send free </a:t>
            </a:r>
            <a:r>
              <a:rPr lang="en-US" altLang="en-US" dirty="0"/>
              <a:t>“</a:t>
            </a:r>
            <a:r>
              <a:rPr lang="en-US" altLang="en-KE" dirty="0"/>
              <a:t>please call me</a:t>
            </a:r>
            <a:r>
              <a:rPr lang="en-US" altLang="en-US" dirty="0"/>
              <a:t>”</a:t>
            </a:r>
            <a:r>
              <a:rPr lang="en-US" altLang="en-KE" dirty="0"/>
              <a:t> message which our system automatically routes to an experienced nurse who is on call 24/7.</a:t>
            </a:r>
          </a:p>
          <a:p>
            <a:endParaRPr lang="en-KE" dirty="0"/>
          </a:p>
        </p:txBody>
      </p:sp>
    </p:spTree>
    <p:extLst>
      <p:ext uri="{BB962C8B-B14F-4D97-AF65-F5344CB8AC3E}">
        <p14:creationId xmlns:p14="http://schemas.microsoft.com/office/powerpoint/2010/main" val="3128200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2269D98A-A0A9-4809-5C05-374915A123B6}"/>
              </a:ext>
            </a:extLst>
          </p:cNvPr>
          <p:cNvSpPr>
            <a:spLocks noGrp="1" noRot="1" noChangeAspect="1" noTextEdit="1"/>
          </p:cNvSpPr>
          <p:nvPr>
            <p:ph type="sldImg"/>
          </p:nvPr>
        </p:nvSpPr>
        <p:spPr>
          <a:ln/>
        </p:spPr>
      </p:sp>
      <p:sp>
        <p:nvSpPr>
          <p:cNvPr id="128003" name="Notes Placeholder 2">
            <a:extLst>
              <a:ext uri="{FF2B5EF4-FFF2-40B4-BE49-F238E27FC236}">
                <a16:creationId xmlns:a16="http://schemas.microsoft.com/office/drawing/2014/main" id="{F4BA4728-7E70-58D8-4E57-D97963C560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buFontTx/>
              <a:buChar char="•"/>
            </a:pPr>
            <a:r>
              <a:rPr lang="en-US" altLang="en-KE"/>
              <a:t>We screened 1,324 HIV-positive pregnant women </a:t>
            </a:r>
          </a:p>
          <a:p>
            <a:pPr marL="177800" indent="-177800">
              <a:buFontTx/>
              <a:buChar char="•"/>
            </a:pPr>
            <a:r>
              <a:rPr lang="en-US" altLang="en-KE"/>
              <a:t>We excluded 21 women who were less than 18 years old. </a:t>
            </a:r>
          </a:p>
          <a:p>
            <a:pPr marL="177800" indent="-177800">
              <a:buFontTx/>
              <a:buChar char="•"/>
            </a:pPr>
            <a:r>
              <a:rPr lang="en-US" altLang="en-KE"/>
              <a:t>Of the remaining 1,303 adults, we excluded 915 for various reasons:</a:t>
            </a:r>
          </a:p>
          <a:p>
            <a:pPr marL="177800" indent="-177800">
              <a:buFontTx/>
              <a:buChar char="•"/>
            </a:pPr>
            <a:r>
              <a:rPr lang="en-US" altLang="en-KE"/>
              <a:t>We randomized the remaining 388 women to receive SMS or standard care</a:t>
            </a:r>
            <a:endParaRPr lang="en-GB" altLang="en-KE"/>
          </a:p>
        </p:txBody>
      </p:sp>
      <p:sp>
        <p:nvSpPr>
          <p:cNvPr id="128004" name="Slide Number Placeholder 3">
            <a:extLst>
              <a:ext uri="{FF2B5EF4-FFF2-40B4-BE49-F238E27FC236}">
                <a16:creationId xmlns:a16="http://schemas.microsoft.com/office/drawing/2014/main" id="{DE329246-E26B-EDB8-B721-02B6AD5227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defRPr>
            </a:lvl1pPr>
            <a:lvl2pPr marL="742950" indent="-285750">
              <a:spcBef>
                <a:spcPct val="30000"/>
              </a:spcBef>
              <a:defRPr sz="1200">
                <a:solidFill>
                  <a:schemeClr val="tx1"/>
                </a:solidFill>
                <a:latin typeface="Tahoma" panose="020B0604030504040204" pitchFamily="34" charset="0"/>
              </a:defRPr>
            </a:lvl2pPr>
            <a:lvl3pPr marL="1143000" indent="-228600">
              <a:spcBef>
                <a:spcPct val="30000"/>
              </a:spcBef>
              <a:defRPr sz="1200">
                <a:solidFill>
                  <a:schemeClr val="tx1"/>
                </a:solidFill>
                <a:latin typeface="Tahoma" panose="020B0604030504040204" pitchFamily="34" charset="0"/>
              </a:defRPr>
            </a:lvl3pPr>
            <a:lvl4pPr marL="1600200" indent="-228600">
              <a:spcBef>
                <a:spcPct val="30000"/>
              </a:spcBef>
              <a:defRPr sz="1200">
                <a:solidFill>
                  <a:schemeClr val="tx1"/>
                </a:solidFill>
                <a:latin typeface="Tahoma" panose="020B0604030504040204" pitchFamily="34" charset="0"/>
              </a:defRPr>
            </a:lvl4pPr>
            <a:lvl5pPr marL="2057400" indent="-228600">
              <a:spcBef>
                <a:spcPct val="30000"/>
              </a:spcBef>
              <a:defRPr sz="1200">
                <a:solidFill>
                  <a:schemeClr val="tx1"/>
                </a:solidFill>
                <a:latin typeface="Tahoma" panose="020B0604030504040204" pitchFamily="34" charset="0"/>
              </a:defRPr>
            </a:lvl5pPr>
            <a:lvl6pPr marL="2514600" indent="-228600" eaLnBrk="0" fontAlgn="base" hangingPunct="0">
              <a:spcBef>
                <a:spcPct val="30000"/>
              </a:spcBef>
              <a:spcAft>
                <a:spcPct val="0"/>
              </a:spcAft>
              <a:defRPr sz="1200">
                <a:solidFill>
                  <a:schemeClr val="tx1"/>
                </a:solidFill>
                <a:latin typeface="Tahoma" panose="020B0604030504040204" pitchFamily="34" charset="0"/>
              </a:defRPr>
            </a:lvl6pPr>
            <a:lvl7pPr marL="2971800" indent="-228600" eaLnBrk="0" fontAlgn="base" hangingPunct="0">
              <a:spcBef>
                <a:spcPct val="30000"/>
              </a:spcBef>
              <a:spcAft>
                <a:spcPct val="0"/>
              </a:spcAft>
              <a:defRPr sz="1200">
                <a:solidFill>
                  <a:schemeClr val="tx1"/>
                </a:solidFill>
                <a:latin typeface="Tahoma" panose="020B0604030504040204" pitchFamily="34" charset="0"/>
              </a:defRPr>
            </a:lvl7pPr>
            <a:lvl8pPr marL="3429000" indent="-228600" eaLnBrk="0" fontAlgn="base" hangingPunct="0">
              <a:spcBef>
                <a:spcPct val="30000"/>
              </a:spcBef>
              <a:spcAft>
                <a:spcPct val="0"/>
              </a:spcAft>
              <a:defRPr sz="1200">
                <a:solidFill>
                  <a:schemeClr val="tx1"/>
                </a:solidFill>
                <a:latin typeface="Tahoma" panose="020B0604030504040204" pitchFamily="34" charset="0"/>
              </a:defRPr>
            </a:lvl8pPr>
            <a:lvl9pPr marL="3886200" indent="-228600"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739109F9-46E3-B841-927D-52DADD125D43}" type="slidenum">
              <a:rPr lang="en-GB" altLang="en-KE"/>
              <a:pPr>
                <a:spcBef>
                  <a:spcPct val="0"/>
                </a:spcBef>
              </a:pPr>
              <a:t>30</a:t>
            </a:fld>
            <a:endParaRPr lang="en-GB" altLang="en-K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4D88324F-E78F-10C1-55D5-86F15F99A7DD}"/>
              </a:ext>
            </a:extLst>
          </p:cNvPr>
          <p:cNvSpPr>
            <a:spLocks noGrp="1" noRot="1" noChangeAspect="1" noTextEdit="1"/>
          </p:cNvSpPr>
          <p:nvPr>
            <p:ph type="sldImg"/>
          </p:nvPr>
        </p:nvSpPr>
        <p:spPr>
          <a:ln/>
        </p:spPr>
      </p:sp>
      <p:sp>
        <p:nvSpPr>
          <p:cNvPr id="130051" name="Notes Placeholder 2">
            <a:extLst>
              <a:ext uri="{FF2B5EF4-FFF2-40B4-BE49-F238E27FC236}">
                <a16:creationId xmlns:a16="http://schemas.microsoft.com/office/drawing/2014/main" id="{479E3241-17F9-78E7-B4E3-100F812CFB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buFontTx/>
              <a:buChar char="•"/>
            </a:pPr>
            <a:r>
              <a:rPr lang="en-US" altLang="en-KE"/>
              <a:t>And this is the flow diagram through enrolment, follow-up, and outcome ascertainment</a:t>
            </a:r>
          </a:p>
          <a:p>
            <a:pPr marL="177800" indent="-177800">
              <a:buFontTx/>
              <a:buChar char="•"/>
            </a:pPr>
            <a:r>
              <a:rPr lang="en-US" altLang="en-KE"/>
              <a:t>In the end, there were 194 in SMS arm and 187 in control arm for analysis for the first aim</a:t>
            </a:r>
          </a:p>
          <a:p>
            <a:pPr marL="177800" indent="-177800">
              <a:buFontTx/>
              <a:buChar char="•"/>
            </a:pPr>
            <a:r>
              <a:rPr lang="en-US" altLang="en-KE"/>
              <a:t>And  there were 187 in the SMS arm and 181 infants in the control arm eligible for virological HIV testing</a:t>
            </a:r>
          </a:p>
        </p:txBody>
      </p:sp>
      <p:sp>
        <p:nvSpPr>
          <p:cNvPr id="130052" name="Slide Number Placeholder 3">
            <a:extLst>
              <a:ext uri="{FF2B5EF4-FFF2-40B4-BE49-F238E27FC236}">
                <a16:creationId xmlns:a16="http://schemas.microsoft.com/office/drawing/2014/main" id="{75C14435-DCE9-9203-2E2C-A9C1FB276A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defRPr>
            </a:lvl1pPr>
            <a:lvl2pPr marL="742950" indent="-285750">
              <a:spcBef>
                <a:spcPct val="30000"/>
              </a:spcBef>
              <a:defRPr sz="1200">
                <a:solidFill>
                  <a:schemeClr val="tx1"/>
                </a:solidFill>
                <a:latin typeface="Tahoma" panose="020B0604030504040204" pitchFamily="34" charset="0"/>
              </a:defRPr>
            </a:lvl2pPr>
            <a:lvl3pPr marL="1143000" indent="-228600">
              <a:spcBef>
                <a:spcPct val="30000"/>
              </a:spcBef>
              <a:defRPr sz="1200">
                <a:solidFill>
                  <a:schemeClr val="tx1"/>
                </a:solidFill>
                <a:latin typeface="Tahoma" panose="020B0604030504040204" pitchFamily="34" charset="0"/>
              </a:defRPr>
            </a:lvl3pPr>
            <a:lvl4pPr marL="1600200" indent="-228600">
              <a:spcBef>
                <a:spcPct val="30000"/>
              </a:spcBef>
              <a:defRPr sz="1200">
                <a:solidFill>
                  <a:schemeClr val="tx1"/>
                </a:solidFill>
                <a:latin typeface="Tahoma" panose="020B0604030504040204" pitchFamily="34" charset="0"/>
              </a:defRPr>
            </a:lvl4pPr>
            <a:lvl5pPr marL="2057400" indent="-228600">
              <a:spcBef>
                <a:spcPct val="30000"/>
              </a:spcBef>
              <a:defRPr sz="1200">
                <a:solidFill>
                  <a:schemeClr val="tx1"/>
                </a:solidFill>
                <a:latin typeface="Tahoma" panose="020B0604030504040204" pitchFamily="34" charset="0"/>
              </a:defRPr>
            </a:lvl5pPr>
            <a:lvl6pPr marL="2514600" indent="-228600" eaLnBrk="0" fontAlgn="base" hangingPunct="0">
              <a:spcBef>
                <a:spcPct val="30000"/>
              </a:spcBef>
              <a:spcAft>
                <a:spcPct val="0"/>
              </a:spcAft>
              <a:defRPr sz="1200">
                <a:solidFill>
                  <a:schemeClr val="tx1"/>
                </a:solidFill>
                <a:latin typeface="Tahoma" panose="020B0604030504040204" pitchFamily="34" charset="0"/>
              </a:defRPr>
            </a:lvl6pPr>
            <a:lvl7pPr marL="2971800" indent="-228600" eaLnBrk="0" fontAlgn="base" hangingPunct="0">
              <a:spcBef>
                <a:spcPct val="30000"/>
              </a:spcBef>
              <a:spcAft>
                <a:spcPct val="0"/>
              </a:spcAft>
              <a:defRPr sz="1200">
                <a:solidFill>
                  <a:schemeClr val="tx1"/>
                </a:solidFill>
                <a:latin typeface="Tahoma" panose="020B0604030504040204" pitchFamily="34" charset="0"/>
              </a:defRPr>
            </a:lvl7pPr>
            <a:lvl8pPr marL="3429000" indent="-228600" eaLnBrk="0" fontAlgn="base" hangingPunct="0">
              <a:spcBef>
                <a:spcPct val="30000"/>
              </a:spcBef>
              <a:spcAft>
                <a:spcPct val="0"/>
              </a:spcAft>
              <a:defRPr sz="1200">
                <a:solidFill>
                  <a:schemeClr val="tx1"/>
                </a:solidFill>
                <a:latin typeface="Tahoma" panose="020B0604030504040204" pitchFamily="34" charset="0"/>
              </a:defRPr>
            </a:lvl8pPr>
            <a:lvl9pPr marL="3886200" indent="-228600"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E3797C60-FB24-6442-9303-19DB11B24211}" type="slidenum">
              <a:rPr lang="en-GB" altLang="en-KE"/>
              <a:pPr>
                <a:spcBef>
                  <a:spcPct val="0"/>
                </a:spcBef>
              </a:pPr>
              <a:t>31</a:t>
            </a:fld>
            <a:endParaRPr lang="en-GB" altLang="en-K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C5B69625-65FB-8B67-DCC5-48227CAF469B}"/>
              </a:ext>
            </a:extLst>
          </p:cNvPr>
          <p:cNvSpPr>
            <a:spLocks noGrp="1" noRot="1" noChangeAspect="1" noTextEdit="1"/>
          </p:cNvSpPr>
          <p:nvPr>
            <p:ph type="sldImg"/>
          </p:nvPr>
        </p:nvSpPr>
        <p:spPr>
          <a:xfrm>
            <a:off x="381000" y="685800"/>
            <a:ext cx="6096000" cy="3429000"/>
          </a:xfrm>
          <a:ln/>
        </p:spPr>
      </p:sp>
      <p:sp>
        <p:nvSpPr>
          <p:cNvPr id="132099" name="Notes Placeholder 2">
            <a:extLst>
              <a:ext uri="{FF2B5EF4-FFF2-40B4-BE49-F238E27FC236}">
                <a16:creationId xmlns:a16="http://schemas.microsoft.com/office/drawing/2014/main" id="{B7481821-0AB2-6C13-C961-5528DB82E5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4150" indent="-184150">
              <a:buFontTx/>
              <a:buChar char="•"/>
            </a:pPr>
            <a:r>
              <a:rPr lang="en-US" altLang="en-KE"/>
              <a:t>In the SMS group, 38/194 women attended a maternal postpartum clinic compared to 22/187 (11.8%) in the control group; for a statistically significant relative risk of 1.7</a:t>
            </a:r>
          </a:p>
        </p:txBody>
      </p:sp>
      <p:sp>
        <p:nvSpPr>
          <p:cNvPr id="132100" name="Slide Number Placeholder 3">
            <a:extLst>
              <a:ext uri="{FF2B5EF4-FFF2-40B4-BE49-F238E27FC236}">
                <a16:creationId xmlns:a16="http://schemas.microsoft.com/office/drawing/2014/main" id="{2547D694-4022-E855-6B9A-3D8F2043C7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defRPr>
            </a:lvl1pPr>
            <a:lvl2pPr marL="742950" indent="-285750">
              <a:spcBef>
                <a:spcPct val="30000"/>
              </a:spcBef>
              <a:defRPr sz="1200">
                <a:solidFill>
                  <a:schemeClr val="tx1"/>
                </a:solidFill>
                <a:latin typeface="Tahoma" panose="020B0604030504040204" pitchFamily="34" charset="0"/>
              </a:defRPr>
            </a:lvl2pPr>
            <a:lvl3pPr marL="1143000" indent="-228600">
              <a:spcBef>
                <a:spcPct val="30000"/>
              </a:spcBef>
              <a:defRPr sz="1200">
                <a:solidFill>
                  <a:schemeClr val="tx1"/>
                </a:solidFill>
                <a:latin typeface="Tahoma" panose="020B0604030504040204" pitchFamily="34" charset="0"/>
              </a:defRPr>
            </a:lvl3pPr>
            <a:lvl4pPr marL="1600200" indent="-228600">
              <a:spcBef>
                <a:spcPct val="30000"/>
              </a:spcBef>
              <a:defRPr sz="1200">
                <a:solidFill>
                  <a:schemeClr val="tx1"/>
                </a:solidFill>
                <a:latin typeface="Tahoma" panose="020B0604030504040204" pitchFamily="34" charset="0"/>
              </a:defRPr>
            </a:lvl4pPr>
            <a:lvl5pPr marL="2057400" indent="-228600">
              <a:spcBef>
                <a:spcPct val="30000"/>
              </a:spcBef>
              <a:defRPr sz="1200">
                <a:solidFill>
                  <a:schemeClr val="tx1"/>
                </a:solidFill>
                <a:latin typeface="Tahoma" panose="020B0604030504040204" pitchFamily="34" charset="0"/>
              </a:defRPr>
            </a:lvl5pPr>
            <a:lvl6pPr marL="2514600" indent="-228600" eaLnBrk="0" fontAlgn="base" hangingPunct="0">
              <a:spcBef>
                <a:spcPct val="30000"/>
              </a:spcBef>
              <a:spcAft>
                <a:spcPct val="0"/>
              </a:spcAft>
              <a:defRPr sz="1200">
                <a:solidFill>
                  <a:schemeClr val="tx1"/>
                </a:solidFill>
                <a:latin typeface="Tahoma" panose="020B0604030504040204" pitchFamily="34" charset="0"/>
              </a:defRPr>
            </a:lvl6pPr>
            <a:lvl7pPr marL="2971800" indent="-228600" eaLnBrk="0" fontAlgn="base" hangingPunct="0">
              <a:spcBef>
                <a:spcPct val="30000"/>
              </a:spcBef>
              <a:spcAft>
                <a:spcPct val="0"/>
              </a:spcAft>
              <a:defRPr sz="1200">
                <a:solidFill>
                  <a:schemeClr val="tx1"/>
                </a:solidFill>
                <a:latin typeface="Tahoma" panose="020B0604030504040204" pitchFamily="34" charset="0"/>
              </a:defRPr>
            </a:lvl7pPr>
            <a:lvl8pPr marL="3429000" indent="-228600" eaLnBrk="0" fontAlgn="base" hangingPunct="0">
              <a:spcBef>
                <a:spcPct val="30000"/>
              </a:spcBef>
              <a:spcAft>
                <a:spcPct val="0"/>
              </a:spcAft>
              <a:defRPr sz="1200">
                <a:solidFill>
                  <a:schemeClr val="tx1"/>
                </a:solidFill>
                <a:latin typeface="Tahoma" panose="020B0604030504040204" pitchFamily="34" charset="0"/>
              </a:defRPr>
            </a:lvl8pPr>
            <a:lvl9pPr marL="3886200" indent="-228600"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F856CA96-7287-B94C-BBA2-5D0A58F786DF}" type="slidenum">
              <a:rPr lang="en-US" altLang="en-KE"/>
              <a:pPr>
                <a:spcBef>
                  <a:spcPct val="0"/>
                </a:spcBef>
              </a:pPr>
              <a:t>32</a:t>
            </a:fld>
            <a:endParaRPr lang="en-US" altLang="en-K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E040557F-D9AD-A33A-4680-76221CF702F0}"/>
              </a:ext>
            </a:extLst>
          </p:cNvPr>
          <p:cNvSpPr>
            <a:spLocks noGrp="1" noRot="1" noChangeAspect="1" noTextEdit="1"/>
          </p:cNvSpPr>
          <p:nvPr>
            <p:ph type="sldImg"/>
          </p:nvPr>
        </p:nvSpPr>
        <p:spPr>
          <a:xfrm>
            <a:off x="381000" y="685800"/>
            <a:ext cx="6096000" cy="3429000"/>
          </a:xfrm>
          <a:ln/>
        </p:spPr>
      </p:sp>
      <p:sp>
        <p:nvSpPr>
          <p:cNvPr id="134147" name="Notes Placeholder 2">
            <a:extLst>
              <a:ext uri="{FF2B5EF4-FFF2-40B4-BE49-F238E27FC236}">
                <a16:creationId xmlns:a16="http://schemas.microsoft.com/office/drawing/2014/main" id="{852F5461-D057-6EBD-E99C-3D00547E53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4150" indent="-184150">
              <a:buFontTx/>
              <a:buChar char="•"/>
            </a:pPr>
            <a:r>
              <a:rPr lang="en-US" altLang="en-KE"/>
              <a:t>Because women may attend postpartum clinic visits at different times, we also compared the time to clinic visit by study arm</a:t>
            </a:r>
          </a:p>
          <a:p>
            <a:pPr marL="184150" indent="-184150">
              <a:buFontTx/>
              <a:buChar char="•"/>
            </a:pPr>
            <a:r>
              <a:rPr lang="en-US" altLang="en-KE"/>
              <a:t>The cumulative probability of clinic attendance by 8 weeks was significantly higher in the SMS group than the control group as shown in this Kaplan-Meier plot</a:t>
            </a:r>
          </a:p>
        </p:txBody>
      </p:sp>
      <p:sp>
        <p:nvSpPr>
          <p:cNvPr id="134148" name="Slide Number Placeholder 3">
            <a:extLst>
              <a:ext uri="{FF2B5EF4-FFF2-40B4-BE49-F238E27FC236}">
                <a16:creationId xmlns:a16="http://schemas.microsoft.com/office/drawing/2014/main" id="{4562B9F3-58C0-DAC2-0219-9829F1062C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defRPr>
            </a:lvl1pPr>
            <a:lvl2pPr marL="742950" indent="-285750">
              <a:spcBef>
                <a:spcPct val="30000"/>
              </a:spcBef>
              <a:defRPr sz="1200">
                <a:solidFill>
                  <a:schemeClr val="tx1"/>
                </a:solidFill>
                <a:latin typeface="Tahoma" panose="020B0604030504040204" pitchFamily="34" charset="0"/>
              </a:defRPr>
            </a:lvl2pPr>
            <a:lvl3pPr marL="1143000" indent="-228600">
              <a:spcBef>
                <a:spcPct val="30000"/>
              </a:spcBef>
              <a:defRPr sz="1200">
                <a:solidFill>
                  <a:schemeClr val="tx1"/>
                </a:solidFill>
                <a:latin typeface="Tahoma" panose="020B0604030504040204" pitchFamily="34" charset="0"/>
              </a:defRPr>
            </a:lvl3pPr>
            <a:lvl4pPr marL="1600200" indent="-228600">
              <a:spcBef>
                <a:spcPct val="30000"/>
              </a:spcBef>
              <a:defRPr sz="1200">
                <a:solidFill>
                  <a:schemeClr val="tx1"/>
                </a:solidFill>
                <a:latin typeface="Tahoma" panose="020B0604030504040204" pitchFamily="34" charset="0"/>
              </a:defRPr>
            </a:lvl4pPr>
            <a:lvl5pPr marL="2057400" indent="-228600">
              <a:spcBef>
                <a:spcPct val="30000"/>
              </a:spcBef>
              <a:defRPr sz="1200">
                <a:solidFill>
                  <a:schemeClr val="tx1"/>
                </a:solidFill>
                <a:latin typeface="Tahoma" panose="020B0604030504040204" pitchFamily="34" charset="0"/>
              </a:defRPr>
            </a:lvl5pPr>
            <a:lvl6pPr marL="2514600" indent="-228600" eaLnBrk="0" fontAlgn="base" hangingPunct="0">
              <a:spcBef>
                <a:spcPct val="30000"/>
              </a:spcBef>
              <a:spcAft>
                <a:spcPct val="0"/>
              </a:spcAft>
              <a:defRPr sz="1200">
                <a:solidFill>
                  <a:schemeClr val="tx1"/>
                </a:solidFill>
                <a:latin typeface="Tahoma" panose="020B0604030504040204" pitchFamily="34" charset="0"/>
              </a:defRPr>
            </a:lvl6pPr>
            <a:lvl7pPr marL="2971800" indent="-228600" eaLnBrk="0" fontAlgn="base" hangingPunct="0">
              <a:spcBef>
                <a:spcPct val="30000"/>
              </a:spcBef>
              <a:spcAft>
                <a:spcPct val="0"/>
              </a:spcAft>
              <a:defRPr sz="1200">
                <a:solidFill>
                  <a:schemeClr val="tx1"/>
                </a:solidFill>
                <a:latin typeface="Tahoma" panose="020B0604030504040204" pitchFamily="34" charset="0"/>
              </a:defRPr>
            </a:lvl7pPr>
            <a:lvl8pPr marL="3429000" indent="-228600" eaLnBrk="0" fontAlgn="base" hangingPunct="0">
              <a:spcBef>
                <a:spcPct val="30000"/>
              </a:spcBef>
              <a:spcAft>
                <a:spcPct val="0"/>
              </a:spcAft>
              <a:defRPr sz="1200">
                <a:solidFill>
                  <a:schemeClr val="tx1"/>
                </a:solidFill>
                <a:latin typeface="Tahoma" panose="020B0604030504040204" pitchFamily="34" charset="0"/>
              </a:defRPr>
            </a:lvl8pPr>
            <a:lvl9pPr marL="3886200" indent="-228600"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652939F3-D592-3D4C-A901-3E9078849468}" type="slidenum">
              <a:rPr lang="en-US" altLang="en-KE"/>
              <a:pPr>
                <a:spcBef>
                  <a:spcPct val="0"/>
                </a:spcBef>
              </a:pPr>
              <a:t>33</a:t>
            </a:fld>
            <a:endParaRPr lang="en-US" altLang="en-K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E7F3C844-F29A-9EDB-E56F-B24080CD59FD}"/>
              </a:ext>
            </a:extLst>
          </p:cNvPr>
          <p:cNvSpPr>
            <a:spLocks noGrp="1" noRot="1" noChangeAspect="1" noTextEdit="1"/>
          </p:cNvSpPr>
          <p:nvPr>
            <p:ph type="sldImg"/>
          </p:nvPr>
        </p:nvSpPr>
        <p:spPr>
          <a:xfrm>
            <a:off x="381000" y="685800"/>
            <a:ext cx="6096000" cy="3429000"/>
          </a:xfrm>
          <a:ln/>
        </p:spPr>
      </p:sp>
      <p:sp>
        <p:nvSpPr>
          <p:cNvPr id="136195" name="Notes Placeholder 2">
            <a:extLst>
              <a:ext uri="{FF2B5EF4-FFF2-40B4-BE49-F238E27FC236}">
                <a16:creationId xmlns:a16="http://schemas.microsoft.com/office/drawing/2014/main" id="{1DC48D64-D960-35D2-3D66-09378DAEB5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4150" indent="-184150">
              <a:buFontTx/>
              <a:buChar char="•"/>
            </a:pPr>
            <a:r>
              <a:rPr lang="en-US" altLang="en-KE"/>
              <a:t>For the second primary outcome, 172/187 infants (92%) in the SMS arm were tested for HIV within eight weeks compared to 154/181 (85%) in the control arm; for a significant relative risk of 1.08</a:t>
            </a:r>
          </a:p>
        </p:txBody>
      </p:sp>
      <p:sp>
        <p:nvSpPr>
          <p:cNvPr id="136196" name="Slide Number Placeholder 3">
            <a:extLst>
              <a:ext uri="{FF2B5EF4-FFF2-40B4-BE49-F238E27FC236}">
                <a16:creationId xmlns:a16="http://schemas.microsoft.com/office/drawing/2014/main" id="{67A09B0B-BC9E-149F-F91C-C4ECA89922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defRPr>
            </a:lvl1pPr>
            <a:lvl2pPr marL="742950" indent="-285750">
              <a:spcBef>
                <a:spcPct val="30000"/>
              </a:spcBef>
              <a:defRPr sz="1200">
                <a:solidFill>
                  <a:schemeClr val="tx1"/>
                </a:solidFill>
                <a:latin typeface="Tahoma" panose="020B0604030504040204" pitchFamily="34" charset="0"/>
              </a:defRPr>
            </a:lvl2pPr>
            <a:lvl3pPr marL="1143000" indent="-228600">
              <a:spcBef>
                <a:spcPct val="30000"/>
              </a:spcBef>
              <a:defRPr sz="1200">
                <a:solidFill>
                  <a:schemeClr val="tx1"/>
                </a:solidFill>
                <a:latin typeface="Tahoma" panose="020B0604030504040204" pitchFamily="34" charset="0"/>
              </a:defRPr>
            </a:lvl3pPr>
            <a:lvl4pPr marL="1600200" indent="-228600">
              <a:spcBef>
                <a:spcPct val="30000"/>
              </a:spcBef>
              <a:defRPr sz="1200">
                <a:solidFill>
                  <a:schemeClr val="tx1"/>
                </a:solidFill>
                <a:latin typeface="Tahoma" panose="020B0604030504040204" pitchFamily="34" charset="0"/>
              </a:defRPr>
            </a:lvl4pPr>
            <a:lvl5pPr marL="2057400" indent="-228600">
              <a:spcBef>
                <a:spcPct val="30000"/>
              </a:spcBef>
              <a:defRPr sz="1200">
                <a:solidFill>
                  <a:schemeClr val="tx1"/>
                </a:solidFill>
                <a:latin typeface="Tahoma" panose="020B0604030504040204" pitchFamily="34" charset="0"/>
              </a:defRPr>
            </a:lvl5pPr>
            <a:lvl6pPr marL="2514600" indent="-228600" eaLnBrk="0" fontAlgn="base" hangingPunct="0">
              <a:spcBef>
                <a:spcPct val="30000"/>
              </a:spcBef>
              <a:spcAft>
                <a:spcPct val="0"/>
              </a:spcAft>
              <a:defRPr sz="1200">
                <a:solidFill>
                  <a:schemeClr val="tx1"/>
                </a:solidFill>
                <a:latin typeface="Tahoma" panose="020B0604030504040204" pitchFamily="34" charset="0"/>
              </a:defRPr>
            </a:lvl6pPr>
            <a:lvl7pPr marL="2971800" indent="-228600" eaLnBrk="0" fontAlgn="base" hangingPunct="0">
              <a:spcBef>
                <a:spcPct val="30000"/>
              </a:spcBef>
              <a:spcAft>
                <a:spcPct val="0"/>
              </a:spcAft>
              <a:defRPr sz="1200">
                <a:solidFill>
                  <a:schemeClr val="tx1"/>
                </a:solidFill>
                <a:latin typeface="Tahoma" panose="020B0604030504040204" pitchFamily="34" charset="0"/>
              </a:defRPr>
            </a:lvl7pPr>
            <a:lvl8pPr marL="3429000" indent="-228600" eaLnBrk="0" fontAlgn="base" hangingPunct="0">
              <a:spcBef>
                <a:spcPct val="30000"/>
              </a:spcBef>
              <a:spcAft>
                <a:spcPct val="0"/>
              </a:spcAft>
              <a:defRPr sz="1200">
                <a:solidFill>
                  <a:schemeClr val="tx1"/>
                </a:solidFill>
                <a:latin typeface="Tahoma" panose="020B0604030504040204" pitchFamily="34" charset="0"/>
              </a:defRPr>
            </a:lvl8pPr>
            <a:lvl9pPr marL="3886200" indent="-228600"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D420AA27-63B7-0642-88F0-3E1193FC6F5A}" type="slidenum">
              <a:rPr lang="en-US" altLang="en-KE"/>
              <a:pPr>
                <a:spcBef>
                  <a:spcPct val="0"/>
                </a:spcBef>
              </a:pPr>
              <a:t>34</a:t>
            </a:fld>
            <a:endParaRPr lang="en-US" altLang="en-K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dirty="0">
                <a:solidFill>
                  <a:srgbClr val="000000"/>
                </a:solidFill>
                <a:effectLst/>
                <a:latin typeface="Arial"/>
                <a:ea typeface="Arial"/>
                <a:cs typeface="Arial"/>
                <a:sym typeface="Arial"/>
              </a:rPr>
              <a:t>Why does a program, policy, or management approach implemented with success in one jurisdiction or organization fail to achieve similar results in another context? There are constraints within institutional systems relative to humans’ agency in bringing that bring about successful outcomes, and there is a tendency to generate lists of factors that enable or impede successful implementation.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dirty="0">
                <a:solidFill>
                  <a:srgbClr val="000000"/>
                </a:solidFill>
                <a:effectLst/>
                <a:latin typeface="Arial"/>
                <a:ea typeface="Arial"/>
                <a:cs typeface="Arial"/>
                <a:sym typeface="Arial"/>
              </a:rPr>
              <a:t>Empirical scholarship and theory to re-examine what is known about structural elements that influence the implementation process: rules, routines, culture, and resources. </a:t>
            </a:r>
            <a:endParaRPr lang="en-GB"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dirty="0"/>
          </a:p>
          <a:p>
            <a:endParaRPr lang="en-KE" dirty="0"/>
          </a:p>
        </p:txBody>
      </p:sp>
    </p:spTree>
    <p:extLst>
      <p:ext uri="{BB962C8B-B14F-4D97-AF65-F5344CB8AC3E}">
        <p14:creationId xmlns:p14="http://schemas.microsoft.com/office/powerpoint/2010/main" val="485937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KE" dirty="0"/>
          </a:p>
        </p:txBody>
      </p:sp>
    </p:spTree>
    <p:extLst>
      <p:ext uri="{BB962C8B-B14F-4D97-AF65-F5344CB8AC3E}">
        <p14:creationId xmlns:p14="http://schemas.microsoft.com/office/powerpoint/2010/main" val="236268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The term digital health is rooted in eHealth, which is defined as “the use of information and communications technology in support of health and health-related fields”. Mobile health (mHealth) is a subset of eHealth and is defined as “the use of mobile wireless technologies for health”. </a:t>
            </a:r>
            <a:endParaRPr lang="en-GB" dirty="0">
              <a:effectLst/>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KE" dirty="0"/>
          </a:p>
        </p:txBody>
      </p:sp>
    </p:spTree>
    <p:extLst>
      <p:ext uri="{BB962C8B-B14F-4D97-AF65-F5344CB8AC3E}">
        <p14:creationId xmlns:p14="http://schemas.microsoft.com/office/powerpoint/2010/main" val="409549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5" name="Google Shape;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99496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100" b="0" i="0" u="none" strike="noStrike" cap="none" dirty="0">
                <a:solidFill>
                  <a:srgbClr val="000000"/>
                </a:solidFill>
                <a:effectLst/>
                <a:latin typeface="Arial"/>
                <a:ea typeface="Arial"/>
                <a:cs typeface="Arial"/>
                <a:sym typeface="Arial"/>
              </a:rPr>
              <a:t>The Digital Health Atlas (DHA) is an open-source web platform designed to support governments, technologists, implementers, and donors to better coordinate digital health activities globally. </a:t>
            </a:r>
            <a:endParaRPr lang="en-KE" dirty="0"/>
          </a:p>
        </p:txBody>
      </p:sp>
    </p:spTree>
    <p:extLst>
      <p:ext uri="{BB962C8B-B14F-4D97-AF65-F5344CB8AC3E}">
        <p14:creationId xmlns:p14="http://schemas.microsoft.com/office/powerpoint/2010/main" val="4254448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sz="1100" dirty="0">
                <a:solidFill>
                  <a:srgbClr val="0F283E"/>
                </a:solidFill>
                <a:latin typeface="Open Sans Light"/>
              </a:rPr>
              <a:t>The total number of mobile subscriptions is estimated to have exceeded eight billion for the first time in 2019, reaching 8.3 billion subscriptions. In 2021, this figure increased to 8.6 billion. More smartphones than people </a:t>
            </a:r>
          </a:p>
          <a:p>
            <a:pPr algn="l"/>
            <a:r>
              <a:rPr lang="en-GB" sz="1100" dirty="0">
                <a:solidFill>
                  <a:srgbClr val="0F283E"/>
                </a:solidFill>
                <a:latin typeface="Open Sans Light"/>
              </a:rPr>
              <a:t>With a global population of 7.8 billion as of 2021, the number of smartphone subscriptions now significantly exceeds the number of people on the planet. This comes off the back of an extraordinary period of growth. On other continents, such as Africa, the penetration rate has also increased steadily. Cameroon , for example, increased by 123 percent from 2010 to 2020, with 95.1 mobile subscriptions per 100 residents as of 2020, and the rate exceeded 114 in Kenya in 2020. </a:t>
            </a:r>
            <a:endParaRPr lang="en-KE" dirty="0"/>
          </a:p>
        </p:txBody>
      </p:sp>
    </p:spTree>
    <p:extLst>
      <p:ext uri="{BB962C8B-B14F-4D97-AF65-F5344CB8AC3E}">
        <p14:creationId xmlns:p14="http://schemas.microsoft.com/office/powerpoint/2010/main" val="2700473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KE" dirty="0"/>
          </a:p>
        </p:txBody>
      </p:sp>
    </p:spTree>
    <p:extLst>
      <p:ext uri="{BB962C8B-B14F-4D97-AF65-F5344CB8AC3E}">
        <p14:creationId xmlns:p14="http://schemas.microsoft.com/office/powerpoint/2010/main" val="1665366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A5401F32-FC51-547D-5A6F-F5115A375B12}"/>
              </a:ext>
            </a:extLst>
          </p:cNvPr>
          <p:cNvSpPr>
            <a:spLocks noGrp="1" noRot="1" noChangeAspect="1" noTextEdit="1"/>
          </p:cNvSpPr>
          <p:nvPr>
            <p:ph type="sldImg"/>
          </p:nvPr>
        </p:nvSpPr>
        <p:spPr>
          <a:xfrm>
            <a:off x="381000" y="685800"/>
            <a:ext cx="6096000" cy="3429000"/>
          </a:xfrm>
          <a:ln/>
        </p:spPr>
      </p:sp>
      <p:sp>
        <p:nvSpPr>
          <p:cNvPr id="111619" name="Notes Placeholder 2">
            <a:extLst>
              <a:ext uri="{FF2B5EF4-FFF2-40B4-BE49-F238E27FC236}">
                <a16:creationId xmlns:a16="http://schemas.microsoft.com/office/drawing/2014/main" id="{E463CD53-B4CA-3CF1-BEC2-16FE1372EF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buFontTx/>
              <a:buChar char="•"/>
            </a:pPr>
            <a:endParaRPr lang="en-US" altLang="en-KE" dirty="0"/>
          </a:p>
        </p:txBody>
      </p:sp>
      <p:sp>
        <p:nvSpPr>
          <p:cNvPr id="111620" name="Slide Number Placeholder 3">
            <a:extLst>
              <a:ext uri="{FF2B5EF4-FFF2-40B4-BE49-F238E27FC236}">
                <a16:creationId xmlns:a16="http://schemas.microsoft.com/office/drawing/2014/main" id="{7DF576FB-398B-FCFD-7A9E-603442DB9D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fld id="{580E1D90-B38A-2F4A-AAED-9CF8AF2D4409}" type="slidenum">
              <a:rPr lang="en-US" altLang="en-KE" sz="1200">
                <a:solidFill>
                  <a:srgbClr val="000000"/>
                </a:solidFill>
              </a:rPr>
              <a:pPr eaLnBrk="1" hangingPunct="1"/>
              <a:t>16</a:t>
            </a:fld>
            <a:endParaRPr lang="en-US" altLang="en-KE"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Boundless">
  <p:cSld name="2_Title Slide">
    <p:bg>
      <p:bgPr>
        <a:solidFill>
          <a:schemeClr val="dk1"/>
        </a:solidFill>
        <a:effectLst/>
      </p:bgPr>
    </p:bg>
    <p:spTree>
      <p:nvGrpSpPr>
        <p:cNvPr id="1" name="Shape 6"/>
        <p:cNvGrpSpPr/>
        <p:nvPr/>
      </p:nvGrpSpPr>
      <p:grpSpPr>
        <a:xfrm>
          <a:off x="0" y="0"/>
          <a:ext cx="0" cy="0"/>
          <a:chOff x="0" y="0"/>
          <a:chExt cx="0" cy="0"/>
        </a:xfrm>
      </p:grpSpPr>
      <p:pic>
        <p:nvPicPr>
          <p:cNvPr id="7" name="Google Shape;7;p13" descr="UW_W Logo_White.png"/>
          <p:cNvPicPr preferRelativeResize="0"/>
          <p:nvPr/>
        </p:nvPicPr>
        <p:blipFill rotWithShape="1">
          <a:blip r:embed="rId2">
            <a:alphaModFix/>
          </a:blip>
          <a:srcRect/>
          <a:stretch/>
        </p:blipFill>
        <p:spPr>
          <a:xfrm>
            <a:off x="7483915" y="4219956"/>
            <a:ext cx="1371600" cy="923544"/>
          </a:xfrm>
          <a:prstGeom prst="rect">
            <a:avLst/>
          </a:prstGeom>
          <a:noFill/>
          <a:ln>
            <a:noFill/>
          </a:ln>
        </p:spPr>
      </p:pic>
      <p:pic>
        <p:nvPicPr>
          <p:cNvPr id="8" name="Google Shape;8;p13"/>
          <p:cNvPicPr preferRelativeResize="0"/>
          <p:nvPr/>
        </p:nvPicPr>
        <p:blipFill rotWithShape="1">
          <a:blip r:embed="rId3">
            <a:alphaModFix/>
          </a:blip>
          <a:srcRect/>
          <a:stretch/>
        </p:blipFill>
        <p:spPr>
          <a:xfrm>
            <a:off x="568081" y="4598607"/>
            <a:ext cx="2416273" cy="213486"/>
          </a:xfrm>
          <a:prstGeom prst="rect">
            <a:avLst/>
          </a:prstGeom>
          <a:noFill/>
          <a:ln>
            <a:noFill/>
          </a:ln>
        </p:spPr>
      </p:pic>
      <p:pic>
        <p:nvPicPr>
          <p:cNvPr id="9" name="Google Shape;9;p13"/>
          <p:cNvPicPr preferRelativeResize="0"/>
          <p:nvPr/>
        </p:nvPicPr>
        <p:blipFill rotWithShape="1">
          <a:blip r:embed="rId4">
            <a:alphaModFix/>
          </a:blip>
          <a:srcRect/>
          <a:stretch/>
        </p:blipFill>
        <p:spPr>
          <a:xfrm>
            <a:off x="568081" y="3426449"/>
            <a:ext cx="1600200" cy="139700"/>
          </a:xfrm>
          <a:prstGeom prst="rect">
            <a:avLst/>
          </a:prstGeom>
          <a:noFill/>
          <a:ln>
            <a:noFill/>
          </a:ln>
        </p:spPr>
      </p:pic>
      <p:sp>
        <p:nvSpPr>
          <p:cNvPr id="10" name="Google Shape;10;p13"/>
          <p:cNvSpPr txBox="1">
            <a:spLocks noGrp="1"/>
          </p:cNvSpPr>
          <p:nvPr>
            <p:ph type="title"/>
          </p:nvPr>
        </p:nvSpPr>
        <p:spPr>
          <a:xfrm>
            <a:off x="460375" y="644993"/>
            <a:ext cx="6972300" cy="2641756"/>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lt2"/>
              </a:buClr>
              <a:buSzPts val="5000"/>
              <a:buFont typeface="Encode Sans Black"/>
              <a:buNone/>
              <a:defRPr sz="5000" b="1" i="0" u="none" strike="noStrike" cap="none">
                <a:solidFill>
                  <a:schemeClr val="lt2"/>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12"/>
        <p:cNvGrpSpPr/>
        <p:nvPr/>
      </p:nvGrpSpPr>
      <p:grpSpPr>
        <a:xfrm>
          <a:off x="0" y="0"/>
          <a:ext cx="0" cy="0"/>
          <a:chOff x="0" y="0"/>
          <a:chExt cx="0" cy="0"/>
        </a:xfrm>
      </p:grpSpPr>
      <p:pic>
        <p:nvPicPr>
          <p:cNvPr id="13" name="Google Shape;13;p15"/>
          <p:cNvPicPr preferRelativeResize="0"/>
          <p:nvPr/>
        </p:nvPicPr>
        <p:blipFill rotWithShape="1">
          <a:blip r:embed="rId2">
            <a:alphaModFix/>
          </a:blip>
          <a:srcRect/>
          <a:stretch/>
        </p:blipFill>
        <p:spPr>
          <a:xfrm>
            <a:off x="555381" y="1364403"/>
            <a:ext cx="1103781" cy="96361"/>
          </a:xfrm>
          <a:prstGeom prst="rect">
            <a:avLst/>
          </a:prstGeom>
          <a:noFill/>
          <a:ln>
            <a:noFill/>
          </a:ln>
        </p:spPr>
      </p:pic>
      <p:pic>
        <p:nvPicPr>
          <p:cNvPr id="14" name="Google Shape;14;p15"/>
          <p:cNvPicPr preferRelativeResize="0"/>
          <p:nvPr/>
        </p:nvPicPr>
        <p:blipFill rotWithShape="1">
          <a:blip r:embed="rId3">
            <a:alphaModFix/>
          </a:blip>
          <a:srcRect/>
          <a:stretch/>
        </p:blipFill>
        <p:spPr>
          <a:xfrm>
            <a:off x="549031" y="1363508"/>
            <a:ext cx="1103781" cy="96362"/>
          </a:xfrm>
          <a:prstGeom prst="rect">
            <a:avLst/>
          </a:prstGeom>
          <a:noFill/>
          <a:ln>
            <a:noFill/>
          </a:ln>
        </p:spPr>
      </p:pic>
      <p:sp>
        <p:nvSpPr>
          <p:cNvPr id="15" name="Google Shape;15;p15"/>
          <p:cNvSpPr txBox="1">
            <a:spLocks noGrp="1"/>
          </p:cNvSpPr>
          <p:nvPr>
            <p:ph type="body" idx="1"/>
          </p:nvPr>
        </p:nvSpPr>
        <p:spPr>
          <a:xfrm>
            <a:off x="447923" y="2320239"/>
            <a:ext cx="8197114" cy="2251761"/>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lnSpc>
                <a:spcPct val="100000"/>
              </a:lnSpc>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lnSpc>
                <a:spcPct val="100000"/>
              </a:lnSpc>
              <a:spcBef>
                <a:spcPts val="360"/>
              </a:spcBef>
              <a:spcAft>
                <a:spcPts val="0"/>
              </a:spcAft>
              <a:buClr>
                <a:schemeClr val="dk2"/>
              </a:buClr>
              <a:buSzPts val="1800"/>
              <a:buFont typeface="Merriweather Sans"/>
              <a:buChar char="&gt;"/>
              <a:defRPr sz="1800" b="1" i="0" u="none" strike="noStrike" cap="none">
                <a:solidFill>
                  <a:schemeClr val="dk2"/>
                </a:solidFill>
                <a:latin typeface="Open Sans"/>
                <a:ea typeface="Open Sans"/>
                <a:cs typeface="Open Sans"/>
                <a:sym typeface="Open Sans"/>
              </a:defRPr>
            </a:lvl3pPr>
            <a:lvl4pPr marL="1828800" marR="0" lvl="3" indent="-330200" algn="l" rtl="0">
              <a:lnSpc>
                <a:spcPct val="100000"/>
              </a:lnSpc>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280"/>
              </a:spcBef>
              <a:spcAft>
                <a:spcPts val="0"/>
              </a:spcAft>
              <a:buClr>
                <a:schemeClr val="dk2"/>
              </a:buClr>
              <a:buSzPts val="1400"/>
              <a:buFont typeface="Merriweather Sans"/>
              <a:buChar char="&gt;"/>
              <a:defRPr sz="1400" b="1" i="0" u="none" strike="noStrike" cap="none">
                <a:solidFill>
                  <a:schemeClr val="dk2"/>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 name="Google Shape;16;p15"/>
          <p:cNvSpPr txBox="1">
            <a:spLocks noGrp="1"/>
          </p:cNvSpPr>
          <p:nvPr>
            <p:ph type="body" idx="2"/>
          </p:nvPr>
        </p:nvSpPr>
        <p:spPr>
          <a:xfrm>
            <a:off x="460375" y="1730667"/>
            <a:ext cx="8184662" cy="4111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Open Sans"/>
              <a:buNone/>
              <a:defRPr sz="2400" b="0" i="0" u="none" strike="noStrike" cap="none">
                <a:solidFill>
                  <a:schemeClr val="dk2"/>
                </a:solidFill>
                <a:latin typeface="Open Sans"/>
                <a:ea typeface="Open Sans"/>
                <a:cs typeface="Open Sans"/>
                <a:sym typeface="Open Sans"/>
              </a:defRPr>
            </a:lvl1pPr>
            <a:lvl2pPr marL="914400" marR="0" lvl="1" indent="-228600" algn="l" rtl="0">
              <a:lnSpc>
                <a:spcPct val="100000"/>
              </a:lnSpc>
              <a:spcBef>
                <a:spcPts val="560"/>
              </a:spcBef>
              <a:spcAft>
                <a:spcPts val="0"/>
              </a:spcAft>
              <a:buClr>
                <a:srgbClr val="E8D3A2"/>
              </a:buClr>
              <a:buSzPts val="2800"/>
              <a:buFont typeface="Open Sans"/>
              <a:buNone/>
              <a:defRPr sz="2800" b="0" i="0" u="none" strike="noStrike" cap="none">
                <a:solidFill>
                  <a:srgbClr val="E8D3A2"/>
                </a:solidFill>
                <a:latin typeface="Open Sans"/>
                <a:ea typeface="Open Sans"/>
                <a:cs typeface="Open Sans"/>
                <a:sym typeface="Open Sans"/>
              </a:defRPr>
            </a:lvl2pPr>
            <a:lvl3pPr marL="1371600" marR="0" lvl="2" indent="-228600" algn="l" rtl="0">
              <a:lnSpc>
                <a:spcPct val="100000"/>
              </a:lnSpc>
              <a:spcBef>
                <a:spcPts val="480"/>
              </a:spcBef>
              <a:spcAft>
                <a:spcPts val="0"/>
              </a:spcAft>
              <a:buClr>
                <a:srgbClr val="E8D3A2"/>
              </a:buClr>
              <a:buSzPts val="2400"/>
              <a:buFont typeface="Open Sans"/>
              <a:buNone/>
              <a:defRPr sz="2400" b="0" i="0" u="none" strike="noStrike" cap="none">
                <a:solidFill>
                  <a:srgbClr val="E8D3A2"/>
                </a:solidFill>
                <a:latin typeface="Open Sans"/>
                <a:ea typeface="Open Sans"/>
                <a:cs typeface="Open Sans"/>
                <a:sym typeface="Open Sans"/>
              </a:defRPr>
            </a:lvl3pPr>
            <a:lvl4pPr marL="1828800" marR="0" lvl="3" indent="-228600" algn="l" rtl="0">
              <a:lnSpc>
                <a:spcPct val="100000"/>
              </a:lnSpc>
              <a:spcBef>
                <a:spcPts val="400"/>
              </a:spcBef>
              <a:spcAft>
                <a:spcPts val="0"/>
              </a:spcAft>
              <a:buClr>
                <a:srgbClr val="E8D3A2"/>
              </a:buClr>
              <a:buSzPts val="2000"/>
              <a:buFont typeface="Open Sans"/>
              <a:buNone/>
              <a:defRPr sz="2000" b="0" i="0" u="none" strike="noStrike" cap="none">
                <a:solidFill>
                  <a:srgbClr val="E8D3A2"/>
                </a:solidFill>
                <a:latin typeface="Open Sans"/>
                <a:ea typeface="Open Sans"/>
                <a:cs typeface="Open Sans"/>
                <a:sym typeface="Open Sans"/>
              </a:defRPr>
            </a:lvl4pPr>
            <a:lvl5pPr marL="2286000" marR="0" lvl="4" indent="-228600" algn="l" rtl="0">
              <a:lnSpc>
                <a:spcPct val="100000"/>
              </a:lnSpc>
              <a:spcBef>
                <a:spcPts val="400"/>
              </a:spcBef>
              <a:spcAft>
                <a:spcPts val="0"/>
              </a:spcAft>
              <a:buClr>
                <a:srgbClr val="E8D3A2"/>
              </a:buClr>
              <a:buSzPts val="2000"/>
              <a:buFont typeface="Open Sans"/>
              <a:buNone/>
              <a:defRPr sz="2000" b="0" i="0" u="none" strike="noStrike" cap="none">
                <a:solidFill>
                  <a:srgbClr val="E8D3A2"/>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Open Sans"/>
              <a:buChar char="•"/>
              <a:defRPr sz="2000" b="0" i="0" u="none" strike="noStrike" cap="none">
                <a:solidFill>
                  <a:schemeClr val="dk1"/>
                </a:solidFill>
                <a:latin typeface="Open Sans"/>
                <a:ea typeface="Open Sans"/>
                <a:cs typeface="Open Sans"/>
                <a:sym typeface="Open Sans"/>
              </a:defRPr>
            </a:lvl6pPr>
            <a:lvl7pPr marL="3200400" marR="0" lvl="6" indent="-355600" algn="l" rtl="0">
              <a:lnSpc>
                <a:spcPct val="100000"/>
              </a:lnSpc>
              <a:spcBef>
                <a:spcPts val="400"/>
              </a:spcBef>
              <a:spcAft>
                <a:spcPts val="0"/>
              </a:spcAft>
              <a:buClr>
                <a:schemeClr val="dk1"/>
              </a:buClr>
              <a:buSzPts val="2000"/>
              <a:buFont typeface="Open Sans"/>
              <a:buChar char="•"/>
              <a:defRPr sz="2000" b="0" i="0" u="none" strike="noStrike" cap="none">
                <a:solidFill>
                  <a:schemeClr val="dk1"/>
                </a:solidFill>
                <a:latin typeface="Open Sans"/>
                <a:ea typeface="Open Sans"/>
                <a:cs typeface="Open Sans"/>
                <a:sym typeface="Open Sans"/>
              </a:defRPr>
            </a:lvl7pPr>
            <a:lvl8pPr marL="3657600" marR="0" lvl="7" indent="-355600" algn="l" rtl="0">
              <a:lnSpc>
                <a:spcPct val="100000"/>
              </a:lnSpc>
              <a:spcBef>
                <a:spcPts val="400"/>
              </a:spcBef>
              <a:spcAft>
                <a:spcPts val="0"/>
              </a:spcAft>
              <a:buClr>
                <a:schemeClr val="dk1"/>
              </a:buClr>
              <a:buSzPts val="2000"/>
              <a:buFont typeface="Open Sans"/>
              <a:buChar char="•"/>
              <a:defRPr sz="2000" b="0" i="0" u="none" strike="noStrike" cap="none">
                <a:solidFill>
                  <a:schemeClr val="dk1"/>
                </a:solidFill>
                <a:latin typeface="Open Sans"/>
                <a:ea typeface="Open Sans"/>
                <a:cs typeface="Open Sans"/>
                <a:sym typeface="Open Sans"/>
              </a:defRPr>
            </a:lvl8pPr>
            <a:lvl9pPr marL="4114800" marR="0" lvl="8" indent="-355600" algn="l" rtl="0">
              <a:lnSpc>
                <a:spcPct val="100000"/>
              </a:lnSpc>
              <a:spcBef>
                <a:spcPts val="400"/>
              </a:spcBef>
              <a:spcAft>
                <a:spcPts val="0"/>
              </a:spcAft>
              <a:buClr>
                <a:schemeClr val="dk1"/>
              </a:buClr>
              <a:buSzPts val="2000"/>
              <a:buFont typeface="Open Sans"/>
              <a:buChar char="•"/>
              <a:defRPr sz="2000" b="0" i="0" u="none" strike="noStrike" cap="none">
                <a:solidFill>
                  <a:schemeClr val="dk1"/>
                </a:solidFill>
                <a:latin typeface="Open Sans"/>
                <a:ea typeface="Open Sans"/>
                <a:cs typeface="Open Sans"/>
                <a:sym typeface="Open Sans"/>
              </a:defRPr>
            </a:lvl9pPr>
          </a:lstStyle>
          <a:p>
            <a:endParaRPr/>
          </a:p>
        </p:txBody>
      </p:sp>
      <p:pic>
        <p:nvPicPr>
          <p:cNvPr id="17" name="Google Shape;17;p15"/>
          <p:cNvPicPr preferRelativeResize="0"/>
          <p:nvPr/>
        </p:nvPicPr>
        <p:blipFill rotWithShape="1">
          <a:blip r:embed="rId4">
            <a:alphaModFix/>
          </a:blip>
          <a:srcRect/>
          <a:stretch/>
        </p:blipFill>
        <p:spPr>
          <a:xfrm>
            <a:off x="6105041" y="4675530"/>
            <a:ext cx="2539991" cy="172311"/>
          </a:xfrm>
          <a:prstGeom prst="rect">
            <a:avLst/>
          </a:prstGeom>
          <a:noFill/>
          <a:ln>
            <a:noFill/>
          </a:ln>
        </p:spPr>
      </p:pic>
      <p:sp>
        <p:nvSpPr>
          <p:cNvPr id="18" name="Google Shape;18;p15"/>
          <p:cNvSpPr txBox="1">
            <a:spLocks noGrp="1"/>
          </p:cNvSpPr>
          <p:nvPr>
            <p:ph type="title"/>
          </p:nvPr>
        </p:nvSpPr>
        <p:spPr>
          <a:xfrm>
            <a:off x="447922" y="369285"/>
            <a:ext cx="8197109" cy="99377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UW">
  <p:cSld name="Title Slide">
    <p:spTree>
      <p:nvGrpSpPr>
        <p:cNvPr id="1" name="Shape 24"/>
        <p:cNvGrpSpPr/>
        <p:nvPr/>
      </p:nvGrpSpPr>
      <p:grpSpPr>
        <a:xfrm>
          <a:off x="0" y="0"/>
          <a:ext cx="0" cy="0"/>
          <a:chOff x="0" y="0"/>
          <a:chExt cx="0" cy="0"/>
        </a:xfrm>
      </p:grpSpPr>
      <p:pic>
        <p:nvPicPr>
          <p:cNvPr id="25" name="Google Shape;25;p22"/>
          <p:cNvPicPr preferRelativeResize="0"/>
          <p:nvPr/>
        </p:nvPicPr>
        <p:blipFill rotWithShape="1">
          <a:blip r:embed="rId2">
            <a:alphaModFix/>
          </a:blip>
          <a:srcRect/>
          <a:stretch/>
        </p:blipFill>
        <p:spPr>
          <a:xfrm>
            <a:off x="568081" y="3426449"/>
            <a:ext cx="1600200" cy="139700"/>
          </a:xfrm>
          <a:prstGeom prst="rect">
            <a:avLst/>
          </a:prstGeom>
          <a:noFill/>
          <a:ln>
            <a:noFill/>
          </a:ln>
        </p:spPr>
      </p:pic>
      <p:pic>
        <p:nvPicPr>
          <p:cNvPr id="26" name="Google Shape;26;p22" descr="W Logo_Purple_2685_HEX.png"/>
          <p:cNvPicPr preferRelativeResize="0"/>
          <p:nvPr/>
        </p:nvPicPr>
        <p:blipFill rotWithShape="1">
          <a:blip r:embed="rId3">
            <a:alphaModFix/>
          </a:blip>
          <a:srcRect/>
          <a:stretch/>
        </p:blipFill>
        <p:spPr>
          <a:xfrm>
            <a:off x="7483915" y="4219956"/>
            <a:ext cx="1371600" cy="923544"/>
          </a:xfrm>
          <a:prstGeom prst="rect">
            <a:avLst/>
          </a:prstGeom>
          <a:noFill/>
          <a:ln>
            <a:noFill/>
          </a:ln>
        </p:spPr>
      </p:pic>
      <p:pic>
        <p:nvPicPr>
          <p:cNvPr id="27" name="Google Shape;27;p22"/>
          <p:cNvPicPr preferRelativeResize="0"/>
          <p:nvPr/>
        </p:nvPicPr>
        <p:blipFill rotWithShape="1">
          <a:blip r:embed="rId4">
            <a:alphaModFix/>
          </a:blip>
          <a:srcRect/>
          <a:stretch/>
        </p:blipFill>
        <p:spPr>
          <a:xfrm>
            <a:off x="568085" y="4675530"/>
            <a:ext cx="2539991" cy="172311"/>
          </a:xfrm>
          <a:prstGeom prst="rect">
            <a:avLst/>
          </a:prstGeom>
          <a:noFill/>
          <a:ln>
            <a:noFill/>
          </a:ln>
        </p:spPr>
      </p:pic>
      <p:sp>
        <p:nvSpPr>
          <p:cNvPr id="28" name="Google Shape;28;p22"/>
          <p:cNvSpPr txBox="1">
            <a:spLocks noGrp="1"/>
          </p:cNvSpPr>
          <p:nvPr>
            <p:ph type="title"/>
          </p:nvPr>
        </p:nvSpPr>
        <p:spPr>
          <a:xfrm>
            <a:off x="460376" y="644993"/>
            <a:ext cx="7023540" cy="2641756"/>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5000"/>
              <a:buFont typeface="Encode Sans Black"/>
              <a:buNone/>
              <a:defRPr sz="5000" b="1" i="0" u="none" strike="noStrike" cap="none">
                <a:solidFill>
                  <a:schemeClr val="dk1"/>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29"/>
        <p:cNvGrpSpPr/>
        <p:nvPr/>
      </p:nvGrpSpPr>
      <p:grpSpPr>
        <a:xfrm>
          <a:off x="0" y="0"/>
          <a:ext cx="0" cy="0"/>
          <a:chOff x="0" y="0"/>
          <a:chExt cx="0" cy="0"/>
        </a:xfrm>
      </p:grpSpPr>
      <p:pic>
        <p:nvPicPr>
          <p:cNvPr id="30" name="Google Shape;30;p23"/>
          <p:cNvPicPr preferRelativeResize="0"/>
          <p:nvPr/>
        </p:nvPicPr>
        <p:blipFill rotWithShape="1">
          <a:blip r:embed="rId2">
            <a:alphaModFix/>
          </a:blip>
          <a:srcRect/>
          <a:stretch/>
        </p:blipFill>
        <p:spPr>
          <a:xfrm>
            <a:off x="549031" y="1363508"/>
            <a:ext cx="1103781" cy="96362"/>
          </a:xfrm>
          <a:prstGeom prst="rect">
            <a:avLst/>
          </a:prstGeom>
          <a:noFill/>
          <a:ln>
            <a:noFill/>
          </a:ln>
        </p:spPr>
      </p:pic>
      <p:pic>
        <p:nvPicPr>
          <p:cNvPr id="31" name="Google Shape;31;p23" descr="W Logo_Purple_2685_HEX.png"/>
          <p:cNvPicPr preferRelativeResize="0"/>
          <p:nvPr/>
        </p:nvPicPr>
        <p:blipFill rotWithShape="1">
          <a:blip r:embed="rId3">
            <a:alphaModFix/>
          </a:blip>
          <a:srcRect/>
          <a:stretch/>
        </p:blipFill>
        <p:spPr>
          <a:xfrm>
            <a:off x="7483915" y="4219956"/>
            <a:ext cx="1371600" cy="923544"/>
          </a:xfrm>
          <a:prstGeom prst="rect">
            <a:avLst/>
          </a:prstGeom>
          <a:noFill/>
          <a:ln>
            <a:noFill/>
          </a:ln>
        </p:spPr>
      </p:pic>
      <p:sp>
        <p:nvSpPr>
          <p:cNvPr id="32" name="Google Shape;32;p23"/>
          <p:cNvSpPr txBox="1">
            <a:spLocks noGrp="1"/>
          </p:cNvSpPr>
          <p:nvPr>
            <p:ph type="body" idx="1"/>
          </p:nvPr>
        </p:nvSpPr>
        <p:spPr>
          <a:xfrm>
            <a:off x="447923" y="1730667"/>
            <a:ext cx="8197114" cy="2365901"/>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lnSpc>
                <a:spcPct val="100000"/>
              </a:lnSpc>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lnSpc>
                <a:spcPct val="100000"/>
              </a:lnSpc>
              <a:spcBef>
                <a:spcPts val="360"/>
              </a:spcBef>
              <a:spcAft>
                <a:spcPts val="0"/>
              </a:spcAft>
              <a:buClr>
                <a:schemeClr val="dk2"/>
              </a:buClr>
              <a:buSzPts val="1800"/>
              <a:buFont typeface="Merriweather Sans"/>
              <a:buChar char="&gt;"/>
              <a:defRPr sz="1800" b="1" i="0" u="none" strike="noStrike" cap="none">
                <a:solidFill>
                  <a:schemeClr val="dk2"/>
                </a:solidFill>
                <a:latin typeface="Open Sans"/>
                <a:ea typeface="Open Sans"/>
                <a:cs typeface="Open Sans"/>
                <a:sym typeface="Open Sans"/>
              </a:defRPr>
            </a:lvl3pPr>
            <a:lvl4pPr marL="1828800" marR="0" lvl="3" indent="-330200" algn="l" rtl="0">
              <a:lnSpc>
                <a:spcPct val="100000"/>
              </a:lnSpc>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280"/>
              </a:spcBef>
              <a:spcAft>
                <a:spcPts val="0"/>
              </a:spcAft>
              <a:buClr>
                <a:schemeClr val="dk2"/>
              </a:buClr>
              <a:buSzPts val="1400"/>
              <a:buFont typeface="Merriweather Sans"/>
              <a:buChar char="&gt;"/>
              <a:defRPr sz="1400" b="1" i="0" u="none" strike="noStrike" cap="none">
                <a:solidFill>
                  <a:schemeClr val="dk2"/>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 name="Google Shape;33;p23"/>
          <p:cNvSpPr txBox="1">
            <a:spLocks noGrp="1"/>
          </p:cNvSpPr>
          <p:nvPr>
            <p:ph type="title"/>
          </p:nvPr>
        </p:nvSpPr>
        <p:spPr>
          <a:xfrm>
            <a:off x="460375" y="370622"/>
            <a:ext cx="8184662" cy="99377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D8C3A1-C1CA-1445-7249-829E10BCAEFB}"/>
              </a:ext>
            </a:extLst>
          </p:cNvPr>
          <p:cNvSpPr>
            <a:spLocks noGrp="1"/>
          </p:cNvSpPr>
          <p:nvPr>
            <p:ph type="dt" sz="half" idx="10"/>
          </p:nvPr>
        </p:nvSpPr>
        <p:spPr/>
        <p:txBody>
          <a:bodyPr/>
          <a:lstStyle>
            <a:lvl1pPr>
              <a:defRPr smtClean="0">
                <a:latin typeface="Tahoma" pitchFamily="34" charset="0"/>
              </a:defRPr>
            </a:lvl1pPr>
          </a:lstStyle>
          <a:p>
            <a:pPr>
              <a:defRPr/>
            </a:pPr>
            <a:fld id="{58E0E3FF-5641-0A4A-BD82-5AF4371988CA}" type="datetimeFigureOut">
              <a:rPr lang="en-US"/>
              <a:pPr>
                <a:defRPr/>
              </a:pPr>
              <a:t>7/6/2022</a:t>
            </a:fld>
            <a:endParaRPr lang="en-US"/>
          </a:p>
        </p:txBody>
      </p:sp>
      <p:sp>
        <p:nvSpPr>
          <p:cNvPr id="3" name="Footer Placeholder 2">
            <a:extLst>
              <a:ext uri="{FF2B5EF4-FFF2-40B4-BE49-F238E27FC236}">
                <a16:creationId xmlns:a16="http://schemas.microsoft.com/office/drawing/2014/main" id="{B01A7CE0-1ABB-0884-7BBC-6AF9451A84D6}"/>
              </a:ext>
            </a:extLst>
          </p:cNvPr>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F709AE17-F901-6577-64E2-3CAEE00FC1CE}"/>
              </a:ext>
            </a:extLst>
          </p:cNvPr>
          <p:cNvSpPr>
            <a:spLocks noGrp="1"/>
          </p:cNvSpPr>
          <p:nvPr>
            <p:ph type="sldNum" sz="quarter" idx="12"/>
          </p:nvPr>
        </p:nvSpPr>
        <p:spPr/>
        <p:txBody>
          <a:bodyPr/>
          <a:lstStyle>
            <a:lvl1pPr>
              <a:defRPr>
                <a:latin typeface="Tahoma" panose="020B0604030504040204" pitchFamily="34" charset="0"/>
              </a:defRPr>
            </a:lvl1pPr>
          </a:lstStyle>
          <a:p>
            <a:fld id="{2BE4BFDC-D9D8-C749-93BF-F57BA697BADC}" type="slidenum">
              <a:rPr lang="en-US" altLang="en-KE"/>
              <a:pPr/>
              <a:t>‹#›</a:t>
            </a:fld>
            <a:endParaRPr lang="en-US" altLang="en-KE"/>
          </a:p>
        </p:txBody>
      </p:sp>
    </p:spTree>
    <p:extLst>
      <p:ext uri="{BB962C8B-B14F-4D97-AF65-F5344CB8AC3E}">
        <p14:creationId xmlns:p14="http://schemas.microsoft.com/office/powerpoint/2010/main" val="188676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55880-C95A-7AEF-0707-DB0DE44847C5}"/>
              </a:ext>
            </a:extLst>
          </p:cNvPr>
          <p:cNvSpPr>
            <a:spLocks noGrp="1"/>
          </p:cNvSpPr>
          <p:nvPr>
            <p:ph type="dt" sz="half" idx="10"/>
          </p:nvPr>
        </p:nvSpPr>
        <p:spPr/>
        <p:txBody>
          <a:bodyPr/>
          <a:lstStyle>
            <a:lvl1pPr>
              <a:defRPr smtClean="0">
                <a:latin typeface="Tahoma" pitchFamily="34" charset="0"/>
              </a:defRPr>
            </a:lvl1pPr>
          </a:lstStyle>
          <a:p>
            <a:pPr>
              <a:defRPr/>
            </a:pPr>
            <a:fld id="{88DAE9D4-6A32-3B4A-851C-8D2E2F87F439}" type="datetimeFigureOut">
              <a:rPr lang="en-US"/>
              <a:pPr>
                <a:defRPr/>
              </a:pPr>
              <a:t>7/6/2022</a:t>
            </a:fld>
            <a:endParaRPr lang="en-US"/>
          </a:p>
        </p:txBody>
      </p:sp>
      <p:sp>
        <p:nvSpPr>
          <p:cNvPr id="6" name="Footer Placeholder 5">
            <a:extLst>
              <a:ext uri="{FF2B5EF4-FFF2-40B4-BE49-F238E27FC236}">
                <a16:creationId xmlns:a16="http://schemas.microsoft.com/office/drawing/2014/main" id="{02C9E2AC-0191-033E-CA96-8E50136BA311}"/>
              </a:ext>
            </a:extLst>
          </p:cNvPr>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972EB71-12A7-E9E4-28D3-C2EE8D8A3B58}"/>
              </a:ext>
            </a:extLst>
          </p:cNvPr>
          <p:cNvSpPr>
            <a:spLocks noGrp="1"/>
          </p:cNvSpPr>
          <p:nvPr>
            <p:ph type="sldNum" sz="quarter" idx="12"/>
          </p:nvPr>
        </p:nvSpPr>
        <p:spPr/>
        <p:txBody>
          <a:bodyPr/>
          <a:lstStyle>
            <a:lvl1pPr>
              <a:defRPr>
                <a:latin typeface="Tahoma" panose="020B0604030504040204" pitchFamily="34" charset="0"/>
              </a:defRPr>
            </a:lvl1pPr>
          </a:lstStyle>
          <a:p>
            <a:fld id="{14405774-9344-DB4F-846A-34F61BA3C014}" type="slidenum">
              <a:rPr lang="en-US" altLang="en-KE"/>
              <a:pPr/>
              <a:t>‹#›</a:t>
            </a:fld>
            <a:endParaRPr lang="en-US" altLang="en-KE"/>
          </a:p>
        </p:txBody>
      </p:sp>
    </p:spTree>
    <p:extLst>
      <p:ext uri="{BB962C8B-B14F-4D97-AF65-F5344CB8AC3E}">
        <p14:creationId xmlns:p14="http://schemas.microsoft.com/office/powerpoint/2010/main" val="3613662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0E0C0-B3D8-351D-3683-45B2ED6708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0E7B19-1C83-2B42-5B12-B0A37AE12D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978C8-0D5E-1F57-8E22-B5A70E2DF75F}"/>
              </a:ext>
            </a:extLst>
          </p:cNvPr>
          <p:cNvSpPr>
            <a:spLocks noGrp="1"/>
          </p:cNvSpPr>
          <p:nvPr>
            <p:ph type="dt" sz="half" idx="10"/>
          </p:nvPr>
        </p:nvSpPr>
        <p:spPr/>
        <p:txBody>
          <a:bodyPr/>
          <a:lstStyle/>
          <a:p>
            <a:fld id="{82D28949-D77E-4040-8AAB-DD728F63CDE7}" type="datetimeFigureOut">
              <a:rPr lang="en-US" smtClean="0"/>
              <a:t>7/6/2022</a:t>
            </a:fld>
            <a:endParaRPr lang="en-US"/>
          </a:p>
        </p:txBody>
      </p:sp>
      <p:sp>
        <p:nvSpPr>
          <p:cNvPr id="5" name="Footer Placeholder 4">
            <a:extLst>
              <a:ext uri="{FF2B5EF4-FFF2-40B4-BE49-F238E27FC236}">
                <a16:creationId xmlns:a16="http://schemas.microsoft.com/office/drawing/2014/main" id="{27333914-3FAE-1F65-4E05-F590D0FC1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C4150-4AF3-2050-6646-D6CAD52C90B2}"/>
              </a:ext>
            </a:extLst>
          </p:cNvPr>
          <p:cNvSpPr>
            <a:spLocks noGrp="1"/>
          </p:cNvSpPr>
          <p:nvPr>
            <p:ph type="sldNum" sz="quarter" idx="12"/>
          </p:nvPr>
        </p:nvSpPr>
        <p:spPr/>
        <p:txBody>
          <a:bodyPr/>
          <a:lstStyle/>
          <a:p>
            <a:fld id="{40CBD39F-C686-4BB0-A49C-12B01A06B163}" type="slidenum">
              <a:rPr lang="en-US" smtClean="0"/>
              <a:t>‹#›</a:t>
            </a:fld>
            <a:endParaRPr lang="en-US"/>
          </a:p>
        </p:txBody>
      </p:sp>
    </p:spTree>
    <p:extLst>
      <p:ext uri="{BB962C8B-B14F-4D97-AF65-F5344CB8AC3E}">
        <p14:creationId xmlns:p14="http://schemas.microsoft.com/office/powerpoint/2010/main" val="1957122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Boundless">
  <p:cSld name="Title - Boundless">
    <p:bg>
      <p:bgPr>
        <a:solidFill>
          <a:schemeClr val="dk1"/>
        </a:solidFill>
        <a:effectLst/>
      </p:bgPr>
    </p:bg>
    <p:spTree>
      <p:nvGrpSpPr>
        <p:cNvPr id="1" name="Shape 63"/>
        <p:cNvGrpSpPr/>
        <p:nvPr/>
      </p:nvGrpSpPr>
      <p:grpSpPr>
        <a:xfrm>
          <a:off x="0" y="0"/>
          <a:ext cx="0" cy="0"/>
          <a:chOff x="0" y="0"/>
          <a:chExt cx="0" cy="0"/>
        </a:xfrm>
      </p:grpSpPr>
      <p:pic>
        <p:nvPicPr>
          <p:cNvPr id="64" name="Google Shape;64;p26" descr="UW_W Logo_White.png"/>
          <p:cNvPicPr preferRelativeResize="0"/>
          <p:nvPr/>
        </p:nvPicPr>
        <p:blipFill rotWithShape="1">
          <a:blip r:embed="rId2">
            <a:alphaModFix/>
          </a:blip>
          <a:srcRect/>
          <a:stretch/>
        </p:blipFill>
        <p:spPr>
          <a:xfrm>
            <a:off x="7483915" y="4219956"/>
            <a:ext cx="1371600" cy="923544"/>
          </a:xfrm>
          <a:prstGeom prst="rect">
            <a:avLst/>
          </a:prstGeom>
          <a:noFill/>
          <a:ln>
            <a:noFill/>
          </a:ln>
        </p:spPr>
      </p:pic>
      <p:pic>
        <p:nvPicPr>
          <p:cNvPr id="65" name="Google Shape;65;p26"/>
          <p:cNvPicPr preferRelativeResize="0"/>
          <p:nvPr/>
        </p:nvPicPr>
        <p:blipFill rotWithShape="1">
          <a:blip r:embed="rId3">
            <a:alphaModFix/>
          </a:blip>
          <a:srcRect/>
          <a:stretch/>
        </p:blipFill>
        <p:spPr>
          <a:xfrm>
            <a:off x="568081" y="4598607"/>
            <a:ext cx="2416273" cy="213486"/>
          </a:xfrm>
          <a:prstGeom prst="rect">
            <a:avLst/>
          </a:prstGeom>
          <a:noFill/>
          <a:ln>
            <a:noFill/>
          </a:ln>
        </p:spPr>
      </p:pic>
      <p:pic>
        <p:nvPicPr>
          <p:cNvPr id="66" name="Google Shape;66;p26"/>
          <p:cNvPicPr preferRelativeResize="0"/>
          <p:nvPr/>
        </p:nvPicPr>
        <p:blipFill rotWithShape="1">
          <a:blip r:embed="rId4">
            <a:alphaModFix/>
          </a:blip>
          <a:srcRect/>
          <a:stretch/>
        </p:blipFill>
        <p:spPr>
          <a:xfrm>
            <a:off x="568081" y="3426449"/>
            <a:ext cx="1600200" cy="139700"/>
          </a:xfrm>
          <a:prstGeom prst="rect">
            <a:avLst/>
          </a:prstGeom>
          <a:noFill/>
          <a:ln>
            <a:noFill/>
          </a:ln>
        </p:spPr>
      </p:pic>
      <p:sp>
        <p:nvSpPr>
          <p:cNvPr id="67" name="Google Shape;67;p26"/>
          <p:cNvSpPr txBox="1">
            <a:spLocks noGrp="1"/>
          </p:cNvSpPr>
          <p:nvPr>
            <p:ph type="title"/>
          </p:nvPr>
        </p:nvSpPr>
        <p:spPr>
          <a:xfrm>
            <a:off x="460375" y="644993"/>
            <a:ext cx="6972300" cy="2641756"/>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lt2"/>
              </a:buClr>
              <a:buSzPts val="5000"/>
              <a:buFont typeface="Encode Sans Black"/>
              <a:buNone/>
              <a:defRPr sz="5000" b="1" i="0" u="none" strike="noStrike" cap="none">
                <a:solidFill>
                  <a:schemeClr val="lt2"/>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er + Content">
  <p:cSld name="Header + Content">
    <p:bg>
      <p:bgPr>
        <a:solidFill>
          <a:schemeClr val="dk1"/>
        </a:solidFill>
        <a:effectLst/>
      </p:bgPr>
    </p:bg>
    <p:spTree>
      <p:nvGrpSpPr>
        <p:cNvPr id="1" name="Shape 73"/>
        <p:cNvGrpSpPr/>
        <p:nvPr/>
      </p:nvGrpSpPr>
      <p:grpSpPr>
        <a:xfrm>
          <a:off x="0" y="0"/>
          <a:ext cx="0" cy="0"/>
          <a:chOff x="0" y="0"/>
          <a:chExt cx="0" cy="0"/>
        </a:xfrm>
      </p:grpSpPr>
      <p:sp>
        <p:nvSpPr>
          <p:cNvPr id="74" name="Google Shape;74;p28"/>
          <p:cNvSpPr txBox="1">
            <a:spLocks noGrp="1"/>
          </p:cNvSpPr>
          <p:nvPr>
            <p:ph type="body" idx="1"/>
          </p:nvPr>
        </p:nvSpPr>
        <p:spPr>
          <a:xfrm>
            <a:off x="447923" y="1730667"/>
            <a:ext cx="8197114" cy="2365901"/>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lt2"/>
              </a:buClr>
              <a:buSzPts val="2400"/>
              <a:buFont typeface="Merriweather Sans"/>
              <a:buChar char="&gt;"/>
              <a:defRPr sz="2400" b="1" i="0" u="none" strike="noStrike" cap="none">
                <a:solidFill>
                  <a:schemeClr val="lt2"/>
                </a:solidFill>
                <a:latin typeface="Open Sans"/>
                <a:ea typeface="Open Sans"/>
                <a:cs typeface="Open Sans"/>
                <a:sym typeface="Open Sans"/>
              </a:defRPr>
            </a:lvl1pPr>
            <a:lvl2pPr marL="914400" marR="0" lvl="1" indent="-355600" algn="l" rtl="0">
              <a:lnSpc>
                <a:spcPct val="100000"/>
              </a:lnSpc>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lnSpc>
                <a:spcPct val="100000"/>
              </a:lnSpc>
              <a:spcBef>
                <a:spcPts val="360"/>
              </a:spcBef>
              <a:spcAft>
                <a:spcPts val="0"/>
              </a:spcAft>
              <a:buClr>
                <a:schemeClr val="lt2"/>
              </a:buClr>
              <a:buSzPts val="1800"/>
              <a:buFont typeface="Merriweather Sans"/>
              <a:buChar char="&gt;"/>
              <a:defRPr sz="1800" b="1" i="0" u="none" strike="noStrike" cap="none">
                <a:solidFill>
                  <a:schemeClr val="lt2"/>
                </a:solidFill>
                <a:latin typeface="Open Sans"/>
                <a:ea typeface="Open Sans"/>
                <a:cs typeface="Open Sans"/>
                <a:sym typeface="Open Sans"/>
              </a:defRPr>
            </a:lvl3pPr>
            <a:lvl4pPr marL="1828800" marR="0" lvl="3" indent="-330200" algn="l" rtl="0">
              <a:lnSpc>
                <a:spcPct val="100000"/>
              </a:lnSpc>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317500" algn="l" rtl="0">
              <a:lnSpc>
                <a:spcPct val="100000"/>
              </a:lnSpc>
              <a:spcBef>
                <a:spcPts val="280"/>
              </a:spcBef>
              <a:spcAft>
                <a:spcPts val="0"/>
              </a:spcAft>
              <a:buClr>
                <a:schemeClr val="lt2"/>
              </a:buClr>
              <a:buSzPts val="1400"/>
              <a:buFont typeface="Merriweather Sans"/>
              <a:buChar char="&gt;"/>
              <a:defRPr sz="1400" b="1" i="0" u="none" strike="noStrike" cap="none">
                <a:solidFill>
                  <a:schemeClr val="lt2"/>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75" name="Google Shape;75;p28"/>
          <p:cNvPicPr preferRelativeResize="0"/>
          <p:nvPr/>
        </p:nvPicPr>
        <p:blipFill rotWithShape="1">
          <a:blip r:embed="rId2">
            <a:alphaModFix/>
          </a:blip>
          <a:srcRect/>
          <a:stretch/>
        </p:blipFill>
        <p:spPr>
          <a:xfrm>
            <a:off x="549031" y="1363508"/>
            <a:ext cx="1103781" cy="96362"/>
          </a:xfrm>
          <a:prstGeom prst="rect">
            <a:avLst/>
          </a:prstGeom>
          <a:noFill/>
          <a:ln>
            <a:noFill/>
          </a:ln>
        </p:spPr>
      </p:pic>
      <p:pic>
        <p:nvPicPr>
          <p:cNvPr id="76" name="Google Shape;76;p28" descr="UW_W Logo_White.png"/>
          <p:cNvPicPr preferRelativeResize="0"/>
          <p:nvPr/>
        </p:nvPicPr>
        <p:blipFill rotWithShape="1">
          <a:blip r:embed="rId3">
            <a:alphaModFix/>
          </a:blip>
          <a:srcRect/>
          <a:stretch/>
        </p:blipFill>
        <p:spPr>
          <a:xfrm>
            <a:off x="7483915" y="4219956"/>
            <a:ext cx="1371600" cy="923544"/>
          </a:xfrm>
          <a:prstGeom prst="rect">
            <a:avLst/>
          </a:prstGeom>
          <a:noFill/>
          <a:ln>
            <a:noFill/>
          </a:ln>
        </p:spPr>
      </p:pic>
      <p:sp>
        <p:nvSpPr>
          <p:cNvPr id="77" name="Google Shape;77;p28"/>
          <p:cNvSpPr txBox="1">
            <a:spLocks noGrp="1"/>
          </p:cNvSpPr>
          <p:nvPr>
            <p:ph type="title"/>
          </p:nvPr>
        </p:nvSpPr>
        <p:spPr>
          <a:xfrm>
            <a:off x="447923" y="369733"/>
            <a:ext cx="8197114" cy="99377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lt2"/>
              </a:buClr>
              <a:buSzPts val="3000"/>
              <a:buFont typeface="Encode Sans Black"/>
              <a:buNone/>
              <a:defRPr sz="3000" b="1" i="0" u="none" strike="noStrike" cap="none">
                <a:solidFill>
                  <a:schemeClr val="lt2"/>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1" r:id="rId1"/>
    <p:sldLayoutId id="2147483653" r:id="rId2"/>
    <p:sldLayoutId id="2147483654" r:id="rId3"/>
    <p:sldLayoutId id="2147483665" r:id="rId4"/>
    <p:sldLayoutId id="2147483666" r:id="rId5"/>
    <p:sldLayoutId id="214748366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2" r:id="rId1"/>
    <p:sldLayoutId id="214748366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47.pn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image" Target="../media/image49.png"/><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80.png"/></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
          <p:cNvSpPr txBox="1">
            <a:spLocks noGrp="1"/>
          </p:cNvSpPr>
          <p:nvPr>
            <p:ph type="title"/>
          </p:nvPr>
        </p:nvSpPr>
        <p:spPr>
          <a:xfrm>
            <a:off x="264883" y="189187"/>
            <a:ext cx="8674165" cy="4146542"/>
          </a:xfrm>
          <a:prstGeom prst="rect">
            <a:avLst/>
          </a:prstGeom>
          <a:noFill/>
          <a:ln>
            <a:noFill/>
          </a:ln>
        </p:spPr>
        <p:txBody>
          <a:bodyPr spcFirstLastPara="1" wrap="square" lIns="91425" tIns="45700" rIns="91425" bIns="45700" anchor="b" anchorCtr="0">
            <a:noAutofit/>
          </a:bodyPr>
          <a:lstStyle/>
          <a:p>
            <a:pPr lvl="0" algn="ctr"/>
            <a:r>
              <a:rPr lang="en-GB" sz="3200" b="0" dirty="0"/>
              <a:t>Emerging Tools For HIV prevention &amp; treatment; </a:t>
            </a:r>
            <a:br>
              <a:rPr lang="en-GB" sz="3200" b="0" dirty="0"/>
            </a:br>
            <a:r>
              <a:rPr lang="en-GB" sz="3200" b="0" dirty="0"/>
              <a:t>m-Health experiences from the field </a:t>
            </a:r>
            <a:br>
              <a:rPr lang="en-GB" sz="3200" b="0" dirty="0"/>
            </a:br>
            <a:r>
              <a:rPr lang="en-GB" sz="3200" b="0" dirty="0"/>
              <a:t>by</a:t>
            </a:r>
            <a:br>
              <a:rPr lang="en-US" sz="3200" dirty="0"/>
            </a:br>
            <a:r>
              <a:rPr lang="en-US" sz="3200" b="0" dirty="0"/>
              <a:t>Eliud Akama, MPH</a:t>
            </a:r>
            <a:br>
              <a:rPr lang="en-US" sz="3200" b="0" dirty="0"/>
            </a:br>
            <a:br>
              <a:rPr lang="en-US" sz="3200" b="0" dirty="0"/>
            </a:br>
            <a:r>
              <a:rPr lang="en-US" sz="3200" b="0" dirty="0"/>
              <a:t>University of Washington</a:t>
            </a:r>
            <a:br>
              <a:rPr lang="en-US" sz="3600" dirty="0"/>
            </a:br>
            <a:endParaRPr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0AA08-AAA7-EE5A-4F69-E511EE5FBD0C}"/>
              </a:ext>
            </a:extLst>
          </p:cNvPr>
          <p:cNvPicPr>
            <a:picLocks noChangeAspect="1"/>
          </p:cNvPicPr>
          <p:nvPr/>
        </p:nvPicPr>
        <p:blipFill>
          <a:blip r:embed="rId2"/>
          <a:stretch>
            <a:fillRect/>
          </a:stretch>
        </p:blipFill>
        <p:spPr>
          <a:xfrm>
            <a:off x="468312" y="550154"/>
            <a:ext cx="7992641" cy="3552285"/>
          </a:xfrm>
          <a:prstGeom prst="rect">
            <a:avLst/>
          </a:prstGeom>
        </p:spPr>
      </p:pic>
    </p:spTree>
    <p:extLst>
      <p:ext uri="{BB962C8B-B14F-4D97-AF65-F5344CB8AC3E}">
        <p14:creationId xmlns:p14="http://schemas.microsoft.com/office/powerpoint/2010/main" val="2243023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D3C93D-4260-0FA3-C033-9D7EAF634F86}"/>
              </a:ext>
            </a:extLst>
          </p:cNvPr>
          <p:cNvSpPr>
            <a:spLocks noGrp="1"/>
          </p:cNvSpPr>
          <p:nvPr>
            <p:ph type="title"/>
          </p:nvPr>
        </p:nvSpPr>
        <p:spPr>
          <a:xfrm>
            <a:off x="447923" y="116568"/>
            <a:ext cx="8523851" cy="978807"/>
          </a:xfrm>
        </p:spPr>
        <p:txBody>
          <a:bodyPr/>
          <a:lstStyle/>
          <a:p>
            <a:r>
              <a:rPr lang="en-KE" dirty="0"/>
              <a:t>Number of moble subscriptions worldwide 1993-2021</a:t>
            </a:r>
          </a:p>
        </p:txBody>
      </p:sp>
      <p:pic>
        <p:nvPicPr>
          <p:cNvPr id="4" name="Picture 3">
            <a:extLst>
              <a:ext uri="{FF2B5EF4-FFF2-40B4-BE49-F238E27FC236}">
                <a16:creationId xmlns:a16="http://schemas.microsoft.com/office/drawing/2014/main" id="{B484479A-4C6E-498F-0492-81BAE45CEB89}"/>
              </a:ext>
            </a:extLst>
          </p:cNvPr>
          <p:cNvPicPr>
            <a:picLocks noChangeAspect="1"/>
          </p:cNvPicPr>
          <p:nvPr/>
        </p:nvPicPr>
        <p:blipFill>
          <a:blip r:embed="rId3"/>
          <a:stretch>
            <a:fillRect/>
          </a:stretch>
        </p:blipFill>
        <p:spPr>
          <a:xfrm>
            <a:off x="649995" y="1095375"/>
            <a:ext cx="8386830" cy="4050099"/>
          </a:xfrm>
          <a:prstGeom prst="rect">
            <a:avLst/>
          </a:prstGeom>
        </p:spPr>
      </p:pic>
    </p:spTree>
    <p:extLst>
      <p:ext uri="{BB962C8B-B14F-4D97-AF65-F5344CB8AC3E}">
        <p14:creationId xmlns:p14="http://schemas.microsoft.com/office/powerpoint/2010/main" val="281567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de2" descr="InternetUse01">
            <a:extLst>
              <a:ext uri="{FF2B5EF4-FFF2-40B4-BE49-F238E27FC236}">
                <a16:creationId xmlns:a16="http://schemas.microsoft.com/office/drawing/2014/main" id="{A9D8DA16-EE8F-C361-6D90-D0E46BAD75B6}"/>
              </a:ext>
            </a:extLst>
          </p:cNvPr>
          <p:cNvPicPr>
            <a:picLocks noChangeAspect="1"/>
          </p:cNvPicPr>
          <p:nvPr/>
        </p:nvPicPr>
        <p:blipFill rotWithShape="1">
          <a:blip r:embed="rId2">
            <a:extLst>
              <a:ext uri="{28A0092B-C50C-407E-A947-70E740481C1C}">
                <a14:useLocalDpi xmlns:a14="http://schemas.microsoft.com/office/drawing/2010/main" val="0"/>
              </a:ext>
            </a:extLst>
          </a:blip>
          <a:srcRect l="1662" t="15096" r="1984" b="2813"/>
          <a:stretch/>
        </p:blipFill>
        <p:spPr>
          <a:xfrm>
            <a:off x="1432193" y="1452848"/>
            <a:ext cx="5497417" cy="3690652"/>
          </a:xfrm>
          <a:prstGeom prst="rect">
            <a:avLst/>
          </a:prstGeom>
        </p:spPr>
      </p:pic>
      <p:sp>
        <p:nvSpPr>
          <p:cNvPr id="6" name="Title 2">
            <a:extLst>
              <a:ext uri="{FF2B5EF4-FFF2-40B4-BE49-F238E27FC236}">
                <a16:creationId xmlns:a16="http://schemas.microsoft.com/office/drawing/2014/main" id="{BF762A2D-A345-755F-C877-B8276A205DB2}"/>
              </a:ext>
            </a:extLst>
          </p:cNvPr>
          <p:cNvSpPr>
            <a:spLocks noGrp="1"/>
          </p:cNvSpPr>
          <p:nvPr>
            <p:ph type="title"/>
          </p:nvPr>
        </p:nvSpPr>
        <p:spPr>
          <a:xfrm>
            <a:off x="947451" y="403007"/>
            <a:ext cx="6764356" cy="478343"/>
          </a:xfrm>
        </p:spPr>
        <p:txBody>
          <a:bodyPr/>
          <a:lstStyle/>
          <a:p>
            <a:r>
              <a:rPr lang="en-KE" dirty="0"/>
              <a:t>Number of individuals using the internet</a:t>
            </a:r>
          </a:p>
        </p:txBody>
      </p:sp>
    </p:spTree>
    <p:extLst>
      <p:ext uri="{BB962C8B-B14F-4D97-AF65-F5344CB8AC3E}">
        <p14:creationId xmlns:p14="http://schemas.microsoft.com/office/powerpoint/2010/main" val="127324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B5BD02-D272-7CD5-3001-6C3D2DC84DCA}"/>
              </a:ext>
            </a:extLst>
          </p:cNvPr>
          <p:cNvPicPr>
            <a:picLocks noChangeAspect="1"/>
          </p:cNvPicPr>
          <p:nvPr/>
        </p:nvPicPr>
        <p:blipFill rotWithShape="1">
          <a:blip r:embed="rId3"/>
          <a:srcRect t="10099" r="980" b="3041"/>
          <a:stretch/>
        </p:blipFill>
        <p:spPr>
          <a:xfrm>
            <a:off x="1592034" y="1129002"/>
            <a:ext cx="5793512" cy="3610264"/>
          </a:xfrm>
          <a:prstGeom prst="rect">
            <a:avLst/>
          </a:prstGeom>
        </p:spPr>
      </p:pic>
      <p:sp>
        <p:nvSpPr>
          <p:cNvPr id="8" name="Title 2">
            <a:extLst>
              <a:ext uri="{FF2B5EF4-FFF2-40B4-BE49-F238E27FC236}">
                <a16:creationId xmlns:a16="http://schemas.microsoft.com/office/drawing/2014/main" id="{B52E125F-4322-3587-445A-CC2988519A5A}"/>
              </a:ext>
            </a:extLst>
          </p:cNvPr>
          <p:cNvSpPr>
            <a:spLocks noGrp="1"/>
          </p:cNvSpPr>
          <p:nvPr>
            <p:ph type="title"/>
          </p:nvPr>
        </p:nvSpPr>
        <p:spPr>
          <a:xfrm>
            <a:off x="310074" y="117285"/>
            <a:ext cx="8523851" cy="978807"/>
          </a:xfrm>
        </p:spPr>
        <p:txBody>
          <a:bodyPr/>
          <a:lstStyle/>
          <a:p>
            <a:r>
              <a:rPr lang="en-KE" sz="2800" dirty="0"/>
              <a:t>Mobile-Cellular Telephones Subscriptions Per 100 inhabitants</a:t>
            </a:r>
          </a:p>
        </p:txBody>
      </p:sp>
      <p:sp>
        <p:nvSpPr>
          <p:cNvPr id="9" name="TextBox 2">
            <a:extLst>
              <a:ext uri="{FF2B5EF4-FFF2-40B4-BE49-F238E27FC236}">
                <a16:creationId xmlns:a16="http://schemas.microsoft.com/office/drawing/2014/main" id="{1551B232-11FF-68B8-A0F3-EE0849569FF9}"/>
              </a:ext>
            </a:extLst>
          </p:cNvPr>
          <p:cNvSpPr txBox="1">
            <a:spLocks noChangeArrowheads="1"/>
          </p:cNvSpPr>
          <p:nvPr/>
        </p:nvSpPr>
        <p:spPr bwMode="auto">
          <a:xfrm>
            <a:off x="468313" y="4846304"/>
            <a:ext cx="5976652"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GB" altLang="en-US" sz="1200" b="1" dirty="0">
                <a:solidFill>
                  <a:schemeClr val="tx1"/>
                </a:solidFill>
                <a:latin typeface="Century Gothic" panose="020B0502020202020204" pitchFamily="34" charset="0"/>
              </a:rPr>
              <a:t>Source: </a:t>
            </a:r>
            <a:r>
              <a:rPr lang="en-GB" altLang="en-US" sz="1200" dirty="0">
                <a:solidFill>
                  <a:schemeClr val="tx1"/>
                </a:solidFill>
                <a:latin typeface="Century Gothic" panose="020B0502020202020204" pitchFamily="34" charset="0"/>
              </a:rPr>
              <a:t>International Telecommunication Union, Country ICT Data Until (2018)  </a:t>
            </a:r>
            <a:endParaRPr lang="en-US" altLang="en-US" sz="12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988262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074DD3-0329-8113-FA83-6189F6835E62}"/>
              </a:ext>
            </a:extLst>
          </p:cNvPr>
          <p:cNvPicPr>
            <a:picLocks noChangeAspect="1"/>
          </p:cNvPicPr>
          <p:nvPr/>
        </p:nvPicPr>
        <p:blipFill>
          <a:blip r:embed="rId2"/>
          <a:stretch>
            <a:fillRect/>
          </a:stretch>
        </p:blipFill>
        <p:spPr>
          <a:xfrm>
            <a:off x="599090" y="944463"/>
            <a:ext cx="8220732" cy="4199037"/>
          </a:xfrm>
          <a:prstGeom prst="rect">
            <a:avLst/>
          </a:prstGeom>
        </p:spPr>
      </p:pic>
      <p:sp>
        <p:nvSpPr>
          <p:cNvPr id="6" name="Title 2">
            <a:extLst>
              <a:ext uri="{FF2B5EF4-FFF2-40B4-BE49-F238E27FC236}">
                <a16:creationId xmlns:a16="http://schemas.microsoft.com/office/drawing/2014/main" id="{5B1BAF0B-CCFC-2A9D-F307-CAD4A6610D5A}"/>
              </a:ext>
            </a:extLst>
          </p:cNvPr>
          <p:cNvSpPr>
            <a:spLocks noGrp="1"/>
          </p:cNvSpPr>
          <p:nvPr>
            <p:ph type="title"/>
          </p:nvPr>
        </p:nvSpPr>
        <p:spPr>
          <a:xfrm>
            <a:off x="0" y="329608"/>
            <a:ext cx="9031978" cy="614855"/>
          </a:xfrm>
        </p:spPr>
        <p:txBody>
          <a:bodyPr/>
          <a:lstStyle/>
          <a:p>
            <a:r>
              <a:rPr lang="en-KE" sz="2800" dirty="0"/>
              <a:t>Conceptual Diagram of m-Health interventions for HIV prevention in Africa</a:t>
            </a:r>
          </a:p>
        </p:txBody>
      </p:sp>
    </p:spTree>
    <p:extLst>
      <p:ext uri="{BB962C8B-B14F-4D97-AF65-F5344CB8AC3E}">
        <p14:creationId xmlns:p14="http://schemas.microsoft.com/office/powerpoint/2010/main" val="3054739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58CF5C5-DF53-E75A-F858-F45AD55576AF}"/>
              </a:ext>
            </a:extLst>
          </p:cNvPr>
          <p:cNvSpPr>
            <a:spLocks noGrp="1"/>
          </p:cNvSpPr>
          <p:nvPr>
            <p:ph type="body" idx="1"/>
          </p:nvPr>
        </p:nvSpPr>
        <p:spPr>
          <a:xfrm>
            <a:off x="701483" y="601662"/>
            <a:ext cx="8184662" cy="3655027"/>
          </a:xfrm>
        </p:spPr>
        <p:txBody>
          <a:bodyPr/>
          <a:lstStyle/>
          <a:p>
            <a:r>
              <a:rPr lang="en-KE" sz="1800" b="0" dirty="0"/>
              <a:t>Group 1: What are your thoughts regarding policies for regulating m-Health? What are your greatest concerns? </a:t>
            </a:r>
          </a:p>
          <a:p>
            <a:r>
              <a:rPr lang="en-KE" sz="1800" b="0" dirty="0"/>
              <a:t>Group 2: The rapid smartphone penetration, access to the internet, and improving internet speeds have created opportunities for health systems strengthening. How would you take advantage of these opportunities? </a:t>
            </a:r>
          </a:p>
          <a:p>
            <a:r>
              <a:rPr lang="en-KE"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Group 3: Short time-pilot of m-Health interventions in Low and Middle-Income Countries impede long-term health system improvements. What are your thoughts/experiences regarding piloting m-Health interventions?</a:t>
            </a:r>
          </a:p>
          <a:p>
            <a:r>
              <a:rPr lang="en-KE"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Group 4: What are some health problems that you would use </a:t>
            </a:r>
          </a:p>
          <a:p>
            <a:pPr marL="76200" indent="0">
              <a:buNone/>
            </a:pPr>
            <a:r>
              <a:rPr lang="en-KE"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m-health technologies to address? What m-Health techniques would you use?   </a:t>
            </a:r>
          </a:p>
          <a:p>
            <a:endParaRPr lang="en-KE" dirty="0"/>
          </a:p>
          <a:p>
            <a:endParaRPr lang="en-KE" dirty="0"/>
          </a:p>
        </p:txBody>
      </p:sp>
      <p:sp>
        <p:nvSpPr>
          <p:cNvPr id="5" name="Title 4">
            <a:extLst>
              <a:ext uri="{FF2B5EF4-FFF2-40B4-BE49-F238E27FC236}">
                <a16:creationId xmlns:a16="http://schemas.microsoft.com/office/drawing/2014/main" id="{E879EEE6-5389-8045-1177-ADD2185DEF82}"/>
              </a:ext>
            </a:extLst>
          </p:cNvPr>
          <p:cNvSpPr>
            <a:spLocks noGrp="1"/>
          </p:cNvSpPr>
          <p:nvPr>
            <p:ph type="title"/>
          </p:nvPr>
        </p:nvSpPr>
        <p:spPr>
          <a:xfrm>
            <a:off x="479669" y="168244"/>
            <a:ext cx="8184662" cy="433419"/>
          </a:xfrm>
        </p:spPr>
        <p:txBody>
          <a:bodyPr/>
          <a:lstStyle/>
          <a:p>
            <a:r>
              <a:rPr lang="en-KE" dirty="0"/>
              <a:t>Group work Discussion Questions</a:t>
            </a:r>
          </a:p>
        </p:txBody>
      </p:sp>
    </p:spTree>
    <p:extLst>
      <p:ext uri="{BB962C8B-B14F-4D97-AF65-F5344CB8AC3E}">
        <p14:creationId xmlns:p14="http://schemas.microsoft.com/office/powerpoint/2010/main" val="3420384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610B6B-74BB-D3C3-2834-26ECBD27D126}"/>
              </a:ext>
            </a:extLst>
          </p:cNvPr>
          <p:cNvSpPr/>
          <p:nvPr/>
        </p:nvSpPr>
        <p:spPr>
          <a:xfrm>
            <a:off x="0" y="8335"/>
            <a:ext cx="9144000" cy="5135165"/>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pic>
        <p:nvPicPr>
          <p:cNvPr id="86018" name="Picture 9">
            <a:extLst>
              <a:ext uri="{FF2B5EF4-FFF2-40B4-BE49-F238E27FC236}">
                <a16:creationId xmlns:a16="http://schemas.microsoft.com/office/drawing/2014/main" id="{1C39240D-138E-F63C-2526-0BDDB98B6B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01096"/>
            <a:ext cx="3256774" cy="428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10">
            <a:extLst>
              <a:ext uri="{FF2B5EF4-FFF2-40B4-BE49-F238E27FC236}">
                <a16:creationId xmlns:a16="http://schemas.microsoft.com/office/drawing/2014/main" id="{43B53DE6-C606-BB44-FD13-7B85DC4A0613}"/>
              </a:ext>
            </a:extLst>
          </p:cNvPr>
          <p:cNvSpPr>
            <a:spLocks noChangeArrowheads="1"/>
          </p:cNvSpPr>
          <p:nvPr/>
        </p:nvSpPr>
        <p:spPr bwMode="auto">
          <a:xfrm>
            <a:off x="4229100" y="4196953"/>
            <a:ext cx="3829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r" eaLnBrk="1" hangingPunct="1"/>
            <a:endParaRPr lang="en-GB" altLang="en-KE" sz="1200" b="1" dirty="0">
              <a:solidFill>
                <a:srgbClr val="A6A6A6"/>
              </a:solidFill>
              <a:latin typeface="Quicksand Bold" pitchFamily="2" charset="0"/>
            </a:endParaRPr>
          </a:p>
        </p:txBody>
      </p:sp>
      <p:sp>
        <p:nvSpPr>
          <p:cNvPr id="86020" name="Title 1">
            <a:extLst>
              <a:ext uri="{FF2B5EF4-FFF2-40B4-BE49-F238E27FC236}">
                <a16:creationId xmlns:a16="http://schemas.microsoft.com/office/drawing/2014/main" id="{0DCCE13D-55D8-8E88-8774-1B4AC3F4C8A0}"/>
              </a:ext>
            </a:extLst>
          </p:cNvPr>
          <p:cNvSpPr txBox="1">
            <a:spLocks/>
          </p:cNvSpPr>
          <p:nvPr/>
        </p:nvSpPr>
        <p:spPr bwMode="auto">
          <a:xfrm>
            <a:off x="4399774" y="358220"/>
            <a:ext cx="4743450" cy="262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r>
              <a:rPr lang="en-US" altLang="en-KE" sz="2700" b="1" dirty="0">
                <a:solidFill>
                  <a:schemeClr val="bg1"/>
                </a:solidFill>
                <a:latin typeface="Quicksand Bold" pitchFamily="2" charset="0"/>
              </a:rPr>
              <a:t>Text messaging to reduce missed opportunities in </a:t>
            </a:r>
            <a:br>
              <a:rPr lang="en-US" altLang="en-KE" sz="2700" b="1" dirty="0">
                <a:solidFill>
                  <a:schemeClr val="bg1"/>
                </a:solidFill>
                <a:latin typeface="Quicksand Bold" pitchFamily="2" charset="0"/>
              </a:rPr>
            </a:br>
            <a:r>
              <a:rPr lang="en-US" altLang="en-KE" sz="2700" b="1" dirty="0">
                <a:solidFill>
                  <a:schemeClr val="bg1"/>
                </a:solidFill>
                <a:latin typeface="Quicksand Bold" pitchFamily="2" charset="0"/>
              </a:rPr>
              <a:t>early infant diagnosis </a:t>
            </a:r>
            <a:br>
              <a:rPr lang="en-US" altLang="en-KE" sz="2700" b="1" dirty="0">
                <a:solidFill>
                  <a:schemeClr val="bg1"/>
                </a:solidFill>
                <a:latin typeface="Quicksand Bold" pitchFamily="2" charset="0"/>
              </a:rPr>
            </a:br>
            <a:r>
              <a:rPr lang="en-US" altLang="en-KE" sz="2700" b="1" dirty="0">
                <a:solidFill>
                  <a:schemeClr val="bg1"/>
                </a:solidFill>
                <a:latin typeface="Quicksand Bold" pitchFamily="2" charset="0"/>
              </a:rPr>
              <a:t>and postpartum </a:t>
            </a:r>
            <a:br>
              <a:rPr lang="en-US" altLang="en-KE" sz="2700" b="1" dirty="0">
                <a:solidFill>
                  <a:schemeClr val="bg1"/>
                </a:solidFill>
                <a:latin typeface="Quicksand Bold" pitchFamily="2" charset="0"/>
              </a:rPr>
            </a:br>
            <a:r>
              <a:rPr lang="en-US" altLang="en-KE" sz="2700" b="1" dirty="0">
                <a:solidFill>
                  <a:schemeClr val="bg1"/>
                </a:solidFill>
                <a:latin typeface="Quicksand Bold" pitchFamily="2" charset="0"/>
              </a:rPr>
              <a:t>retention in </a:t>
            </a:r>
            <a:br>
              <a:rPr lang="en-US" altLang="en-KE" sz="2700" b="1" dirty="0">
                <a:solidFill>
                  <a:schemeClr val="bg1"/>
                </a:solidFill>
                <a:latin typeface="Quicksand Bold" pitchFamily="2" charset="0"/>
              </a:rPr>
            </a:br>
            <a:r>
              <a:rPr lang="en-US" altLang="en-KE" sz="2700" b="1" dirty="0">
                <a:solidFill>
                  <a:schemeClr val="bg1"/>
                </a:solidFill>
                <a:latin typeface="Quicksand Bold" pitchFamily="2" charset="0"/>
              </a:rPr>
              <a:t>HIV care</a:t>
            </a:r>
            <a:endParaRPr lang="en-US" altLang="en-KE" sz="4050" dirty="0">
              <a:latin typeface="Quicksand Bold" pitchFamily="2" charset="0"/>
            </a:endParaRPr>
          </a:p>
        </p:txBody>
      </p:sp>
    </p:spTree>
  </p:cSld>
  <p:clrMapOvr>
    <a:masterClrMapping/>
  </p:clrMapOvr>
  <p:transition spd="slow" advClick="0" advTm="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5">
            <a:extLst>
              <a:ext uri="{FF2B5EF4-FFF2-40B4-BE49-F238E27FC236}">
                <a16:creationId xmlns:a16="http://schemas.microsoft.com/office/drawing/2014/main" id="{E5F539D6-32DE-F137-0AB1-6AF8EB04CA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5766" y="0"/>
            <a:ext cx="568523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Box 7">
            <a:extLst>
              <a:ext uri="{FF2B5EF4-FFF2-40B4-BE49-F238E27FC236}">
                <a16:creationId xmlns:a16="http://schemas.microsoft.com/office/drawing/2014/main" id="{B15DEAED-F03F-71C5-5C33-D59618C9FEC1}"/>
              </a:ext>
            </a:extLst>
          </p:cNvPr>
          <p:cNvSpPr txBox="1">
            <a:spLocks noChangeArrowheads="1"/>
          </p:cNvSpPr>
          <p:nvPr/>
        </p:nvSpPr>
        <p:spPr bwMode="auto">
          <a:xfrm>
            <a:off x="1600200" y="3639741"/>
            <a:ext cx="8354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KE" sz="1500">
                <a:latin typeface="Quicksand Bold" panose="020F0502020204030204" pitchFamily="34" charset="0"/>
              </a:rPr>
              <a:t>Namibia</a:t>
            </a:r>
          </a:p>
          <a:p>
            <a:pPr eaLnBrk="1" hangingPunct="1">
              <a:spcBef>
                <a:spcPct val="0"/>
              </a:spcBef>
              <a:buFontTx/>
              <a:buNone/>
            </a:pPr>
            <a:r>
              <a:rPr lang="en-US" altLang="en-KE" sz="1500">
                <a:latin typeface="Quicksand Bold" panose="020F0502020204030204" pitchFamily="34" charset="0"/>
              </a:rPr>
              <a:t>88</a:t>
            </a:r>
            <a:r>
              <a:rPr lang="en-US" altLang="en-KE" sz="1500" b="1">
                <a:latin typeface="Perspective Sans" charset="0"/>
              </a:rPr>
              <a:t>%</a:t>
            </a:r>
            <a:endParaRPr lang="en-GB" altLang="en-KE" sz="750" b="1">
              <a:solidFill>
                <a:srgbClr val="EAEAEA"/>
              </a:solidFill>
              <a:latin typeface="Perspective Sans" charset="0"/>
            </a:endParaRPr>
          </a:p>
        </p:txBody>
      </p:sp>
      <p:cxnSp>
        <p:nvCxnSpPr>
          <p:cNvPr id="9" name="Straight Connector 8">
            <a:extLst>
              <a:ext uri="{FF2B5EF4-FFF2-40B4-BE49-F238E27FC236}">
                <a16:creationId xmlns:a16="http://schemas.microsoft.com/office/drawing/2014/main" id="{02D262E3-C5B4-9FB8-F87F-02D03EA3383A}"/>
              </a:ext>
            </a:extLst>
          </p:cNvPr>
          <p:cNvCxnSpPr>
            <a:stCxn id="83971" idx="3"/>
          </p:cNvCxnSpPr>
          <p:nvPr/>
        </p:nvCxnSpPr>
        <p:spPr>
          <a:xfrm flipV="1">
            <a:off x="2435685" y="3905251"/>
            <a:ext cx="1964865" cy="11489"/>
          </a:xfrm>
          <a:prstGeom prst="line">
            <a:avLst/>
          </a:prstGeom>
          <a:ln w="3175">
            <a:solidFill>
              <a:schemeClr val="tx1"/>
            </a:solidFill>
            <a:prstDash val="sysDot"/>
            <a:tailEnd type="oval" w="sm" len="sm"/>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F7F67877-9065-B91C-D5F6-C44E78DA90D1}"/>
              </a:ext>
            </a:extLst>
          </p:cNvPr>
          <p:cNvSpPr txBox="1">
            <a:spLocks/>
          </p:cNvSpPr>
          <p:nvPr/>
        </p:nvSpPr>
        <p:spPr bwMode="auto">
          <a:xfrm>
            <a:off x="0" y="366560"/>
            <a:ext cx="9144000" cy="857250"/>
          </a:xfrm>
          <a:prstGeom prst="rect">
            <a:avLst/>
          </a:prstGeom>
          <a:solidFill>
            <a:schemeClr val="tx1">
              <a:lumMod val="20000"/>
              <a:lumOff val="80000"/>
              <a:alpha val="50195"/>
            </a:schemeClr>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KE" sz="1800">
                <a:solidFill>
                  <a:srgbClr val="000000"/>
                </a:solidFill>
                <a:latin typeface="Quicksand Bold" panose="020F0502020204030204" pitchFamily="34" charset="0"/>
              </a:rPr>
              <a:t>Proportion of infants receiving a virological test for HIV within 2 months of birth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9">
            <a:extLst>
              <a:ext uri="{FF2B5EF4-FFF2-40B4-BE49-F238E27FC236}">
                <a16:creationId xmlns:a16="http://schemas.microsoft.com/office/drawing/2014/main" id="{553D88EF-15BF-4793-8684-EA5EC9F8B6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5766" y="0"/>
            <a:ext cx="568523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Box 5">
            <a:extLst>
              <a:ext uri="{FF2B5EF4-FFF2-40B4-BE49-F238E27FC236}">
                <a16:creationId xmlns:a16="http://schemas.microsoft.com/office/drawing/2014/main" id="{17784577-547A-AD3C-DAF8-B258183AB1C6}"/>
              </a:ext>
            </a:extLst>
          </p:cNvPr>
          <p:cNvSpPr txBox="1">
            <a:spLocks noChangeArrowheads="1"/>
          </p:cNvSpPr>
          <p:nvPr/>
        </p:nvSpPr>
        <p:spPr bwMode="auto">
          <a:xfrm>
            <a:off x="1600200" y="2469356"/>
            <a:ext cx="10855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KE" sz="1500">
                <a:latin typeface="Quicksand Bold" panose="020F0502020204030204" pitchFamily="34" charset="0"/>
              </a:rPr>
              <a:t>D. R. Congo</a:t>
            </a:r>
          </a:p>
          <a:p>
            <a:pPr eaLnBrk="1" hangingPunct="1">
              <a:spcBef>
                <a:spcPct val="0"/>
              </a:spcBef>
              <a:buFontTx/>
              <a:buNone/>
            </a:pPr>
            <a:r>
              <a:rPr lang="en-US" altLang="en-KE" sz="1500">
                <a:latin typeface="Quicksand Bold" panose="020F0502020204030204" pitchFamily="34" charset="0"/>
              </a:rPr>
              <a:t>2</a:t>
            </a:r>
            <a:r>
              <a:rPr lang="en-US" altLang="en-KE" sz="1500" b="1">
                <a:latin typeface="Perspective Sans" charset="0"/>
              </a:rPr>
              <a:t>%</a:t>
            </a:r>
          </a:p>
        </p:txBody>
      </p:sp>
      <p:sp>
        <p:nvSpPr>
          <p:cNvPr id="86020" name="TextBox 12">
            <a:extLst>
              <a:ext uri="{FF2B5EF4-FFF2-40B4-BE49-F238E27FC236}">
                <a16:creationId xmlns:a16="http://schemas.microsoft.com/office/drawing/2014/main" id="{A9B81F54-F813-8CA8-B675-FC4B46B270BA}"/>
              </a:ext>
            </a:extLst>
          </p:cNvPr>
          <p:cNvSpPr txBox="1">
            <a:spLocks noChangeArrowheads="1"/>
          </p:cNvSpPr>
          <p:nvPr/>
        </p:nvSpPr>
        <p:spPr bwMode="auto">
          <a:xfrm>
            <a:off x="1600200" y="3639741"/>
            <a:ext cx="8354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KE" sz="1500">
                <a:solidFill>
                  <a:srgbClr val="DDD9C3"/>
                </a:solidFill>
                <a:latin typeface="Quicksand Bold" panose="020F0502020204030204" pitchFamily="34" charset="0"/>
              </a:rPr>
              <a:t>Namibia</a:t>
            </a:r>
          </a:p>
          <a:p>
            <a:pPr eaLnBrk="1" hangingPunct="1">
              <a:spcBef>
                <a:spcPct val="0"/>
              </a:spcBef>
              <a:buFontTx/>
              <a:buNone/>
            </a:pPr>
            <a:r>
              <a:rPr lang="en-US" altLang="en-KE" sz="1500">
                <a:solidFill>
                  <a:srgbClr val="DDD9C3"/>
                </a:solidFill>
                <a:latin typeface="Quicksand Bold" panose="020F0502020204030204" pitchFamily="34" charset="0"/>
              </a:rPr>
              <a:t>88</a:t>
            </a:r>
            <a:r>
              <a:rPr lang="en-US" altLang="en-KE" sz="1500" b="1">
                <a:solidFill>
                  <a:srgbClr val="DDD9C3"/>
                </a:solidFill>
                <a:latin typeface="Perspective Sans" charset="0"/>
              </a:rPr>
              <a:t>%</a:t>
            </a:r>
            <a:endParaRPr lang="en-GB" altLang="en-KE" sz="1500" b="1">
              <a:solidFill>
                <a:srgbClr val="DDD9C3"/>
              </a:solidFill>
              <a:latin typeface="Perspective Sans" charset="0"/>
            </a:endParaRPr>
          </a:p>
        </p:txBody>
      </p:sp>
      <p:cxnSp>
        <p:nvCxnSpPr>
          <p:cNvPr id="14" name="Straight Connector 13">
            <a:extLst>
              <a:ext uri="{FF2B5EF4-FFF2-40B4-BE49-F238E27FC236}">
                <a16:creationId xmlns:a16="http://schemas.microsoft.com/office/drawing/2014/main" id="{454AD7C1-7125-3D0E-8258-2E01FAD7200A}"/>
              </a:ext>
            </a:extLst>
          </p:cNvPr>
          <p:cNvCxnSpPr>
            <a:stCxn id="86020" idx="3"/>
          </p:cNvCxnSpPr>
          <p:nvPr/>
        </p:nvCxnSpPr>
        <p:spPr>
          <a:xfrm flipV="1">
            <a:off x="2435685" y="3905251"/>
            <a:ext cx="1964865" cy="11489"/>
          </a:xfrm>
          <a:prstGeom prst="line">
            <a:avLst/>
          </a:prstGeom>
          <a:ln w="3175">
            <a:solidFill>
              <a:schemeClr val="bg1">
                <a:lumMod val="50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4D25125-606E-5AD9-2089-919029666EED}"/>
              </a:ext>
            </a:extLst>
          </p:cNvPr>
          <p:cNvCxnSpPr>
            <a:stCxn id="86019" idx="3"/>
          </p:cNvCxnSpPr>
          <p:nvPr/>
        </p:nvCxnSpPr>
        <p:spPr>
          <a:xfrm flipV="1">
            <a:off x="2685754" y="2684860"/>
            <a:ext cx="2006500" cy="61495"/>
          </a:xfrm>
          <a:prstGeom prst="line">
            <a:avLst/>
          </a:prstGeom>
          <a:ln w="3175">
            <a:solidFill>
              <a:schemeClr val="tx1"/>
            </a:solidFill>
            <a:prstDash val="sysDot"/>
            <a:tailEnd type="oval" w="sm" len="sm"/>
          </a:ln>
        </p:spPr>
        <p:style>
          <a:lnRef idx="1">
            <a:schemeClr val="accent1"/>
          </a:lnRef>
          <a:fillRef idx="0">
            <a:schemeClr val="accent1"/>
          </a:fillRef>
          <a:effectRef idx="0">
            <a:schemeClr val="accent1"/>
          </a:effectRef>
          <a:fontRef idx="minor">
            <a:schemeClr val="tx1"/>
          </a:fontRef>
        </p:style>
      </p:cxnSp>
      <p:sp>
        <p:nvSpPr>
          <p:cNvPr id="86023" name="Title 2">
            <a:extLst>
              <a:ext uri="{FF2B5EF4-FFF2-40B4-BE49-F238E27FC236}">
                <a16:creationId xmlns:a16="http://schemas.microsoft.com/office/drawing/2014/main" id="{D25806BD-429D-54AA-40FB-55F46342EBEC}"/>
              </a:ext>
            </a:extLst>
          </p:cNvPr>
          <p:cNvSpPr txBox="1">
            <a:spLocks/>
          </p:cNvSpPr>
          <p:nvPr/>
        </p:nvSpPr>
        <p:spPr bwMode="auto">
          <a:xfrm>
            <a:off x="0" y="356689"/>
            <a:ext cx="9144000" cy="857250"/>
          </a:xfrm>
          <a:prstGeom prst="rect">
            <a:avLst/>
          </a:prstGeom>
          <a:solidFill>
            <a:schemeClr val="tx1">
              <a:lumMod val="20000"/>
              <a:lumOff val="80000"/>
              <a:alpha val="50195"/>
            </a:schemeClr>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KE" sz="1800">
                <a:solidFill>
                  <a:srgbClr val="000000"/>
                </a:solidFill>
                <a:latin typeface="Quicksand Bold" panose="020F0502020204030204" pitchFamily="34" charset="0"/>
              </a:rPr>
              <a:t>Proportion of infants receiving a virological test for HIV within 2 months of birth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a:extLst>
              <a:ext uri="{FF2B5EF4-FFF2-40B4-BE49-F238E27FC236}">
                <a16:creationId xmlns:a16="http://schemas.microsoft.com/office/drawing/2014/main" id="{0C34BCD1-31DB-FDA2-24FD-D6AA34BD9E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5766" y="0"/>
            <a:ext cx="568523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Box 9">
            <a:extLst>
              <a:ext uri="{FF2B5EF4-FFF2-40B4-BE49-F238E27FC236}">
                <a16:creationId xmlns:a16="http://schemas.microsoft.com/office/drawing/2014/main" id="{817D67ED-01B4-E643-7312-B457EF1FD17A}"/>
              </a:ext>
            </a:extLst>
          </p:cNvPr>
          <p:cNvSpPr txBox="1">
            <a:spLocks noChangeArrowheads="1"/>
          </p:cNvSpPr>
          <p:nvPr/>
        </p:nvSpPr>
        <p:spPr bwMode="auto">
          <a:xfrm>
            <a:off x="6516292" y="2343150"/>
            <a:ext cx="6591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KE" sz="1500">
                <a:solidFill>
                  <a:srgbClr val="000000"/>
                </a:solidFill>
                <a:latin typeface="Quicksand Bold" panose="020F0502020204030204" pitchFamily="34" charset="0"/>
              </a:rPr>
              <a:t>Kenya</a:t>
            </a:r>
          </a:p>
          <a:p>
            <a:pPr eaLnBrk="1" hangingPunct="1">
              <a:spcBef>
                <a:spcPct val="0"/>
              </a:spcBef>
              <a:buFontTx/>
              <a:buNone/>
            </a:pPr>
            <a:r>
              <a:rPr lang="en-US" altLang="en-KE" sz="1500">
                <a:solidFill>
                  <a:srgbClr val="000000"/>
                </a:solidFill>
                <a:latin typeface="Quicksand Bold" panose="020F0502020204030204" pitchFamily="34" charset="0"/>
              </a:rPr>
              <a:t>39</a:t>
            </a:r>
            <a:r>
              <a:rPr lang="en-US" altLang="en-KE" sz="1500" b="1">
                <a:solidFill>
                  <a:srgbClr val="000000"/>
                </a:solidFill>
                <a:latin typeface="Perspective Sans" charset="0"/>
              </a:rPr>
              <a:t>%</a:t>
            </a:r>
            <a:endParaRPr lang="en-GB" altLang="en-KE" sz="750" b="1">
              <a:solidFill>
                <a:srgbClr val="EAEAEA"/>
              </a:solidFill>
              <a:latin typeface="Perspective Sans" charset="0"/>
            </a:endParaRPr>
          </a:p>
        </p:txBody>
      </p:sp>
      <p:sp>
        <p:nvSpPr>
          <p:cNvPr id="88068" name="TextBox 10">
            <a:extLst>
              <a:ext uri="{FF2B5EF4-FFF2-40B4-BE49-F238E27FC236}">
                <a16:creationId xmlns:a16="http://schemas.microsoft.com/office/drawing/2014/main" id="{4C6958D6-6AE0-DFF5-83FE-F1D425DE7582}"/>
              </a:ext>
            </a:extLst>
          </p:cNvPr>
          <p:cNvSpPr txBox="1">
            <a:spLocks noChangeArrowheads="1"/>
          </p:cNvSpPr>
          <p:nvPr/>
        </p:nvSpPr>
        <p:spPr bwMode="auto">
          <a:xfrm>
            <a:off x="1600200" y="2469356"/>
            <a:ext cx="10855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KE" sz="1500">
                <a:solidFill>
                  <a:srgbClr val="DDD9C3"/>
                </a:solidFill>
                <a:latin typeface="Quicksand Bold" panose="020F0502020204030204" pitchFamily="34" charset="0"/>
              </a:rPr>
              <a:t>D. R. Congo</a:t>
            </a:r>
          </a:p>
          <a:p>
            <a:pPr eaLnBrk="1" hangingPunct="1">
              <a:spcBef>
                <a:spcPct val="0"/>
              </a:spcBef>
              <a:buFontTx/>
              <a:buNone/>
            </a:pPr>
            <a:r>
              <a:rPr lang="en-US" altLang="en-KE" sz="1500">
                <a:solidFill>
                  <a:srgbClr val="DDD9C3"/>
                </a:solidFill>
                <a:latin typeface="Quicksand Bold" panose="020F0502020204030204" pitchFamily="34" charset="0"/>
              </a:rPr>
              <a:t>2</a:t>
            </a:r>
            <a:r>
              <a:rPr lang="en-US" altLang="en-KE" sz="1500">
                <a:solidFill>
                  <a:srgbClr val="DDD9C3"/>
                </a:solidFill>
                <a:latin typeface="Perspective Sans" charset="0"/>
              </a:rPr>
              <a:t>%</a:t>
            </a:r>
          </a:p>
        </p:txBody>
      </p:sp>
      <p:sp>
        <p:nvSpPr>
          <p:cNvPr id="88069" name="TextBox 11">
            <a:extLst>
              <a:ext uri="{FF2B5EF4-FFF2-40B4-BE49-F238E27FC236}">
                <a16:creationId xmlns:a16="http://schemas.microsoft.com/office/drawing/2014/main" id="{33734E4B-ECAD-724F-9083-DB7B1B8A4C66}"/>
              </a:ext>
            </a:extLst>
          </p:cNvPr>
          <p:cNvSpPr txBox="1">
            <a:spLocks noChangeArrowheads="1"/>
          </p:cNvSpPr>
          <p:nvPr/>
        </p:nvSpPr>
        <p:spPr bwMode="auto">
          <a:xfrm>
            <a:off x="1600200" y="3639741"/>
            <a:ext cx="8354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KE" sz="1500">
                <a:solidFill>
                  <a:srgbClr val="DDD9C3"/>
                </a:solidFill>
                <a:latin typeface="Quicksand Bold" panose="020F0502020204030204" pitchFamily="34" charset="0"/>
              </a:rPr>
              <a:t>Namibia</a:t>
            </a:r>
          </a:p>
          <a:p>
            <a:pPr eaLnBrk="1" hangingPunct="1">
              <a:spcBef>
                <a:spcPct val="0"/>
              </a:spcBef>
              <a:buFontTx/>
              <a:buNone/>
            </a:pPr>
            <a:r>
              <a:rPr lang="en-US" altLang="en-KE" sz="1500">
                <a:solidFill>
                  <a:srgbClr val="DDD9C3"/>
                </a:solidFill>
                <a:latin typeface="Quicksand Bold" panose="020F0502020204030204" pitchFamily="34" charset="0"/>
              </a:rPr>
              <a:t>88</a:t>
            </a:r>
            <a:r>
              <a:rPr lang="en-US" altLang="en-KE" sz="1500" b="1">
                <a:solidFill>
                  <a:srgbClr val="DDD9C3"/>
                </a:solidFill>
                <a:latin typeface="Perspective Sans" charset="0"/>
              </a:rPr>
              <a:t>%</a:t>
            </a:r>
            <a:endParaRPr lang="en-GB" altLang="en-KE" sz="1500" b="1">
              <a:solidFill>
                <a:srgbClr val="DDD9C3"/>
              </a:solidFill>
              <a:latin typeface="Perspective Sans" charset="0"/>
            </a:endParaRPr>
          </a:p>
        </p:txBody>
      </p:sp>
      <p:cxnSp>
        <p:nvCxnSpPr>
          <p:cNvPr id="13" name="Straight Connector 12">
            <a:extLst>
              <a:ext uri="{FF2B5EF4-FFF2-40B4-BE49-F238E27FC236}">
                <a16:creationId xmlns:a16="http://schemas.microsoft.com/office/drawing/2014/main" id="{9955F353-E8F6-6C9C-4184-B9EB090A193D}"/>
              </a:ext>
            </a:extLst>
          </p:cNvPr>
          <p:cNvCxnSpPr>
            <a:stCxn id="88069" idx="3"/>
          </p:cNvCxnSpPr>
          <p:nvPr/>
        </p:nvCxnSpPr>
        <p:spPr>
          <a:xfrm flipV="1">
            <a:off x="2435685" y="3905251"/>
            <a:ext cx="1964865" cy="11489"/>
          </a:xfrm>
          <a:prstGeom prst="line">
            <a:avLst/>
          </a:prstGeom>
          <a:ln w="3175">
            <a:solidFill>
              <a:schemeClr val="bg1">
                <a:lumMod val="50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BADE33-7ADF-B016-738D-D6BE14661BC5}"/>
              </a:ext>
            </a:extLst>
          </p:cNvPr>
          <p:cNvCxnSpPr/>
          <p:nvPr/>
        </p:nvCxnSpPr>
        <p:spPr>
          <a:xfrm flipV="1">
            <a:off x="2834879" y="2684860"/>
            <a:ext cx="1857375" cy="0"/>
          </a:xfrm>
          <a:prstGeom prst="line">
            <a:avLst/>
          </a:prstGeom>
          <a:ln w="3175">
            <a:solidFill>
              <a:schemeClr val="bg1">
                <a:lumMod val="50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7A83BBE-7C82-03D4-9BB4-A17A9463750D}"/>
              </a:ext>
            </a:extLst>
          </p:cNvPr>
          <p:cNvCxnSpPr>
            <a:stCxn id="88067" idx="1"/>
          </p:cNvCxnSpPr>
          <p:nvPr/>
        </p:nvCxnSpPr>
        <p:spPr>
          <a:xfrm flipH="1" flipV="1">
            <a:off x="5661423" y="2608660"/>
            <a:ext cx="854869" cy="11489"/>
          </a:xfrm>
          <a:prstGeom prst="line">
            <a:avLst/>
          </a:prstGeom>
          <a:ln w="3175">
            <a:solidFill>
              <a:schemeClr val="tx1"/>
            </a:solidFill>
            <a:prstDash val="sysDot"/>
            <a:tailEnd type="oval" w="sm" len="sm"/>
          </a:ln>
        </p:spPr>
        <p:style>
          <a:lnRef idx="1">
            <a:schemeClr val="accent1"/>
          </a:lnRef>
          <a:fillRef idx="0">
            <a:schemeClr val="accent1"/>
          </a:fillRef>
          <a:effectRef idx="0">
            <a:schemeClr val="accent1"/>
          </a:effectRef>
          <a:fontRef idx="minor">
            <a:schemeClr val="tx1"/>
          </a:fontRef>
        </p:style>
      </p:cxnSp>
      <p:sp>
        <p:nvSpPr>
          <p:cNvPr id="10" name="Title 2">
            <a:extLst>
              <a:ext uri="{FF2B5EF4-FFF2-40B4-BE49-F238E27FC236}">
                <a16:creationId xmlns:a16="http://schemas.microsoft.com/office/drawing/2014/main" id="{5CAB7229-60C0-F021-8C9A-3CC9D3953662}"/>
              </a:ext>
            </a:extLst>
          </p:cNvPr>
          <p:cNvSpPr txBox="1">
            <a:spLocks/>
          </p:cNvSpPr>
          <p:nvPr/>
        </p:nvSpPr>
        <p:spPr bwMode="auto">
          <a:xfrm>
            <a:off x="0" y="356689"/>
            <a:ext cx="9144000" cy="857250"/>
          </a:xfrm>
          <a:prstGeom prst="rect">
            <a:avLst/>
          </a:prstGeom>
          <a:solidFill>
            <a:schemeClr val="tx1">
              <a:lumMod val="20000"/>
              <a:lumOff val="80000"/>
              <a:alpha val="50195"/>
            </a:schemeClr>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KE" sz="1800">
                <a:solidFill>
                  <a:srgbClr val="000000"/>
                </a:solidFill>
                <a:latin typeface="Quicksand Bold" panose="020F0502020204030204" pitchFamily="34" charset="0"/>
              </a:rPr>
              <a:t>Proportion of infants receiving a virological test for HIV within 2 months of birth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body" idx="1"/>
          </p:nvPr>
        </p:nvSpPr>
        <p:spPr>
          <a:xfrm>
            <a:off x="1103586" y="2207172"/>
            <a:ext cx="7930055" cy="1860331"/>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400"/>
              </a:spcBef>
              <a:spcAft>
                <a:spcPts val="0"/>
              </a:spcAft>
              <a:buSzPts val="2000"/>
              <a:buFont typeface="Wingdings" pitchFamily="2" charset="2"/>
              <a:buChar char="q"/>
            </a:pPr>
            <a:r>
              <a:rPr lang="en-US" sz="2800" dirty="0"/>
              <a:t>Overview of Digital Health </a:t>
            </a:r>
          </a:p>
          <a:p>
            <a:pPr marL="342900" lvl="0" indent="-342900" algn="l" rtl="0">
              <a:lnSpc>
                <a:spcPct val="100000"/>
              </a:lnSpc>
              <a:spcBef>
                <a:spcPts val="400"/>
              </a:spcBef>
              <a:spcAft>
                <a:spcPts val="0"/>
              </a:spcAft>
              <a:buSzPts val="2000"/>
              <a:buFont typeface="Wingdings" pitchFamily="2" charset="2"/>
              <a:buChar char="q"/>
            </a:pPr>
            <a:r>
              <a:rPr lang="en-US" sz="2800" dirty="0"/>
              <a:t>Overview of m-Health</a:t>
            </a:r>
          </a:p>
          <a:p>
            <a:pPr marL="342900" lvl="0" indent="-342900" algn="l" rtl="0">
              <a:lnSpc>
                <a:spcPct val="100000"/>
              </a:lnSpc>
              <a:spcBef>
                <a:spcPts val="400"/>
              </a:spcBef>
              <a:spcAft>
                <a:spcPts val="0"/>
              </a:spcAft>
              <a:buSzPts val="2000"/>
              <a:buFont typeface="Wingdings" pitchFamily="2" charset="2"/>
              <a:buChar char="q"/>
            </a:pPr>
            <a:r>
              <a:rPr lang="en-US" sz="2800" dirty="0"/>
              <a:t>Experiences From the Field</a:t>
            </a:r>
          </a:p>
        </p:txBody>
      </p:sp>
      <p:sp>
        <p:nvSpPr>
          <p:cNvPr id="89" name="Google Shape;89;p2"/>
          <p:cNvSpPr txBox="1">
            <a:spLocks noGrp="1"/>
          </p:cNvSpPr>
          <p:nvPr>
            <p:ph type="title"/>
          </p:nvPr>
        </p:nvSpPr>
        <p:spPr>
          <a:xfrm>
            <a:off x="498969" y="537601"/>
            <a:ext cx="8274642" cy="49688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dirty="0"/>
              <a:t>Outline</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타원 34">
            <a:extLst>
              <a:ext uri="{FF2B5EF4-FFF2-40B4-BE49-F238E27FC236}">
                <a16:creationId xmlns:a16="http://schemas.microsoft.com/office/drawing/2014/main" id="{37EA58C1-EAF2-29CD-3FDD-8BFB4E089335}"/>
              </a:ext>
            </a:extLst>
          </p:cNvPr>
          <p:cNvSpPr/>
          <p:nvPr/>
        </p:nvSpPr>
        <p:spPr>
          <a:xfrm>
            <a:off x="4400550" y="2517949"/>
            <a:ext cx="342900" cy="342900"/>
          </a:xfrm>
          <a:prstGeom prst="ellipse">
            <a:avLst/>
          </a:prstGeom>
          <a:gradFill>
            <a:gsLst>
              <a:gs pos="5000">
                <a:schemeClr val="accent3">
                  <a:lumMod val="20000"/>
                  <a:lumOff val="80000"/>
                </a:schemeClr>
              </a:gs>
              <a:gs pos="12000">
                <a:schemeClr val="accent3">
                  <a:lumMod val="40000"/>
                  <a:lumOff val="60000"/>
                </a:schemeClr>
              </a:gs>
              <a:gs pos="50000">
                <a:schemeClr val="accent3"/>
              </a:gs>
              <a:gs pos="85000">
                <a:schemeClr val="accent3">
                  <a:lumMod val="60000"/>
                  <a:lumOff val="40000"/>
                </a:schemeClr>
              </a:gs>
              <a:gs pos="95000">
                <a:schemeClr val="accent3">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3">
                <a:lumMod val="75000"/>
              </a:schemeClr>
            </a:contourClr>
          </a:sp3d>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endParaRPr lang="ko-KR" altLang="en-US" sz="1050">
              <a:latin typeface="Arial" pitchFamily="34" charset="0"/>
              <a:cs typeface="Arial" pitchFamily="34" charset="0"/>
            </a:endParaRPr>
          </a:p>
        </p:txBody>
      </p:sp>
      <p:sp>
        <p:nvSpPr>
          <p:cNvPr id="15" name="타원 36">
            <a:extLst>
              <a:ext uri="{FF2B5EF4-FFF2-40B4-BE49-F238E27FC236}">
                <a16:creationId xmlns:a16="http://schemas.microsoft.com/office/drawing/2014/main" id="{A5FA506E-62E5-9D47-9C27-70D8D4700949}"/>
              </a:ext>
            </a:extLst>
          </p:cNvPr>
          <p:cNvSpPr/>
          <p:nvPr/>
        </p:nvSpPr>
        <p:spPr>
          <a:xfrm>
            <a:off x="4287428" y="3143250"/>
            <a:ext cx="342900" cy="342900"/>
          </a:xfrm>
          <a:prstGeom prst="ellipse">
            <a:avLst/>
          </a:prstGeom>
          <a:gradFill>
            <a:gsLst>
              <a:gs pos="5000">
                <a:schemeClr val="accent2">
                  <a:lumMod val="20000"/>
                  <a:lumOff val="80000"/>
                </a:schemeClr>
              </a:gs>
              <a:gs pos="12000">
                <a:schemeClr val="accent2">
                  <a:lumMod val="40000"/>
                  <a:lumOff val="60000"/>
                </a:schemeClr>
              </a:gs>
              <a:gs pos="50000">
                <a:schemeClr val="accent2"/>
              </a:gs>
              <a:gs pos="85000">
                <a:schemeClr val="accent2">
                  <a:lumMod val="60000"/>
                  <a:lumOff val="40000"/>
                </a:schemeClr>
              </a:gs>
              <a:gs pos="95000">
                <a:schemeClr val="accent2">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2">
                <a:lumMod val="75000"/>
              </a:schemeClr>
            </a:contourClr>
          </a:sp3d>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endParaRPr lang="ko-KR" altLang="en-US" sz="1050">
              <a:latin typeface="Arial" pitchFamily="34" charset="0"/>
              <a:cs typeface="Arial" pitchFamily="34" charset="0"/>
            </a:endParaRPr>
          </a:p>
        </p:txBody>
      </p:sp>
      <p:sp>
        <p:nvSpPr>
          <p:cNvPr id="17" name="타원 37">
            <a:extLst>
              <a:ext uri="{FF2B5EF4-FFF2-40B4-BE49-F238E27FC236}">
                <a16:creationId xmlns:a16="http://schemas.microsoft.com/office/drawing/2014/main" id="{F1B538E3-280F-BA4F-4869-2E94B683A1F1}"/>
              </a:ext>
            </a:extLst>
          </p:cNvPr>
          <p:cNvSpPr/>
          <p:nvPr/>
        </p:nvSpPr>
        <p:spPr>
          <a:xfrm>
            <a:off x="1828800" y="1714500"/>
            <a:ext cx="2000250" cy="2000250"/>
          </a:xfrm>
          <a:prstGeom prst="ellipse">
            <a:avLst/>
          </a:prstGeom>
          <a:gradFill>
            <a:gsLst>
              <a:gs pos="5000">
                <a:schemeClr val="accent1">
                  <a:lumMod val="20000"/>
                  <a:lumOff val="80000"/>
                </a:schemeClr>
              </a:gs>
              <a:gs pos="15000">
                <a:schemeClr val="accent1">
                  <a:lumMod val="60000"/>
                  <a:lumOff val="40000"/>
                </a:schemeClr>
              </a:gs>
              <a:gs pos="50000">
                <a:schemeClr val="accent1">
                  <a:lumMod val="75000"/>
                </a:schemeClr>
              </a:gs>
              <a:gs pos="78000">
                <a:schemeClr val="accent1"/>
              </a:gs>
              <a:gs pos="95000">
                <a:schemeClr val="accent1">
                  <a:lumMod val="20000"/>
                  <a:lumOff val="80000"/>
                </a:schemeClr>
              </a:gs>
            </a:gsLst>
            <a:lin ang="5400000" scaled="0"/>
          </a:gradFill>
          <a:ln cmpd="db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1">
                <a:lumMod val="75000"/>
              </a:schemeClr>
            </a:contourClr>
          </a:sp3d>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r>
              <a:rPr lang="en-US" altLang="ko-KR" sz="2400" b="1" dirty="0">
                <a:solidFill>
                  <a:schemeClr val="bg1"/>
                </a:solidFill>
                <a:latin typeface="Quicksand Bold" pitchFamily="50" charset="0"/>
                <a:cs typeface="Arial" pitchFamily="34" charset="0"/>
              </a:rPr>
              <a:t>POST-PARTUM </a:t>
            </a:r>
            <a:r>
              <a:rPr lang="en-US" altLang="ko-KR" sz="1500" b="1" dirty="0">
                <a:solidFill>
                  <a:schemeClr val="bg1"/>
                </a:solidFill>
                <a:latin typeface="Quicksand Bold" pitchFamily="50" charset="0"/>
                <a:cs typeface="Arial" pitchFamily="34" charset="0"/>
              </a:rPr>
              <a:t>FOLLOW-UP</a:t>
            </a:r>
            <a:endParaRPr lang="ko-KR" altLang="en-US" sz="2400" b="1" dirty="0">
              <a:solidFill>
                <a:schemeClr val="bg1"/>
              </a:solidFill>
              <a:latin typeface="Quicksand Bold" pitchFamily="50" charset="0"/>
              <a:cs typeface="Arial" pitchFamily="34" charset="0"/>
            </a:endParaRPr>
          </a:p>
        </p:txBody>
      </p:sp>
      <p:sp>
        <p:nvSpPr>
          <p:cNvPr id="19" name="타원 78">
            <a:extLst>
              <a:ext uri="{FF2B5EF4-FFF2-40B4-BE49-F238E27FC236}">
                <a16:creationId xmlns:a16="http://schemas.microsoft.com/office/drawing/2014/main" id="{A22484A2-FD4B-1BCE-C291-28592539BE02}"/>
              </a:ext>
            </a:extLst>
          </p:cNvPr>
          <p:cNvSpPr/>
          <p:nvPr/>
        </p:nvSpPr>
        <p:spPr>
          <a:xfrm flipH="1">
            <a:off x="3886200" y="3657600"/>
            <a:ext cx="342900" cy="342900"/>
          </a:xfrm>
          <a:prstGeom prst="ellipse">
            <a:avLst/>
          </a:prstGeom>
          <a:gradFill>
            <a:gsLst>
              <a:gs pos="5000">
                <a:schemeClr val="accent5">
                  <a:lumMod val="20000"/>
                  <a:lumOff val="80000"/>
                </a:schemeClr>
              </a:gs>
              <a:gs pos="12000">
                <a:schemeClr val="accent5">
                  <a:lumMod val="40000"/>
                  <a:lumOff val="60000"/>
                </a:schemeClr>
              </a:gs>
              <a:gs pos="50000">
                <a:schemeClr val="accent5"/>
              </a:gs>
              <a:gs pos="85000">
                <a:schemeClr val="accent5">
                  <a:lumMod val="60000"/>
                  <a:lumOff val="40000"/>
                </a:schemeClr>
              </a:gs>
              <a:gs pos="95000">
                <a:schemeClr val="accent5">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5">
                <a:lumMod val="75000"/>
              </a:schemeClr>
            </a:contourClr>
          </a:sp3d>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endParaRPr lang="ko-KR" altLang="en-US" sz="1050">
              <a:latin typeface="Arial" pitchFamily="34" charset="0"/>
              <a:cs typeface="Arial" pitchFamily="34" charset="0"/>
            </a:endParaRPr>
          </a:p>
        </p:txBody>
      </p:sp>
      <p:sp>
        <p:nvSpPr>
          <p:cNvPr id="20" name="타원 91">
            <a:extLst>
              <a:ext uri="{FF2B5EF4-FFF2-40B4-BE49-F238E27FC236}">
                <a16:creationId xmlns:a16="http://schemas.microsoft.com/office/drawing/2014/main" id="{4984A19A-F442-EEA8-F5AB-01CE9AC21505}"/>
              </a:ext>
            </a:extLst>
          </p:cNvPr>
          <p:cNvSpPr/>
          <p:nvPr/>
        </p:nvSpPr>
        <p:spPr>
          <a:xfrm>
            <a:off x="3829050" y="1428750"/>
            <a:ext cx="342900" cy="342900"/>
          </a:xfrm>
          <a:prstGeom prst="ellipse">
            <a:avLst/>
          </a:prstGeom>
          <a:gradFill>
            <a:gsLst>
              <a:gs pos="5000">
                <a:schemeClr val="accent4">
                  <a:lumMod val="20000"/>
                  <a:lumOff val="80000"/>
                </a:schemeClr>
              </a:gs>
              <a:gs pos="12000">
                <a:schemeClr val="accent4">
                  <a:lumMod val="40000"/>
                  <a:lumOff val="60000"/>
                </a:schemeClr>
              </a:gs>
              <a:gs pos="50000">
                <a:schemeClr val="accent4"/>
              </a:gs>
              <a:gs pos="85000">
                <a:schemeClr val="accent4">
                  <a:lumMod val="60000"/>
                  <a:lumOff val="40000"/>
                </a:schemeClr>
              </a:gs>
              <a:gs pos="95000">
                <a:schemeClr val="accent4">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4">
                <a:lumMod val="75000"/>
              </a:schemeClr>
            </a:contourClr>
          </a:sp3d>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endParaRPr lang="ko-KR" altLang="en-US" sz="1050">
              <a:latin typeface="Arial" pitchFamily="34" charset="0"/>
              <a:cs typeface="Arial" pitchFamily="34" charset="0"/>
            </a:endParaRPr>
          </a:p>
        </p:txBody>
      </p:sp>
      <p:sp>
        <p:nvSpPr>
          <p:cNvPr id="90119" name="TextBox 20">
            <a:extLst>
              <a:ext uri="{FF2B5EF4-FFF2-40B4-BE49-F238E27FC236}">
                <a16:creationId xmlns:a16="http://schemas.microsoft.com/office/drawing/2014/main" id="{523D463B-09C0-B087-05C3-AA4E5181DB50}"/>
              </a:ext>
            </a:extLst>
          </p:cNvPr>
          <p:cNvSpPr txBox="1">
            <a:spLocks noChangeArrowheads="1"/>
          </p:cNvSpPr>
          <p:nvPr/>
        </p:nvSpPr>
        <p:spPr bwMode="auto">
          <a:xfrm>
            <a:off x="4321969" y="1368029"/>
            <a:ext cx="3393281"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KE" sz="1950" b="1">
                <a:latin typeface="Quicksand Book" charset="0"/>
              </a:rPr>
              <a:t>Infant feeding counseling</a:t>
            </a:r>
          </a:p>
        </p:txBody>
      </p:sp>
      <p:sp>
        <p:nvSpPr>
          <p:cNvPr id="90120" name="TextBox 22">
            <a:extLst>
              <a:ext uri="{FF2B5EF4-FFF2-40B4-BE49-F238E27FC236}">
                <a16:creationId xmlns:a16="http://schemas.microsoft.com/office/drawing/2014/main" id="{5B3482DC-0940-AF1A-7CF4-49D137849C66}"/>
              </a:ext>
            </a:extLst>
          </p:cNvPr>
          <p:cNvSpPr txBox="1">
            <a:spLocks noChangeArrowheads="1"/>
          </p:cNvSpPr>
          <p:nvPr/>
        </p:nvSpPr>
        <p:spPr bwMode="auto">
          <a:xfrm>
            <a:off x="4343400" y="3714751"/>
            <a:ext cx="308610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KE" sz="1950" b="1">
                <a:latin typeface="Quicksand Book" charset="0"/>
              </a:rPr>
              <a:t>Early Infant Diagnosis</a:t>
            </a:r>
          </a:p>
        </p:txBody>
      </p:sp>
      <p:sp>
        <p:nvSpPr>
          <p:cNvPr id="90121" name="TextBox 23">
            <a:extLst>
              <a:ext uri="{FF2B5EF4-FFF2-40B4-BE49-F238E27FC236}">
                <a16:creationId xmlns:a16="http://schemas.microsoft.com/office/drawing/2014/main" id="{10F07199-0C9C-EB1D-6689-F1D67DBA3DC1}"/>
              </a:ext>
            </a:extLst>
          </p:cNvPr>
          <p:cNvSpPr txBox="1">
            <a:spLocks noChangeArrowheads="1"/>
          </p:cNvSpPr>
          <p:nvPr/>
        </p:nvSpPr>
        <p:spPr bwMode="auto">
          <a:xfrm>
            <a:off x="4743450" y="1771650"/>
            <a:ext cx="30289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KE" sz="2100" b="1">
                <a:latin typeface="Quicksand Book" charset="0"/>
              </a:rPr>
              <a:t> Family planning</a:t>
            </a:r>
          </a:p>
        </p:txBody>
      </p:sp>
      <p:sp>
        <p:nvSpPr>
          <p:cNvPr id="90122" name="TextBox 24">
            <a:extLst>
              <a:ext uri="{FF2B5EF4-FFF2-40B4-BE49-F238E27FC236}">
                <a16:creationId xmlns:a16="http://schemas.microsoft.com/office/drawing/2014/main" id="{0E128624-9258-B918-69D4-A5DD23E64DEA}"/>
              </a:ext>
            </a:extLst>
          </p:cNvPr>
          <p:cNvSpPr txBox="1">
            <a:spLocks noChangeArrowheads="1"/>
          </p:cNvSpPr>
          <p:nvPr/>
        </p:nvSpPr>
        <p:spPr bwMode="auto">
          <a:xfrm>
            <a:off x="4857751" y="2514601"/>
            <a:ext cx="2707481"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KE" sz="1950" b="1">
                <a:latin typeface="Quicksand Book" charset="0"/>
              </a:rPr>
              <a:t>Danger signs</a:t>
            </a:r>
          </a:p>
        </p:txBody>
      </p:sp>
      <p:sp>
        <p:nvSpPr>
          <p:cNvPr id="90123" name="TextBox 25">
            <a:extLst>
              <a:ext uri="{FF2B5EF4-FFF2-40B4-BE49-F238E27FC236}">
                <a16:creationId xmlns:a16="http://schemas.microsoft.com/office/drawing/2014/main" id="{BB52F5E2-DDAF-5DAB-4EDF-220C4F2CE506}"/>
              </a:ext>
            </a:extLst>
          </p:cNvPr>
          <p:cNvSpPr txBox="1">
            <a:spLocks noChangeArrowheads="1"/>
          </p:cNvSpPr>
          <p:nvPr/>
        </p:nvSpPr>
        <p:spPr bwMode="auto">
          <a:xfrm>
            <a:off x="4779169" y="3143251"/>
            <a:ext cx="3050381"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KE" sz="1950" b="1">
                <a:latin typeface="Quicksand Book" charset="0"/>
              </a:rPr>
              <a:t>Infant ARV prophylaxis</a:t>
            </a:r>
          </a:p>
        </p:txBody>
      </p:sp>
      <p:sp>
        <p:nvSpPr>
          <p:cNvPr id="30" name="타원 38">
            <a:extLst>
              <a:ext uri="{FF2B5EF4-FFF2-40B4-BE49-F238E27FC236}">
                <a16:creationId xmlns:a16="http://schemas.microsoft.com/office/drawing/2014/main" id="{EAFA0D73-CDDA-771A-DD87-8940A3E1F647}"/>
              </a:ext>
            </a:extLst>
          </p:cNvPr>
          <p:cNvSpPr/>
          <p:nvPr/>
        </p:nvSpPr>
        <p:spPr>
          <a:xfrm>
            <a:off x="4286250" y="1905023"/>
            <a:ext cx="342900" cy="342900"/>
          </a:xfrm>
          <a:prstGeom prst="ellipse">
            <a:avLst/>
          </a:prstGeom>
          <a:gradFill>
            <a:gsLst>
              <a:gs pos="5000">
                <a:schemeClr val="accent6">
                  <a:lumMod val="20000"/>
                  <a:lumOff val="80000"/>
                </a:schemeClr>
              </a:gs>
              <a:gs pos="12000">
                <a:schemeClr val="accent6">
                  <a:lumMod val="40000"/>
                  <a:lumOff val="60000"/>
                </a:schemeClr>
              </a:gs>
              <a:gs pos="50000">
                <a:schemeClr val="accent6"/>
              </a:gs>
              <a:gs pos="85000">
                <a:schemeClr val="accent6">
                  <a:lumMod val="60000"/>
                  <a:lumOff val="40000"/>
                </a:schemeClr>
              </a:gs>
              <a:gs pos="95000">
                <a:schemeClr val="accent6">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6">
                <a:lumMod val="75000"/>
              </a:schemeClr>
            </a:contourClr>
          </a:sp3d>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endParaRPr lang="ko-KR" altLang="en-US" sz="1050">
              <a:latin typeface="Arial" pitchFamily="34" charset="0"/>
              <a:cs typeface="Arial" pitchFamily="34" charset="0"/>
            </a:endParaRPr>
          </a:p>
        </p:txBody>
      </p:sp>
      <p:sp>
        <p:nvSpPr>
          <p:cNvPr id="16" name="Title 2">
            <a:extLst>
              <a:ext uri="{FF2B5EF4-FFF2-40B4-BE49-F238E27FC236}">
                <a16:creationId xmlns:a16="http://schemas.microsoft.com/office/drawing/2014/main" id="{1462E35C-8862-711F-8704-6E1303746230}"/>
              </a:ext>
            </a:extLst>
          </p:cNvPr>
          <p:cNvSpPr txBox="1">
            <a:spLocks/>
          </p:cNvSpPr>
          <p:nvPr/>
        </p:nvSpPr>
        <p:spPr>
          <a:xfrm>
            <a:off x="1485900" y="205979"/>
            <a:ext cx="6172200" cy="857250"/>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300" dirty="0">
                <a:latin typeface="Quicksand Bold" pitchFamily="2" charset="0"/>
              </a:rPr>
              <a:t>Postpartum follow-up is a critical part of PMTCT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타원 34">
            <a:extLst>
              <a:ext uri="{FF2B5EF4-FFF2-40B4-BE49-F238E27FC236}">
                <a16:creationId xmlns:a16="http://schemas.microsoft.com/office/drawing/2014/main" id="{0765CB33-1CCF-FF67-B32D-30FED62E31B9}"/>
              </a:ext>
            </a:extLst>
          </p:cNvPr>
          <p:cNvSpPr/>
          <p:nvPr/>
        </p:nvSpPr>
        <p:spPr>
          <a:xfrm>
            <a:off x="4400550" y="2517949"/>
            <a:ext cx="342900" cy="342900"/>
          </a:xfrm>
          <a:prstGeom prst="ellipse">
            <a:avLst/>
          </a:prstGeom>
          <a:solidFill>
            <a:schemeClr val="bg1">
              <a:lumMod val="95000"/>
            </a:schemeClr>
          </a:soli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3">
                <a:lumMod val="75000"/>
              </a:schemeClr>
            </a:contourClr>
          </a:sp3d>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endParaRPr lang="ko-KR" altLang="en-US" sz="1050">
              <a:solidFill>
                <a:schemeClr val="bg1">
                  <a:lumMod val="75000"/>
                </a:schemeClr>
              </a:solidFill>
              <a:latin typeface="Quicksand Book" pitchFamily="18" charset="0"/>
              <a:cs typeface="Arial" pitchFamily="34" charset="0"/>
            </a:endParaRPr>
          </a:p>
        </p:txBody>
      </p:sp>
      <p:sp>
        <p:nvSpPr>
          <p:cNvPr id="15" name="타원 36">
            <a:extLst>
              <a:ext uri="{FF2B5EF4-FFF2-40B4-BE49-F238E27FC236}">
                <a16:creationId xmlns:a16="http://schemas.microsoft.com/office/drawing/2014/main" id="{F880FAEF-F670-0497-C7BB-404A1E1175B3}"/>
              </a:ext>
            </a:extLst>
          </p:cNvPr>
          <p:cNvSpPr/>
          <p:nvPr/>
        </p:nvSpPr>
        <p:spPr>
          <a:xfrm>
            <a:off x="4287428" y="3143250"/>
            <a:ext cx="342900" cy="342900"/>
          </a:xfrm>
          <a:prstGeom prst="ellipse">
            <a:avLst/>
          </a:prstGeom>
          <a:solidFill>
            <a:schemeClr val="bg1">
              <a:lumMod val="95000"/>
            </a:schemeClr>
          </a:soli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2">
                <a:lumMod val="75000"/>
              </a:schemeClr>
            </a:contourClr>
          </a:sp3d>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endParaRPr lang="ko-KR" altLang="en-US" sz="1050">
              <a:solidFill>
                <a:schemeClr val="bg1">
                  <a:lumMod val="75000"/>
                </a:schemeClr>
              </a:solidFill>
              <a:latin typeface="Quicksand Book" pitchFamily="18" charset="0"/>
              <a:cs typeface="Arial" pitchFamily="34" charset="0"/>
            </a:endParaRPr>
          </a:p>
        </p:txBody>
      </p:sp>
      <p:sp>
        <p:nvSpPr>
          <p:cNvPr id="17" name="타원 37">
            <a:extLst>
              <a:ext uri="{FF2B5EF4-FFF2-40B4-BE49-F238E27FC236}">
                <a16:creationId xmlns:a16="http://schemas.microsoft.com/office/drawing/2014/main" id="{9D98FEBD-3285-8879-8E82-8A24AFDF3F19}"/>
              </a:ext>
            </a:extLst>
          </p:cNvPr>
          <p:cNvSpPr/>
          <p:nvPr/>
        </p:nvSpPr>
        <p:spPr>
          <a:xfrm>
            <a:off x="1828800" y="1714500"/>
            <a:ext cx="2000250" cy="2000250"/>
          </a:xfrm>
          <a:prstGeom prst="ellipse">
            <a:avLst/>
          </a:prstGeom>
          <a:gradFill>
            <a:gsLst>
              <a:gs pos="5000">
                <a:schemeClr val="accent1">
                  <a:lumMod val="20000"/>
                  <a:lumOff val="80000"/>
                </a:schemeClr>
              </a:gs>
              <a:gs pos="15000">
                <a:schemeClr val="accent1">
                  <a:lumMod val="60000"/>
                  <a:lumOff val="40000"/>
                </a:schemeClr>
              </a:gs>
              <a:gs pos="50000">
                <a:schemeClr val="accent1">
                  <a:lumMod val="75000"/>
                </a:schemeClr>
              </a:gs>
              <a:gs pos="78000">
                <a:schemeClr val="accent1"/>
              </a:gs>
              <a:gs pos="95000">
                <a:schemeClr val="accent1">
                  <a:lumMod val="20000"/>
                  <a:lumOff val="80000"/>
                </a:schemeClr>
              </a:gs>
            </a:gsLst>
            <a:lin ang="5400000" scaled="0"/>
          </a:gradFill>
          <a:ln cmpd="db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1">
                <a:lumMod val="75000"/>
              </a:schemeClr>
            </a:contourClr>
          </a:sp3d>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r>
              <a:rPr lang="en-US" altLang="ko-KR" sz="2400" b="1" dirty="0">
                <a:solidFill>
                  <a:schemeClr val="bg1"/>
                </a:solidFill>
                <a:latin typeface="Quicksand Bold" pitchFamily="50" charset="0"/>
                <a:cs typeface="Arial" pitchFamily="34" charset="0"/>
              </a:rPr>
              <a:t>POST-PARTUM </a:t>
            </a:r>
            <a:r>
              <a:rPr lang="en-US" altLang="ko-KR" sz="1500" b="1" dirty="0">
                <a:solidFill>
                  <a:schemeClr val="bg1"/>
                </a:solidFill>
                <a:latin typeface="Quicksand Bold" pitchFamily="50" charset="0"/>
                <a:cs typeface="Arial" pitchFamily="34" charset="0"/>
              </a:rPr>
              <a:t>FOLLOW-UP</a:t>
            </a:r>
            <a:endParaRPr lang="ko-KR" altLang="en-US" sz="2400" b="1" dirty="0">
              <a:solidFill>
                <a:schemeClr val="bg1"/>
              </a:solidFill>
              <a:latin typeface="Quicksand Bold" pitchFamily="50" charset="0"/>
              <a:cs typeface="Arial" pitchFamily="34" charset="0"/>
            </a:endParaRPr>
          </a:p>
        </p:txBody>
      </p:sp>
      <p:sp>
        <p:nvSpPr>
          <p:cNvPr id="19" name="타원 78">
            <a:extLst>
              <a:ext uri="{FF2B5EF4-FFF2-40B4-BE49-F238E27FC236}">
                <a16:creationId xmlns:a16="http://schemas.microsoft.com/office/drawing/2014/main" id="{D01C3C39-9811-49E8-1340-AEB47B36B86C}"/>
              </a:ext>
            </a:extLst>
          </p:cNvPr>
          <p:cNvSpPr/>
          <p:nvPr/>
        </p:nvSpPr>
        <p:spPr>
          <a:xfrm flipH="1">
            <a:off x="3886200" y="3657600"/>
            <a:ext cx="342900" cy="342900"/>
          </a:xfrm>
          <a:prstGeom prst="ellipse">
            <a:avLst/>
          </a:prstGeom>
          <a:gradFill>
            <a:gsLst>
              <a:gs pos="5000">
                <a:schemeClr val="accent5">
                  <a:lumMod val="20000"/>
                  <a:lumOff val="80000"/>
                </a:schemeClr>
              </a:gs>
              <a:gs pos="12000">
                <a:schemeClr val="accent5">
                  <a:lumMod val="40000"/>
                  <a:lumOff val="60000"/>
                </a:schemeClr>
              </a:gs>
              <a:gs pos="50000">
                <a:schemeClr val="accent5"/>
              </a:gs>
              <a:gs pos="85000">
                <a:schemeClr val="accent5">
                  <a:lumMod val="60000"/>
                  <a:lumOff val="40000"/>
                </a:schemeClr>
              </a:gs>
              <a:gs pos="95000">
                <a:schemeClr val="accent5">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5">
                <a:lumMod val="75000"/>
              </a:schemeClr>
            </a:contourClr>
          </a:sp3d>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endParaRPr lang="ko-KR" altLang="en-US" sz="1050">
              <a:latin typeface="Arial" pitchFamily="34" charset="0"/>
              <a:cs typeface="Arial" pitchFamily="34" charset="0"/>
            </a:endParaRPr>
          </a:p>
        </p:txBody>
      </p:sp>
      <p:sp>
        <p:nvSpPr>
          <p:cNvPr id="20" name="타원 91">
            <a:extLst>
              <a:ext uri="{FF2B5EF4-FFF2-40B4-BE49-F238E27FC236}">
                <a16:creationId xmlns:a16="http://schemas.microsoft.com/office/drawing/2014/main" id="{9C09B2D3-0312-2A4B-F72D-11AFB8E97376}"/>
              </a:ext>
            </a:extLst>
          </p:cNvPr>
          <p:cNvSpPr/>
          <p:nvPr/>
        </p:nvSpPr>
        <p:spPr>
          <a:xfrm>
            <a:off x="3829050" y="1428750"/>
            <a:ext cx="342900" cy="342900"/>
          </a:xfrm>
          <a:prstGeom prst="ellipse">
            <a:avLst/>
          </a:prstGeom>
          <a:solidFill>
            <a:schemeClr val="bg1">
              <a:lumMod val="95000"/>
            </a:schemeClr>
          </a:solidFill>
          <a:ln>
            <a:noFill/>
          </a:ln>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4">
                <a:lumMod val="75000"/>
              </a:schemeClr>
            </a:contourClr>
          </a:sp3d>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endParaRPr lang="ko-KR" altLang="en-US" sz="1050">
              <a:solidFill>
                <a:schemeClr val="bg1">
                  <a:lumMod val="75000"/>
                </a:schemeClr>
              </a:solidFill>
              <a:latin typeface="Arial" pitchFamily="34" charset="0"/>
              <a:cs typeface="Arial" pitchFamily="34" charset="0"/>
            </a:endParaRPr>
          </a:p>
        </p:txBody>
      </p:sp>
      <p:sp>
        <p:nvSpPr>
          <p:cNvPr id="21" name="TextBox 20">
            <a:extLst>
              <a:ext uri="{FF2B5EF4-FFF2-40B4-BE49-F238E27FC236}">
                <a16:creationId xmlns:a16="http://schemas.microsoft.com/office/drawing/2014/main" id="{55E9F7F7-FFED-4F7D-F789-0891546C24A9}"/>
              </a:ext>
            </a:extLst>
          </p:cNvPr>
          <p:cNvSpPr txBox="1"/>
          <p:nvPr/>
        </p:nvSpPr>
        <p:spPr>
          <a:xfrm>
            <a:off x="4321969" y="1368029"/>
            <a:ext cx="3679031" cy="392415"/>
          </a:xfrm>
          <a:prstGeom prst="rect">
            <a:avLst/>
          </a:prstGeom>
          <a:noFill/>
        </p:spPr>
        <p:txBody>
          <a:bodyPr>
            <a:spAutoFit/>
          </a:bodyPr>
          <a:lstStyle>
            <a:defPPr>
              <a:defRPr lang="en-US"/>
            </a:defPPr>
            <a:lvl1pPr>
              <a:defRPr sz="2400">
                <a:latin typeface="Gill Sans MT" pitchFamily="34" charset="0"/>
              </a:defRPr>
            </a:lvl1pPr>
          </a:lstStyle>
          <a:p>
            <a:pPr eaLnBrk="1" hangingPunct="1">
              <a:defRPr/>
            </a:pPr>
            <a:r>
              <a:rPr lang="en-US" sz="1950" b="1" dirty="0">
                <a:solidFill>
                  <a:schemeClr val="bg1">
                    <a:lumMod val="75000"/>
                  </a:schemeClr>
                </a:solidFill>
                <a:latin typeface="Quicksand Book" pitchFamily="18" charset="0"/>
                <a:cs typeface="+mn-cs"/>
              </a:rPr>
              <a:t>Infant feeding counseling</a:t>
            </a:r>
          </a:p>
        </p:txBody>
      </p:sp>
      <p:sp>
        <p:nvSpPr>
          <p:cNvPr id="92168" name="TextBox 22">
            <a:extLst>
              <a:ext uri="{FF2B5EF4-FFF2-40B4-BE49-F238E27FC236}">
                <a16:creationId xmlns:a16="http://schemas.microsoft.com/office/drawing/2014/main" id="{F393AF16-B09B-5B83-F258-0638FCE55DF1}"/>
              </a:ext>
            </a:extLst>
          </p:cNvPr>
          <p:cNvSpPr txBox="1">
            <a:spLocks noChangeArrowheads="1"/>
          </p:cNvSpPr>
          <p:nvPr/>
        </p:nvSpPr>
        <p:spPr bwMode="auto">
          <a:xfrm>
            <a:off x="4343400" y="3714751"/>
            <a:ext cx="3655219"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KE" sz="1950" b="1">
                <a:latin typeface="Quicksand Book" charset="0"/>
              </a:rPr>
              <a:t>Early Infant Diagnosis</a:t>
            </a:r>
          </a:p>
        </p:txBody>
      </p:sp>
      <p:sp>
        <p:nvSpPr>
          <p:cNvPr id="24" name="TextBox 23">
            <a:extLst>
              <a:ext uri="{FF2B5EF4-FFF2-40B4-BE49-F238E27FC236}">
                <a16:creationId xmlns:a16="http://schemas.microsoft.com/office/drawing/2014/main" id="{905C9773-CD6F-E73E-02CF-0415E1EA6AAF}"/>
              </a:ext>
            </a:extLst>
          </p:cNvPr>
          <p:cNvSpPr txBox="1"/>
          <p:nvPr/>
        </p:nvSpPr>
        <p:spPr>
          <a:xfrm>
            <a:off x="4722019" y="1885951"/>
            <a:ext cx="3719513" cy="392415"/>
          </a:xfrm>
          <a:prstGeom prst="rect">
            <a:avLst/>
          </a:prstGeom>
          <a:noFill/>
        </p:spPr>
        <p:txBody>
          <a:bodyPr>
            <a:spAutoFit/>
          </a:bodyPr>
          <a:lstStyle>
            <a:defPPr>
              <a:defRPr lang="en-US"/>
            </a:defPPr>
            <a:lvl1pPr>
              <a:defRPr sz="2400">
                <a:latin typeface="Gill Sans MT" pitchFamily="34" charset="0"/>
              </a:defRPr>
            </a:lvl1pPr>
          </a:lstStyle>
          <a:p>
            <a:pPr eaLnBrk="1" hangingPunct="1">
              <a:defRPr/>
            </a:pPr>
            <a:r>
              <a:rPr lang="en-US" sz="1950" b="1" dirty="0">
                <a:solidFill>
                  <a:schemeClr val="bg1">
                    <a:lumMod val="75000"/>
                  </a:schemeClr>
                </a:solidFill>
                <a:latin typeface="Quicksand Book" pitchFamily="18" charset="0"/>
                <a:cs typeface="+mn-cs"/>
              </a:rPr>
              <a:t>Family planning</a:t>
            </a:r>
          </a:p>
        </p:txBody>
      </p:sp>
      <p:sp>
        <p:nvSpPr>
          <p:cNvPr id="25" name="TextBox 24">
            <a:extLst>
              <a:ext uri="{FF2B5EF4-FFF2-40B4-BE49-F238E27FC236}">
                <a16:creationId xmlns:a16="http://schemas.microsoft.com/office/drawing/2014/main" id="{62EA7F85-2F91-DF64-220B-45E244825C8C}"/>
              </a:ext>
            </a:extLst>
          </p:cNvPr>
          <p:cNvSpPr txBox="1"/>
          <p:nvPr/>
        </p:nvSpPr>
        <p:spPr>
          <a:xfrm>
            <a:off x="4857750" y="2514601"/>
            <a:ext cx="3071813" cy="392415"/>
          </a:xfrm>
          <a:prstGeom prst="rect">
            <a:avLst/>
          </a:prstGeom>
          <a:noFill/>
        </p:spPr>
        <p:txBody>
          <a:bodyPr>
            <a:spAutoFit/>
          </a:bodyPr>
          <a:lstStyle>
            <a:defPPr>
              <a:defRPr lang="en-US"/>
            </a:defPPr>
            <a:lvl1pPr>
              <a:defRPr sz="2400">
                <a:latin typeface="Gill Sans MT" pitchFamily="34" charset="0"/>
              </a:defRPr>
            </a:lvl1pPr>
          </a:lstStyle>
          <a:p>
            <a:pPr eaLnBrk="1" hangingPunct="1">
              <a:defRPr/>
            </a:pPr>
            <a:r>
              <a:rPr lang="en-US" sz="1950" b="1" dirty="0">
                <a:solidFill>
                  <a:schemeClr val="bg1">
                    <a:lumMod val="75000"/>
                  </a:schemeClr>
                </a:solidFill>
                <a:latin typeface="Quicksand Book" pitchFamily="18" charset="0"/>
                <a:cs typeface="+mn-cs"/>
              </a:rPr>
              <a:t>Danger signs</a:t>
            </a:r>
          </a:p>
        </p:txBody>
      </p:sp>
      <p:sp>
        <p:nvSpPr>
          <p:cNvPr id="26" name="TextBox 25">
            <a:extLst>
              <a:ext uri="{FF2B5EF4-FFF2-40B4-BE49-F238E27FC236}">
                <a16:creationId xmlns:a16="http://schemas.microsoft.com/office/drawing/2014/main" id="{67645B8B-0A70-D7DA-86EC-422E3198B1B8}"/>
              </a:ext>
            </a:extLst>
          </p:cNvPr>
          <p:cNvSpPr txBox="1"/>
          <p:nvPr/>
        </p:nvSpPr>
        <p:spPr>
          <a:xfrm>
            <a:off x="4779169" y="3143251"/>
            <a:ext cx="3525441" cy="392415"/>
          </a:xfrm>
          <a:prstGeom prst="rect">
            <a:avLst/>
          </a:prstGeom>
          <a:noFill/>
        </p:spPr>
        <p:txBody>
          <a:bodyPr>
            <a:spAutoFit/>
          </a:bodyPr>
          <a:lstStyle>
            <a:defPPr>
              <a:defRPr lang="en-US"/>
            </a:defPPr>
            <a:lvl1pPr>
              <a:defRPr sz="2400">
                <a:latin typeface="Gill Sans MT" pitchFamily="34" charset="0"/>
              </a:defRPr>
            </a:lvl1pPr>
          </a:lstStyle>
          <a:p>
            <a:pPr eaLnBrk="1" hangingPunct="1">
              <a:defRPr/>
            </a:pPr>
            <a:r>
              <a:rPr lang="en-US" sz="1950" b="1" dirty="0">
                <a:solidFill>
                  <a:schemeClr val="bg1">
                    <a:lumMod val="75000"/>
                  </a:schemeClr>
                </a:solidFill>
                <a:latin typeface="Quicksand Book" pitchFamily="18" charset="0"/>
                <a:cs typeface="+mn-cs"/>
              </a:rPr>
              <a:t>Infant ARV prophylaxis</a:t>
            </a:r>
          </a:p>
        </p:txBody>
      </p:sp>
      <p:sp>
        <p:nvSpPr>
          <p:cNvPr id="30" name="타원 38">
            <a:extLst>
              <a:ext uri="{FF2B5EF4-FFF2-40B4-BE49-F238E27FC236}">
                <a16:creationId xmlns:a16="http://schemas.microsoft.com/office/drawing/2014/main" id="{A1A729F3-44BD-B166-BF10-56C48244C7B3}"/>
              </a:ext>
            </a:extLst>
          </p:cNvPr>
          <p:cNvSpPr/>
          <p:nvPr/>
        </p:nvSpPr>
        <p:spPr>
          <a:xfrm>
            <a:off x="4286250" y="1905023"/>
            <a:ext cx="342900" cy="342900"/>
          </a:xfrm>
          <a:prstGeom prst="ellipse">
            <a:avLst/>
          </a:prstGeom>
          <a:solidFill>
            <a:schemeClr val="bg1">
              <a:lumMod val="95000"/>
            </a:schemeClr>
          </a:soli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6">
                <a:lumMod val="75000"/>
              </a:schemeClr>
            </a:contourClr>
          </a:sp3d>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endParaRPr lang="ko-KR" altLang="en-US" sz="1050">
              <a:solidFill>
                <a:schemeClr val="bg1">
                  <a:lumMod val="75000"/>
                </a:schemeClr>
              </a:solidFill>
              <a:latin typeface="Quicksand Book" pitchFamily="18" charset="0"/>
              <a:cs typeface="Arial" pitchFamily="34" charset="0"/>
            </a:endParaRPr>
          </a:p>
        </p:txBody>
      </p:sp>
      <p:sp>
        <p:nvSpPr>
          <p:cNvPr id="16" name="Title 2">
            <a:extLst>
              <a:ext uri="{FF2B5EF4-FFF2-40B4-BE49-F238E27FC236}">
                <a16:creationId xmlns:a16="http://schemas.microsoft.com/office/drawing/2014/main" id="{7FD64224-2F66-3CAB-B01A-2A0A930F4C67}"/>
              </a:ext>
            </a:extLst>
          </p:cNvPr>
          <p:cNvSpPr txBox="1">
            <a:spLocks/>
          </p:cNvSpPr>
          <p:nvPr/>
        </p:nvSpPr>
        <p:spPr>
          <a:xfrm>
            <a:off x="1485900" y="205979"/>
            <a:ext cx="6172200" cy="857250"/>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300" dirty="0">
                <a:latin typeface="Quicksand Bold" pitchFamily="2" charset="0"/>
              </a:rPr>
              <a:t>Postpartum follow-up is a critical part of PMTCT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16">
            <a:extLst>
              <a:ext uri="{FF2B5EF4-FFF2-40B4-BE49-F238E27FC236}">
                <a16:creationId xmlns:a16="http://schemas.microsoft.com/office/drawing/2014/main" id="{B1B2D28B-00BD-B92E-77F0-18D7672BFDB3}"/>
              </a:ext>
            </a:extLst>
          </p:cNvPr>
          <p:cNvGrpSpPr>
            <a:grpSpLocks/>
          </p:cNvGrpSpPr>
          <p:nvPr/>
        </p:nvGrpSpPr>
        <p:grpSpPr bwMode="auto">
          <a:xfrm>
            <a:off x="1337072" y="205979"/>
            <a:ext cx="6447234" cy="1143000"/>
            <a:chOff x="259080" y="457200"/>
            <a:chExt cx="8503920" cy="1524000"/>
          </a:xfrm>
        </p:grpSpPr>
        <p:sp>
          <p:nvSpPr>
            <p:cNvPr id="6" name="Round Diagonal Corner Rectangle 5">
              <a:extLst>
                <a:ext uri="{FF2B5EF4-FFF2-40B4-BE49-F238E27FC236}">
                  <a16:creationId xmlns:a16="http://schemas.microsoft.com/office/drawing/2014/main" id="{23375903-F696-29DC-2EB4-70A2E91BDB4E}"/>
                </a:ext>
              </a:extLst>
            </p:cNvPr>
            <p:cNvSpPr/>
            <p:nvPr/>
          </p:nvSpPr>
          <p:spPr>
            <a:xfrm>
              <a:off x="259080" y="457200"/>
              <a:ext cx="8503920" cy="1524000"/>
            </a:xfrm>
            <a:prstGeom prst="round2DiagRect">
              <a:avLst/>
            </a:prstGeom>
            <a:gradFill flip="none" rotWithShape="1">
              <a:gsLst>
                <a:gs pos="32000">
                  <a:schemeClr val="bg1"/>
                </a:gs>
                <a:gs pos="100000">
                  <a:schemeClr val="accent3">
                    <a:lumMod val="40000"/>
                    <a:lumOff val="60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0" anchor="ctr"/>
            <a:lstStyle/>
            <a:p>
              <a:pPr eaLnBrk="1" hangingPunct="1">
                <a:defRPr/>
              </a:pPr>
              <a:r>
                <a:rPr lang="en-US" sz="1050" dirty="0">
                  <a:solidFill>
                    <a:prstClr val="white">
                      <a:lumMod val="50000"/>
                    </a:prstClr>
                  </a:solidFill>
                  <a:latin typeface="Quicksand Bold" pitchFamily="2" charset="0"/>
                </a:rPr>
                <a:t>	SMS improves clinic attendance after MC 	for HIV prevention</a:t>
              </a:r>
            </a:p>
          </p:txBody>
        </p:sp>
        <p:pic>
          <p:nvPicPr>
            <p:cNvPr id="21" name="Picture 20">
              <a:extLst>
                <a:ext uri="{FF2B5EF4-FFF2-40B4-BE49-F238E27FC236}">
                  <a16:creationId xmlns:a16="http://schemas.microsoft.com/office/drawing/2014/main" id="{892D86DF-87E3-124F-5D65-633F6C3EA613}"/>
                </a:ext>
              </a:extLst>
            </p:cNvPr>
            <p:cNvPicPr>
              <a:picLocks noChangeAspect="1"/>
            </p:cNvPicPr>
            <p:nvPr/>
          </p:nvPicPr>
          <p:blipFill>
            <a:blip r:embed="rId3" cstate="print"/>
            <a:stretch>
              <a:fillRect/>
            </a:stretch>
          </p:blipFill>
          <p:spPr>
            <a:xfrm>
              <a:off x="547151" y="624696"/>
              <a:ext cx="1194267" cy="1195037"/>
            </a:xfrm>
            <a:prstGeom prst="round2DiagRect">
              <a:avLst>
                <a:gd name="adj1" fmla="val 0"/>
                <a:gd name="adj2" fmla="val 0"/>
              </a:avLst>
            </a:prstGeom>
            <a:effectLst>
              <a:innerShdw blurRad="63500" dist="50800" dir="13500000">
                <a:prstClr val="black">
                  <a:alpha val="50000"/>
                </a:prstClr>
              </a:innerShdw>
            </a:effectLst>
          </p:spPr>
        </p:pic>
      </p:grpSp>
      <p:pic>
        <p:nvPicPr>
          <p:cNvPr id="4" name="Picture 3">
            <a:extLst>
              <a:ext uri="{FF2B5EF4-FFF2-40B4-BE49-F238E27FC236}">
                <a16:creationId xmlns:a16="http://schemas.microsoft.com/office/drawing/2014/main" id="{AFA60721-1B1E-CC64-EC35-971D4CCC45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035465">
            <a:off x="1575197" y="888207"/>
            <a:ext cx="6172200" cy="2499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1">
            <a:extLst>
              <a:ext uri="{FF2B5EF4-FFF2-40B4-BE49-F238E27FC236}">
                <a16:creationId xmlns:a16="http://schemas.microsoft.com/office/drawing/2014/main" id="{FB36764A-17FF-4612-A27A-6445C55BE478}"/>
              </a:ext>
            </a:extLst>
          </p:cNvPr>
          <p:cNvGrpSpPr>
            <a:grpSpLocks/>
          </p:cNvGrpSpPr>
          <p:nvPr/>
        </p:nvGrpSpPr>
        <p:grpSpPr bwMode="auto">
          <a:xfrm rot="306610">
            <a:off x="1357313" y="2571750"/>
            <a:ext cx="6179344" cy="2530079"/>
            <a:chOff x="523994" y="4180568"/>
            <a:chExt cx="8238744" cy="3372944"/>
          </a:xfrm>
        </p:grpSpPr>
        <p:pic>
          <p:nvPicPr>
            <p:cNvPr id="94213" name="Picture 6">
              <a:extLst>
                <a:ext uri="{FF2B5EF4-FFF2-40B4-BE49-F238E27FC236}">
                  <a16:creationId xmlns:a16="http://schemas.microsoft.com/office/drawing/2014/main" id="{76D4519B-C480-18D2-C227-1F02AFEC173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994" y="4425863"/>
              <a:ext cx="8238744" cy="312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8">
              <a:extLst>
                <a:ext uri="{FF2B5EF4-FFF2-40B4-BE49-F238E27FC236}">
                  <a16:creationId xmlns:a16="http://schemas.microsoft.com/office/drawing/2014/main" id="{C26F6285-2F89-0AA4-5419-056B2CEA53D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3994" y="4180568"/>
              <a:ext cx="8229600" cy="101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16">
            <a:extLst>
              <a:ext uri="{FF2B5EF4-FFF2-40B4-BE49-F238E27FC236}">
                <a16:creationId xmlns:a16="http://schemas.microsoft.com/office/drawing/2014/main" id="{E1DF0325-D7E6-F50E-74CB-8BBDDB91F387}"/>
              </a:ext>
            </a:extLst>
          </p:cNvPr>
          <p:cNvGrpSpPr>
            <a:grpSpLocks/>
          </p:cNvGrpSpPr>
          <p:nvPr/>
        </p:nvGrpSpPr>
        <p:grpSpPr bwMode="auto">
          <a:xfrm>
            <a:off x="1337072" y="487363"/>
            <a:ext cx="6447234" cy="1143000"/>
            <a:chOff x="259080" y="457200"/>
            <a:chExt cx="8503920" cy="1524000"/>
          </a:xfrm>
        </p:grpSpPr>
        <p:sp>
          <p:nvSpPr>
            <p:cNvPr id="6" name="Round Diagonal Corner Rectangle 5">
              <a:extLst>
                <a:ext uri="{FF2B5EF4-FFF2-40B4-BE49-F238E27FC236}">
                  <a16:creationId xmlns:a16="http://schemas.microsoft.com/office/drawing/2014/main" id="{0C3E7269-B858-1BB3-716B-0D2461CAF819}"/>
                </a:ext>
              </a:extLst>
            </p:cNvPr>
            <p:cNvSpPr/>
            <p:nvPr/>
          </p:nvSpPr>
          <p:spPr>
            <a:xfrm>
              <a:off x="259080" y="457200"/>
              <a:ext cx="8503920" cy="1524000"/>
            </a:xfrm>
            <a:prstGeom prst="round2DiagRect">
              <a:avLst/>
            </a:prstGeom>
            <a:gradFill flip="none" rotWithShape="1">
              <a:gsLst>
                <a:gs pos="32000">
                  <a:schemeClr val="bg1"/>
                </a:gs>
                <a:gs pos="100000">
                  <a:schemeClr val="accent3">
                    <a:lumMod val="40000"/>
                    <a:lumOff val="60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0" anchor="ctr"/>
            <a:lstStyle/>
            <a:p>
              <a:pPr eaLnBrk="1" hangingPunct="1">
                <a:defRPr/>
              </a:pPr>
              <a:endParaRPr lang="en-US" sz="16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DD63992D-B16F-78CC-FAEE-2997DEAFFE07}"/>
                </a:ext>
              </a:extLst>
            </p:cNvPr>
            <p:cNvPicPr>
              <a:picLocks noChangeAspect="1"/>
            </p:cNvPicPr>
            <p:nvPr/>
          </p:nvPicPr>
          <p:blipFill>
            <a:blip r:embed="rId3" cstate="print"/>
            <a:stretch>
              <a:fillRect/>
            </a:stretch>
          </p:blipFill>
          <p:spPr>
            <a:xfrm>
              <a:off x="547151" y="624696"/>
              <a:ext cx="1194267" cy="1195037"/>
            </a:xfrm>
            <a:prstGeom prst="round2DiagRect">
              <a:avLst>
                <a:gd name="adj1" fmla="val 0"/>
                <a:gd name="adj2" fmla="val 0"/>
              </a:avLst>
            </a:prstGeom>
            <a:effectLst>
              <a:innerShdw blurRad="63500" dist="50800" dir="13500000">
                <a:prstClr val="black">
                  <a:alpha val="50000"/>
                </a:prstClr>
              </a:innerShdw>
            </a:effectLst>
          </p:spPr>
        </p:pic>
      </p:grpSp>
      <p:grpSp>
        <p:nvGrpSpPr>
          <p:cNvPr id="96259" name="Group 7">
            <a:extLst>
              <a:ext uri="{FF2B5EF4-FFF2-40B4-BE49-F238E27FC236}">
                <a16:creationId xmlns:a16="http://schemas.microsoft.com/office/drawing/2014/main" id="{A3F656C7-AD85-B943-0ED6-C9D659AEE77B}"/>
              </a:ext>
            </a:extLst>
          </p:cNvPr>
          <p:cNvGrpSpPr>
            <a:grpSpLocks/>
          </p:cNvGrpSpPr>
          <p:nvPr/>
        </p:nvGrpSpPr>
        <p:grpSpPr bwMode="auto">
          <a:xfrm>
            <a:off x="1337072" y="3190137"/>
            <a:ext cx="6447234" cy="1145381"/>
            <a:chOff x="259080" y="3959352"/>
            <a:chExt cx="8595360" cy="1527048"/>
          </a:xfrm>
        </p:grpSpPr>
        <p:sp>
          <p:nvSpPr>
            <p:cNvPr id="9" name="Round Diagonal Corner Rectangle 8">
              <a:extLst>
                <a:ext uri="{FF2B5EF4-FFF2-40B4-BE49-F238E27FC236}">
                  <a16:creationId xmlns:a16="http://schemas.microsoft.com/office/drawing/2014/main" id="{E2AD3A2C-2DE9-A3BB-E4D9-D71902031CD0}"/>
                </a:ext>
              </a:extLst>
            </p:cNvPr>
            <p:cNvSpPr/>
            <p:nvPr/>
          </p:nvSpPr>
          <p:spPr>
            <a:xfrm>
              <a:off x="259080" y="3959352"/>
              <a:ext cx="8595360" cy="1527048"/>
            </a:xfrm>
            <a:prstGeom prst="round2DiagRect">
              <a:avLst/>
            </a:prstGeom>
            <a:gradFill flip="none" rotWithShape="1">
              <a:gsLst>
                <a:gs pos="32000">
                  <a:schemeClr val="bg1"/>
                </a:gs>
                <a:gs pos="100000">
                  <a:schemeClr val="accent6">
                    <a:lumMod val="40000"/>
                    <a:lumOff val="60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0" anchor="ctr"/>
            <a:lstStyle/>
            <a:p>
              <a:pPr eaLnBrk="1" hangingPunct="1">
                <a:defRPr/>
              </a:pPr>
              <a:r>
                <a:rPr lang="en-US" sz="1050" dirty="0">
                  <a:solidFill>
                    <a:prstClr val="white">
                      <a:lumMod val="50000"/>
                    </a:prstClr>
                  </a:solidFill>
                  <a:latin typeface="Quicksand Bold" pitchFamily="2" charset="0"/>
                </a:rPr>
                <a:t>	</a:t>
              </a:r>
            </a:p>
          </p:txBody>
        </p:sp>
        <p:pic>
          <p:nvPicPr>
            <p:cNvPr id="96263" name="Picture 9">
              <a:extLst>
                <a:ext uri="{FF2B5EF4-FFF2-40B4-BE49-F238E27FC236}">
                  <a16:creationId xmlns:a16="http://schemas.microsoft.com/office/drawing/2014/main" id="{E6CC814F-A31E-88CD-17FC-333DA526D9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07802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458E3B1-0B14-75D8-04F4-85CAF7CD6476}"/>
                </a:ext>
              </a:extLst>
            </p:cNvPr>
            <p:cNvPicPr>
              <a:picLocks noChangeAspect="1"/>
            </p:cNvPicPr>
            <p:nvPr/>
          </p:nvPicPr>
          <p:blipFill>
            <a:blip r:embed="rId5" cstate="print"/>
            <a:stretch>
              <a:fillRect/>
            </a:stretch>
          </p:blipFill>
          <p:spPr>
            <a:xfrm>
              <a:off x="7164033" y="4078020"/>
              <a:ext cx="1371600" cy="1371600"/>
            </a:xfrm>
            <a:prstGeom prst="round2DiagRect">
              <a:avLst>
                <a:gd name="adj1" fmla="val 0"/>
                <a:gd name="adj2" fmla="val 0"/>
              </a:avLst>
            </a:prstGeom>
            <a:effectLst>
              <a:innerShdw blurRad="63500" dist="50800" dir="13500000">
                <a:prstClr val="black">
                  <a:alpha val="35000"/>
                </a:prstClr>
              </a:innerShdw>
            </a:effectLst>
          </p:spPr>
        </p:pic>
        <p:pic>
          <p:nvPicPr>
            <p:cNvPr id="96265" name="Picture 11">
              <a:extLst>
                <a:ext uri="{FF2B5EF4-FFF2-40B4-BE49-F238E27FC236}">
                  <a16:creationId xmlns:a16="http://schemas.microsoft.com/office/drawing/2014/main" id="{76BD3542-B858-1D49-3F7B-EB30A3AB40D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407802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F916CC4C-D711-7C9F-9803-D73155E5BD28}"/>
              </a:ext>
            </a:extLst>
          </p:cNvPr>
          <p:cNvSpPr txBox="1"/>
          <p:nvPr/>
        </p:nvSpPr>
        <p:spPr>
          <a:xfrm>
            <a:off x="3342290" y="704920"/>
            <a:ext cx="3988676" cy="707886"/>
          </a:xfrm>
          <a:prstGeom prst="rect">
            <a:avLst/>
          </a:prstGeom>
          <a:noFill/>
        </p:spPr>
        <p:txBody>
          <a:bodyPr wrap="square" rtlCol="0">
            <a:spAutoFit/>
          </a:bodyPr>
          <a:lstStyle/>
          <a:p>
            <a:r>
              <a:rPr lang="en-US" sz="20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SMS improves clinic attendance after MC for HIV prevention</a:t>
            </a:r>
            <a:endParaRPr lang="en-KE" sz="2000" dirty="0"/>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16">
            <a:extLst>
              <a:ext uri="{FF2B5EF4-FFF2-40B4-BE49-F238E27FC236}">
                <a16:creationId xmlns:a16="http://schemas.microsoft.com/office/drawing/2014/main" id="{6D69F89F-C7C7-1B1B-C5B4-E7B8863633A5}"/>
              </a:ext>
            </a:extLst>
          </p:cNvPr>
          <p:cNvGrpSpPr>
            <a:grpSpLocks/>
          </p:cNvGrpSpPr>
          <p:nvPr/>
        </p:nvGrpSpPr>
        <p:grpSpPr bwMode="auto">
          <a:xfrm>
            <a:off x="1555473" y="454452"/>
            <a:ext cx="6447234" cy="1143000"/>
            <a:chOff x="273999" y="430212"/>
            <a:chExt cx="8503920" cy="1524000"/>
          </a:xfrm>
        </p:grpSpPr>
        <p:sp>
          <p:nvSpPr>
            <p:cNvPr id="6" name="Round Diagonal Corner Rectangle 5">
              <a:extLst>
                <a:ext uri="{FF2B5EF4-FFF2-40B4-BE49-F238E27FC236}">
                  <a16:creationId xmlns:a16="http://schemas.microsoft.com/office/drawing/2014/main" id="{7D863CC1-C627-258D-0AF9-8828D16C7270}"/>
                </a:ext>
              </a:extLst>
            </p:cNvPr>
            <p:cNvSpPr/>
            <p:nvPr/>
          </p:nvSpPr>
          <p:spPr>
            <a:xfrm>
              <a:off x="273999" y="430212"/>
              <a:ext cx="8503920" cy="1524000"/>
            </a:xfrm>
            <a:prstGeom prst="round2DiagRect">
              <a:avLst/>
            </a:prstGeom>
            <a:gradFill flip="none" rotWithShape="1">
              <a:gsLst>
                <a:gs pos="32000">
                  <a:schemeClr val="bg1"/>
                </a:gs>
                <a:gs pos="100000">
                  <a:schemeClr val="accent3">
                    <a:lumMod val="40000"/>
                    <a:lumOff val="60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0" anchor="ctr"/>
            <a:lstStyle/>
            <a:p>
              <a:pPr eaLnBrk="1" hangingPunct="1">
                <a:defRPr/>
              </a:pPr>
              <a:endParaRPr lang="en-US" sz="1600" dirty="0">
                <a:solidFill>
                  <a:prstClr val="white">
                    <a:lumMod val="50000"/>
                  </a:prst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B7F3241B-CAAA-BD33-3735-B072EC885575}"/>
                </a:ext>
              </a:extLst>
            </p:cNvPr>
            <p:cNvPicPr>
              <a:picLocks noChangeAspect="1"/>
            </p:cNvPicPr>
            <p:nvPr/>
          </p:nvPicPr>
          <p:blipFill>
            <a:blip r:embed="rId3" cstate="print"/>
            <a:stretch>
              <a:fillRect/>
            </a:stretch>
          </p:blipFill>
          <p:spPr>
            <a:xfrm>
              <a:off x="547151" y="624696"/>
              <a:ext cx="1194267" cy="1195037"/>
            </a:xfrm>
            <a:prstGeom prst="round2DiagRect">
              <a:avLst>
                <a:gd name="adj1" fmla="val 0"/>
                <a:gd name="adj2" fmla="val 0"/>
              </a:avLst>
            </a:prstGeom>
            <a:effectLst>
              <a:innerShdw blurRad="63500" dist="50800" dir="13500000">
                <a:prstClr val="black">
                  <a:alpha val="50000"/>
                </a:prstClr>
              </a:innerShdw>
            </a:effectLst>
          </p:spPr>
        </p:pic>
      </p:grpSp>
      <p:sp>
        <p:nvSpPr>
          <p:cNvPr id="98307" name="TextBox 12">
            <a:extLst>
              <a:ext uri="{FF2B5EF4-FFF2-40B4-BE49-F238E27FC236}">
                <a16:creationId xmlns:a16="http://schemas.microsoft.com/office/drawing/2014/main" id="{7FB85554-895C-22A6-FF5B-8CE20FE2F93A}"/>
              </a:ext>
            </a:extLst>
          </p:cNvPr>
          <p:cNvSpPr txBox="1">
            <a:spLocks noChangeArrowheads="1"/>
          </p:cNvSpPr>
          <p:nvPr/>
        </p:nvSpPr>
        <p:spPr bwMode="auto">
          <a:xfrm>
            <a:off x="4171890" y="1729211"/>
            <a:ext cx="800219"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KE" sz="10350" dirty="0">
                <a:solidFill>
                  <a:srgbClr val="000000"/>
                </a:solidFill>
                <a:latin typeface="Quicksand Bold" panose="020F0502020204030204" pitchFamily="34" charset="0"/>
              </a:rPr>
              <a:t>?</a:t>
            </a:r>
            <a:endParaRPr lang="en-GB" altLang="en-KE" sz="1800" dirty="0">
              <a:solidFill>
                <a:srgbClr val="000000"/>
              </a:solidFill>
              <a:latin typeface="Quicksand Bold" panose="020F0502020204030204" pitchFamily="34" charset="0"/>
            </a:endParaRPr>
          </a:p>
        </p:txBody>
      </p:sp>
      <p:grpSp>
        <p:nvGrpSpPr>
          <p:cNvPr id="98308" name="Group 13">
            <a:extLst>
              <a:ext uri="{FF2B5EF4-FFF2-40B4-BE49-F238E27FC236}">
                <a16:creationId xmlns:a16="http://schemas.microsoft.com/office/drawing/2014/main" id="{F18EE50C-C896-4839-4380-0E3D4BF5B479}"/>
              </a:ext>
            </a:extLst>
          </p:cNvPr>
          <p:cNvGrpSpPr>
            <a:grpSpLocks/>
          </p:cNvGrpSpPr>
          <p:nvPr/>
        </p:nvGrpSpPr>
        <p:grpSpPr bwMode="auto">
          <a:xfrm>
            <a:off x="1555473" y="3584747"/>
            <a:ext cx="6447234" cy="1145381"/>
            <a:chOff x="259080" y="3959352"/>
            <a:chExt cx="8595360" cy="1527048"/>
          </a:xfrm>
        </p:grpSpPr>
        <p:sp>
          <p:nvSpPr>
            <p:cNvPr id="15" name="Round Diagonal Corner Rectangle 14">
              <a:extLst>
                <a:ext uri="{FF2B5EF4-FFF2-40B4-BE49-F238E27FC236}">
                  <a16:creationId xmlns:a16="http://schemas.microsoft.com/office/drawing/2014/main" id="{7875EAC1-5A9D-D07B-903D-621E3DE32C94}"/>
                </a:ext>
              </a:extLst>
            </p:cNvPr>
            <p:cNvSpPr/>
            <p:nvPr/>
          </p:nvSpPr>
          <p:spPr>
            <a:xfrm>
              <a:off x="259080" y="3959352"/>
              <a:ext cx="8595360" cy="1527048"/>
            </a:xfrm>
            <a:prstGeom prst="round2DiagRect">
              <a:avLst/>
            </a:prstGeom>
            <a:gradFill flip="none" rotWithShape="1">
              <a:gsLst>
                <a:gs pos="32000">
                  <a:schemeClr val="bg1"/>
                </a:gs>
                <a:gs pos="100000">
                  <a:schemeClr val="accent6">
                    <a:lumMod val="40000"/>
                    <a:lumOff val="60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0" anchor="ctr"/>
            <a:lstStyle/>
            <a:p>
              <a:pPr eaLnBrk="1" hangingPunct="1">
                <a:defRPr/>
              </a:pPr>
              <a:r>
                <a:rPr lang="en-US" sz="1050" dirty="0">
                  <a:solidFill>
                    <a:prstClr val="white">
                      <a:lumMod val="50000"/>
                    </a:prstClr>
                  </a:solidFill>
                  <a:latin typeface="Quicksand Bold" pitchFamily="2" charset="0"/>
                </a:rPr>
                <a:t>	</a:t>
              </a:r>
            </a:p>
          </p:txBody>
        </p:sp>
        <p:grpSp>
          <p:nvGrpSpPr>
            <p:cNvPr id="98312" name="Group 15">
              <a:extLst>
                <a:ext uri="{FF2B5EF4-FFF2-40B4-BE49-F238E27FC236}">
                  <a16:creationId xmlns:a16="http://schemas.microsoft.com/office/drawing/2014/main" id="{E5B71FF5-A259-7457-C476-15A24339F005}"/>
                </a:ext>
              </a:extLst>
            </p:cNvPr>
            <p:cNvGrpSpPr>
              <a:grpSpLocks/>
            </p:cNvGrpSpPr>
            <p:nvPr/>
          </p:nvGrpSpPr>
          <p:grpSpPr bwMode="auto">
            <a:xfrm>
              <a:off x="2237247" y="4078020"/>
              <a:ext cx="4669507" cy="1371600"/>
              <a:chOff x="2081599" y="4078020"/>
              <a:chExt cx="4669507" cy="1371600"/>
            </a:xfrm>
          </p:grpSpPr>
          <p:pic>
            <p:nvPicPr>
              <p:cNvPr id="18" name="Picture 17">
                <a:extLst>
                  <a:ext uri="{FF2B5EF4-FFF2-40B4-BE49-F238E27FC236}">
                    <a16:creationId xmlns:a16="http://schemas.microsoft.com/office/drawing/2014/main" id="{7B9CA258-5D3E-A990-C21B-A5E1B092B03C}"/>
                  </a:ext>
                </a:extLst>
              </p:cNvPr>
              <p:cNvPicPr>
                <a:picLocks noChangeAspect="1"/>
              </p:cNvPicPr>
              <p:nvPr/>
            </p:nvPicPr>
            <p:blipFill>
              <a:blip r:embed="rId4" cstate="print"/>
              <a:stretch>
                <a:fillRect/>
              </a:stretch>
            </p:blipFill>
            <p:spPr>
              <a:xfrm>
                <a:off x="2081599" y="4078020"/>
                <a:ext cx="1042601" cy="1371600"/>
              </a:xfrm>
              <a:prstGeom prst="round2DiagRect">
                <a:avLst>
                  <a:gd name="adj1" fmla="val 0"/>
                  <a:gd name="adj2" fmla="val 0"/>
                </a:avLst>
              </a:prstGeom>
              <a:effectLst>
                <a:innerShdw blurRad="63500" dist="50800" dir="13500000">
                  <a:prstClr val="black">
                    <a:alpha val="35000"/>
                  </a:prstClr>
                </a:innerShdw>
              </a:effectLst>
            </p:spPr>
          </p:pic>
          <p:pic>
            <p:nvPicPr>
              <p:cNvPr id="98314" name="Picture 18">
                <a:extLst>
                  <a:ext uri="{FF2B5EF4-FFF2-40B4-BE49-F238E27FC236}">
                    <a16:creationId xmlns:a16="http://schemas.microsoft.com/office/drawing/2014/main" id="{95B8E3D4-4780-C279-CBB5-01DAF0A139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078020"/>
                <a:ext cx="95990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extBox 1">
            <a:extLst>
              <a:ext uri="{FF2B5EF4-FFF2-40B4-BE49-F238E27FC236}">
                <a16:creationId xmlns:a16="http://schemas.microsoft.com/office/drawing/2014/main" id="{2EEF7E7A-F437-C00F-A21F-D64914051270}"/>
              </a:ext>
            </a:extLst>
          </p:cNvPr>
          <p:cNvSpPr txBox="1"/>
          <p:nvPr/>
        </p:nvSpPr>
        <p:spPr>
          <a:xfrm>
            <a:off x="3610557" y="757806"/>
            <a:ext cx="3985628" cy="707886"/>
          </a:xfrm>
          <a:prstGeom prst="rect">
            <a:avLst/>
          </a:prstGeom>
          <a:noFill/>
        </p:spPr>
        <p:txBody>
          <a:bodyPr wrap="square" rtlCol="0">
            <a:spAutoFit/>
          </a:bodyPr>
          <a:lstStyle/>
          <a:p>
            <a:pPr eaLnBrk="1" hangingPunct="1">
              <a:defRPr/>
            </a:pPr>
            <a:r>
              <a:rPr lang="en-US" sz="2000" dirty="0">
                <a:latin typeface="Open Sans" panose="020B0606030504020204" pitchFamily="34" charset="0"/>
                <a:ea typeface="Open Sans" panose="020B0606030504020204" pitchFamily="34" charset="0"/>
                <a:cs typeface="Open Sans" panose="020B0606030504020204" pitchFamily="34" charset="0"/>
              </a:rPr>
              <a:t>SMS improves clinic attendance after MC  for HIV prevention</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a:extLst>
              <a:ext uri="{FF2B5EF4-FFF2-40B4-BE49-F238E27FC236}">
                <a16:creationId xmlns:a16="http://schemas.microsoft.com/office/drawing/2014/main" id="{8A664E05-93AC-3C7C-6145-9D4AD7277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9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4E323E8-CDAA-1AAC-2F1D-EFA01F4E7878}"/>
              </a:ext>
            </a:extLst>
          </p:cNvPr>
          <p:cNvSpPr/>
          <p:nvPr/>
        </p:nvSpPr>
        <p:spPr>
          <a:xfrm>
            <a:off x="1143000" y="23813"/>
            <a:ext cx="6858000" cy="4798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a:extLst>
              <a:ext uri="{FF2B5EF4-FFF2-40B4-BE49-F238E27FC236}">
                <a16:creationId xmlns:a16="http://schemas.microsoft.com/office/drawing/2014/main" id="{5FA6804D-55CF-A411-AC71-73936062F0F7}"/>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143000" y="0"/>
            <a:ext cx="6858000" cy="519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4">
            <a:extLst>
              <a:ext uri="{FF2B5EF4-FFF2-40B4-BE49-F238E27FC236}">
                <a16:creationId xmlns:a16="http://schemas.microsoft.com/office/drawing/2014/main" id="{326CCA57-70AD-D037-C336-8C92E5C4F6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4596" t="67085" r="14404"/>
          <a:stretch>
            <a:fillRect/>
          </a:stretch>
        </p:blipFill>
        <p:spPr bwMode="auto">
          <a:xfrm>
            <a:off x="6259117" y="3486150"/>
            <a:ext cx="753665" cy="171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5E16F64-34B0-4772-2C75-5929E99982FF}"/>
              </a:ext>
            </a:extLst>
          </p:cNvPr>
          <p:cNvSpPr/>
          <p:nvPr/>
        </p:nvSpPr>
        <p:spPr>
          <a:xfrm>
            <a:off x="6259117" y="3486150"/>
            <a:ext cx="753665" cy="1600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50"/>
          </a:p>
        </p:txBody>
      </p:sp>
      <p:sp>
        <p:nvSpPr>
          <p:cNvPr id="5" name="Rectangle 4">
            <a:extLst>
              <a:ext uri="{FF2B5EF4-FFF2-40B4-BE49-F238E27FC236}">
                <a16:creationId xmlns:a16="http://schemas.microsoft.com/office/drawing/2014/main" id="{F5569709-E758-EFBA-5C31-98FDE04D1963}"/>
              </a:ext>
            </a:extLst>
          </p:cNvPr>
          <p:cNvSpPr/>
          <p:nvPr/>
        </p:nvSpPr>
        <p:spPr>
          <a:xfrm>
            <a:off x="1143000" y="23813"/>
            <a:ext cx="6858000" cy="4798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4585-F4A4-9447-DFF9-76EE1A14BAF3}"/>
              </a:ext>
            </a:extLst>
          </p:cNvPr>
          <p:cNvSpPr>
            <a:spLocks noGrp="1"/>
          </p:cNvSpPr>
          <p:nvPr>
            <p:ph type="title"/>
          </p:nvPr>
        </p:nvSpPr>
        <p:spPr/>
        <p:txBody>
          <a:bodyPr/>
          <a:lstStyle/>
          <a:p>
            <a:endParaRPr lang="en-KE" dirty="0"/>
          </a:p>
        </p:txBody>
      </p:sp>
      <p:pic>
        <p:nvPicPr>
          <p:cNvPr id="5" name="Content Placeholder 4">
            <a:extLst>
              <a:ext uri="{FF2B5EF4-FFF2-40B4-BE49-F238E27FC236}">
                <a16:creationId xmlns:a16="http://schemas.microsoft.com/office/drawing/2014/main" id="{80210B2A-0E5D-8BEC-5BB5-F375F775A041}"/>
              </a:ext>
            </a:extLst>
          </p:cNvPr>
          <p:cNvPicPr>
            <a:picLocks noGrp="1" noChangeAspect="1"/>
          </p:cNvPicPr>
          <p:nvPr>
            <p:ph sz="half" idx="1"/>
          </p:nvPr>
        </p:nvPicPr>
        <p:blipFill rotWithShape="1">
          <a:blip r:embed="rId3"/>
          <a:srcRect b="16062"/>
          <a:stretch/>
        </p:blipFill>
        <p:spPr>
          <a:xfrm>
            <a:off x="0" y="-1"/>
            <a:ext cx="6302843" cy="2483427"/>
          </a:xfrm>
          <a:prstGeom prst="rect">
            <a:avLst/>
          </a:prstGeom>
        </p:spPr>
      </p:pic>
      <p:pic>
        <p:nvPicPr>
          <p:cNvPr id="6" name="Picture 5">
            <a:extLst>
              <a:ext uri="{FF2B5EF4-FFF2-40B4-BE49-F238E27FC236}">
                <a16:creationId xmlns:a16="http://schemas.microsoft.com/office/drawing/2014/main" id="{E3E62FF1-54D7-205D-B80E-22D0A64D5081}"/>
              </a:ext>
            </a:extLst>
          </p:cNvPr>
          <p:cNvPicPr>
            <a:picLocks noChangeAspect="1"/>
          </p:cNvPicPr>
          <p:nvPr/>
        </p:nvPicPr>
        <p:blipFill rotWithShape="1">
          <a:blip r:embed="rId4"/>
          <a:srcRect t="5050" r="17978" b="15152"/>
          <a:stretch/>
        </p:blipFill>
        <p:spPr>
          <a:xfrm>
            <a:off x="4678907" y="1683327"/>
            <a:ext cx="4465093" cy="3460173"/>
          </a:xfrm>
          <a:prstGeom prst="rect">
            <a:avLst/>
          </a:prstGeom>
        </p:spPr>
      </p:pic>
      <p:grpSp>
        <p:nvGrpSpPr>
          <p:cNvPr id="9" name="Group 8">
            <a:extLst>
              <a:ext uri="{FF2B5EF4-FFF2-40B4-BE49-F238E27FC236}">
                <a16:creationId xmlns:a16="http://schemas.microsoft.com/office/drawing/2014/main" id="{50F54C52-71CD-1D02-ADC3-C65F4D803112}"/>
              </a:ext>
            </a:extLst>
          </p:cNvPr>
          <p:cNvGrpSpPr/>
          <p:nvPr/>
        </p:nvGrpSpPr>
        <p:grpSpPr>
          <a:xfrm>
            <a:off x="145506" y="2843826"/>
            <a:ext cx="4480967" cy="2319085"/>
            <a:chOff x="145506" y="2843826"/>
            <a:chExt cx="4480967" cy="2319085"/>
          </a:xfrm>
        </p:grpSpPr>
        <p:pic>
          <p:nvPicPr>
            <p:cNvPr id="7" name="Picture 3">
              <a:extLst>
                <a:ext uri="{FF2B5EF4-FFF2-40B4-BE49-F238E27FC236}">
                  <a16:creationId xmlns:a16="http://schemas.microsoft.com/office/drawing/2014/main" id="{0CA48FE3-82E4-9CEA-EFB1-DDE3DF960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506" y="2843826"/>
              <a:ext cx="4480967" cy="17030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4">
              <a:extLst>
                <a:ext uri="{FF2B5EF4-FFF2-40B4-BE49-F238E27FC236}">
                  <a16:creationId xmlns:a16="http://schemas.microsoft.com/office/drawing/2014/main" id="{4F9E72BE-CAF2-0F26-515B-7F6EE0B31087}"/>
                </a:ext>
              </a:extLst>
            </p:cNvPr>
            <p:cNvSpPr txBox="1">
              <a:spLocks noChangeArrowheads="1"/>
            </p:cNvSpPr>
            <p:nvPr/>
          </p:nvSpPr>
          <p:spPr bwMode="auto">
            <a:xfrm>
              <a:off x="145506" y="4907324"/>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KE" sz="800" b="1" dirty="0">
                  <a:latin typeface="Arial" panose="020B0604020202020204" pitchFamily="34" charset="0"/>
                </a:rPr>
                <a:t>Alison Bruce et al. </a:t>
              </a:r>
              <a:r>
                <a:rPr lang="en-GB" altLang="en-KE" sz="800" b="1" dirty="0" err="1">
                  <a:latin typeface="Arial" panose="020B0604020202020204" pitchFamily="34" charset="0"/>
                </a:rPr>
                <a:t>bmjpo</a:t>
              </a:r>
              <a:r>
                <a:rPr lang="en-GB" altLang="en-KE" sz="800" b="1" dirty="0">
                  <a:latin typeface="Arial" panose="020B0604020202020204" pitchFamily="34" charset="0"/>
                </a:rPr>
                <a:t> 2018;2:e000307</a:t>
              </a:r>
            </a:p>
          </p:txBody>
        </p:sp>
      </p:grpSp>
    </p:spTree>
    <p:extLst>
      <p:ext uri="{BB962C8B-B14F-4D97-AF65-F5344CB8AC3E}">
        <p14:creationId xmlns:p14="http://schemas.microsoft.com/office/powerpoint/2010/main" val="288630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A7263-FEF1-A176-76BF-6F5E4B071A27}"/>
              </a:ext>
            </a:extLst>
          </p:cNvPr>
          <p:cNvSpPr>
            <a:spLocks noGrp="1"/>
          </p:cNvSpPr>
          <p:nvPr>
            <p:ph type="title"/>
          </p:nvPr>
        </p:nvSpPr>
        <p:spPr/>
        <p:txBody>
          <a:bodyPr/>
          <a:lstStyle/>
          <a:p>
            <a:endParaRPr lang="en-KE" dirty="0"/>
          </a:p>
        </p:txBody>
      </p:sp>
      <p:pic>
        <p:nvPicPr>
          <p:cNvPr id="5" name="Content Placeholder 4">
            <a:extLst>
              <a:ext uri="{FF2B5EF4-FFF2-40B4-BE49-F238E27FC236}">
                <a16:creationId xmlns:a16="http://schemas.microsoft.com/office/drawing/2014/main" id="{44508EF6-6103-359B-8123-A8B61154F4BB}"/>
              </a:ext>
            </a:extLst>
          </p:cNvPr>
          <p:cNvPicPr>
            <a:picLocks noGrp="1" noChangeAspect="1"/>
          </p:cNvPicPr>
          <p:nvPr>
            <p:ph sz="half" idx="1"/>
          </p:nvPr>
        </p:nvPicPr>
        <p:blipFill rotWithShape="1">
          <a:blip r:embed="rId2"/>
          <a:srcRect l="2062" t="3842" r="2945" b="4942"/>
          <a:stretch/>
        </p:blipFill>
        <p:spPr>
          <a:xfrm>
            <a:off x="1220932" y="228599"/>
            <a:ext cx="6702136" cy="4686301"/>
          </a:xfrm>
          <a:prstGeom prst="rect">
            <a:avLst/>
          </a:prstGeom>
        </p:spPr>
      </p:pic>
    </p:spTree>
    <p:extLst>
      <p:ext uri="{BB962C8B-B14F-4D97-AF65-F5344CB8AC3E}">
        <p14:creationId xmlns:p14="http://schemas.microsoft.com/office/powerpoint/2010/main" val="1361978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03DA-2DDB-280C-F7CC-9CA178508351}"/>
              </a:ext>
            </a:extLst>
          </p:cNvPr>
          <p:cNvSpPr>
            <a:spLocks noGrp="1"/>
          </p:cNvSpPr>
          <p:nvPr>
            <p:ph type="title"/>
          </p:nvPr>
        </p:nvSpPr>
        <p:spPr/>
        <p:txBody>
          <a:bodyPr/>
          <a:lstStyle/>
          <a:p>
            <a:endParaRPr lang="en-KE" dirty="0"/>
          </a:p>
        </p:txBody>
      </p:sp>
      <p:pic>
        <p:nvPicPr>
          <p:cNvPr id="5" name="Picture 4">
            <a:extLst>
              <a:ext uri="{FF2B5EF4-FFF2-40B4-BE49-F238E27FC236}">
                <a16:creationId xmlns:a16="http://schemas.microsoft.com/office/drawing/2014/main" id="{15CA4740-C055-E5CC-4BC9-6B259CDFDA63}"/>
              </a:ext>
            </a:extLst>
          </p:cNvPr>
          <p:cNvPicPr>
            <a:picLocks noChangeAspect="1"/>
          </p:cNvPicPr>
          <p:nvPr/>
        </p:nvPicPr>
        <p:blipFill rotWithShape="1">
          <a:blip r:embed="rId3"/>
          <a:srcRect l="783" t="3476" r="2440" b="894"/>
          <a:stretch/>
        </p:blipFill>
        <p:spPr>
          <a:xfrm>
            <a:off x="1016876" y="0"/>
            <a:ext cx="7110248" cy="5116228"/>
          </a:xfrm>
          <a:prstGeom prst="rect">
            <a:avLst/>
          </a:prstGeom>
        </p:spPr>
      </p:pic>
    </p:spTree>
    <p:extLst>
      <p:ext uri="{BB962C8B-B14F-4D97-AF65-F5344CB8AC3E}">
        <p14:creationId xmlns:p14="http://schemas.microsoft.com/office/powerpoint/2010/main" val="958459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1" name="Rounded Rectangle 20">
            <a:extLst>
              <a:ext uri="{FF2B5EF4-FFF2-40B4-BE49-F238E27FC236}">
                <a16:creationId xmlns:a16="http://schemas.microsoft.com/office/drawing/2014/main" id="{088B9368-742E-169E-35B3-B8C04AD51E97}"/>
              </a:ext>
            </a:extLst>
          </p:cNvPr>
          <p:cNvSpPr/>
          <p:nvPr/>
        </p:nvSpPr>
        <p:spPr>
          <a:xfrm>
            <a:off x="6553634" y="3420722"/>
            <a:ext cx="2590366" cy="173583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dirty="0"/>
          </a:p>
        </p:txBody>
      </p:sp>
      <p:sp>
        <p:nvSpPr>
          <p:cNvPr id="4" name="Text Placeholder 3">
            <a:extLst>
              <a:ext uri="{FF2B5EF4-FFF2-40B4-BE49-F238E27FC236}">
                <a16:creationId xmlns:a16="http://schemas.microsoft.com/office/drawing/2014/main" id="{9270D28F-F80F-8F7B-11C6-4B8A53BD3448}"/>
              </a:ext>
            </a:extLst>
          </p:cNvPr>
          <p:cNvSpPr>
            <a:spLocks noGrp="1"/>
          </p:cNvSpPr>
          <p:nvPr>
            <p:ph type="body" idx="1"/>
          </p:nvPr>
        </p:nvSpPr>
        <p:spPr>
          <a:xfrm>
            <a:off x="2133536" y="1266257"/>
            <a:ext cx="4940130" cy="3439094"/>
          </a:xfrm>
          <a:prstGeom prst="roundRect">
            <a:avLst>
              <a:gd name="adj" fmla="val 15387"/>
            </a:avLst>
          </a:prstGeom>
          <a:ln w="28575">
            <a:solidFill>
              <a:schemeClr val="bg1">
                <a:lumMod val="50000"/>
              </a:schemeClr>
            </a:solidFill>
          </a:ln>
        </p:spPr>
        <p:txBody>
          <a:bodyPr/>
          <a:lstStyle/>
          <a:p>
            <a:pPr marL="76200" indent="0">
              <a:buNone/>
            </a:pPr>
            <a:endParaRPr lang="en-KE" sz="2000" dirty="0"/>
          </a:p>
          <a:p>
            <a:pPr marL="76200" indent="0">
              <a:buNone/>
            </a:pPr>
            <a:r>
              <a:rPr lang="en-KE" sz="1800" dirty="0"/>
              <a:t>Digital Health, is an evolving concept that </a:t>
            </a:r>
            <a:r>
              <a:rPr lang="en-GB" sz="1800" dirty="0"/>
              <a:t>e</a:t>
            </a:r>
            <a:r>
              <a:rPr lang="en-KE" sz="1800" dirty="0"/>
              <a:t>ncompasses internet focused technologies and tools that enhance health care delivery and public health</a:t>
            </a:r>
          </a:p>
          <a:p>
            <a:pPr marL="76200" indent="0">
              <a:buNone/>
            </a:pPr>
            <a:endParaRPr lang="en-KE" sz="1800" dirty="0"/>
          </a:p>
          <a:p>
            <a:pPr marL="76200" indent="0">
              <a:buNone/>
            </a:pPr>
            <a:r>
              <a:rPr lang="en-KE" sz="1800" dirty="0"/>
              <a:t>Digital health is deeply rooted in eHealth ”the use of information and communication technology in support of health and health-related fields” </a:t>
            </a:r>
          </a:p>
        </p:txBody>
      </p:sp>
      <p:sp>
        <p:nvSpPr>
          <p:cNvPr id="3" name="Title 2">
            <a:extLst>
              <a:ext uri="{FF2B5EF4-FFF2-40B4-BE49-F238E27FC236}">
                <a16:creationId xmlns:a16="http://schemas.microsoft.com/office/drawing/2014/main" id="{CFBDF349-0D27-474A-6AF3-FC4937A58370}"/>
              </a:ext>
            </a:extLst>
          </p:cNvPr>
          <p:cNvSpPr>
            <a:spLocks noGrp="1"/>
          </p:cNvSpPr>
          <p:nvPr>
            <p:ph type="title"/>
          </p:nvPr>
        </p:nvSpPr>
        <p:spPr>
          <a:xfrm>
            <a:off x="132524" y="309863"/>
            <a:ext cx="8843857" cy="591980"/>
          </a:xfrm>
        </p:spPr>
        <p:txBody>
          <a:bodyPr/>
          <a:lstStyle/>
          <a:p>
            <a:pPr algn="ctr"/>
            <a:r>
              <a:rPr lang="en-KE" dirty="0"/>
              <a:t>Background </a:t>
            </a:r>
          </a:p>
        </p:txBody>
      </p:sp>
      <p:grpSp>
        <p:nvGrpSpPr>
          <p:cNvPr id="16" name="Group 15">
            <a:extLst>
              <a:ext uri="{FF2B5EF4-FFF2-40B4-BE49-F238E27FC236}">
                <a16:creationId xmlns:a16="http://schemas.microsoft.com/office/drawing/2014/main" id="{66BC05D3-217B-2DD5-CCEA-1A5640CD0EDC}"/>
              </a:ext>
            </a:extLst>
          </p:cNvPr>
          <p:cNvGrpSpPr/>
          <p:nvPr/>
        </p:nvGrpSpPr>
        <p:grpSpPr>
          <a:xfrm>
            <a:off x="269601" y="1199095"/>
            <a:ext cx="1650468" cy="1492499"/>
            <a:chOff x="4936826" y="3213010"/>
            <a:chExt cx="1749698" cy="1594819"/>
          </a:xfrm>
          <a:noFill/>
        </p:grpSpPr>
        <p:sp>
          <p:nvSpPr>
            <p:cNvPr id="15" name="Rounded Rectangle 14">
              <a:extLst>
                <a:ext uri="{FF2B5EF4-FFF2-40B4-BE49-F238E27FC236}">
                  <a16:creationId xmlns:a16="http://schemas.microsoft.com/office/drawing/2014/main" id="{5EC5CE04-FECE-4D7C-9B97-9954904F4BB6}"/>
                </a:ext>
              </a:extLst>
            </p:cNvPr>
            <p:cNvSpPr/>
            <p:nvPr/>
          </p:nvSpPr>
          <p:spPr>
            <a:xfrm>
              <a:off x="4936826" y="3213010"/>
              <a:ext cx="1749698" cy="1594819"/>
            </a:xfrm>
            <a:prstGeom prst="roundRect">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solidFill>
                  <a:srgbClr val="C00000"/>
                </a:solidFill>
              </a:endParaRPr>
            </a:p>
          </p:txBody>
        </p:sp>
        <p:pic>
          <p:nvPicPr>
            <p:cNvPr id="6" name="Picture 5">
              <a:extLst>
                <a:ext uri="{FF2B5EF4-FFF2-40B4-BE49-F238E27FC236}">
                  <a16:creationId xmlns:a16="http://schemas.microsoft.com/office/drawing/2014/main" id="{96474E24-6A01-DAEC-26A1-8345F0B26AC9}"/>
                </a:ext>
              </a:extLst>
            </p:cNvPr>
            <p:cNvPicPr>
              <a:picLocks noChangeAspect="1"/>
            </p:cNvPicPr>
            <p:nvPr/>
          </p:nvPicPr>
          <p:blipFill>
            <a:blip r:embed="rId3"/>
            <a:stretch>
              <a:fillRect/>
            </a:stretch>
          </p:blipFill>
          <p:spPr>
            <a:xfrm>
              <a:off x="5152690" y="3400718"/>
              <a:ext cx="1287764" cy="1046497"/>
            </a:xfrm>
            <a:prstGeom prst="rect">
              <a:avLst/>
            </a:prstGeom>
            <a:grpFill/>
            <a:ln w="38100">
              <a:solidFill>
                <a:srgbClr val="C00000"/>
              </a:solidFill>
            </a:ln>
          </p:spPr>
        </p:pic>
      </p:grpSp>
      <p:grpSp>
        <p:nvGrpSpPr>
          <p:cNvPr id="17" name="Group 16">
            <a:extLst>
              <a:ext uri="{FF2B5EF4-FFF2-40B4-BE49-F238E27FC236}">
                <a16:creationId xmlns:a16="http://schemas.microsoft.com/office/drawing/2014/main" id="{70A72FED-D965-882C-5A17-08F35D3DCBDF}"/>
              </a:ext>
            </a:extLst>
          </p:cNvPr>
          <p:cNvGrpSpPr/>
          <p:nvPr/>
        </p:nvGrpSpPr>
        <p:grpSpPr>
          <a:xfrm>
            <a:off x="7241716" y="1160491"/>
            <a:ext cx="1632683" cy="1492368"/>
            <a:chOff x="6234953" y="1141055"/>
            <a:chExt cx="1741612" cy="1685556"/>
          </a:xfrm>
          <a:noFill/>
        </p:grpSpPr>
        <p:sp>
          <p:nvSpPr>
            <p:cNvPr id="13" name="Rounded Rectangle 12">
              <a:extLst>
                <a:ext uri="{FF2B5EF4-FFF2-40B4-BE49-F238E27FC236}">
                  <a16:creationId xmlns:a16="http://schemas.microsoft.com/office/drawing/2014/main" id="{A4234261-8A07-C35D-853F-F32AC145B523}"/>
                </a:ext>
              </a:extLst>
            </p:cNvPr>
            <p:cNvSpPr/>
            <p:nvPr/>
          </p:nvSpPr>
          <p:spPr>
            <a:xfrm>
              <a:off x="6234953" y="1141055"/>
              <a:ext cx="1741612" cy="168555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pic>
          <p:nvPicPr>
            <p:cNvPr id="8" name="Picture 7">
              <a:extLst>
                <a:ext uri="{FF2B5EF4-FFF2-40B4-BE49-F238E27FC236}">
                  <a16:creationId xmlns:a16="http://schemas.microsoft.com/office/drawing/2014/main" id="{D7EC0A8D-D2CD-93B4-AF77-4892EDC5EB79}"/>
                </a:ext>
              </a:extLst>
            </p:cNvPr>
            <p:cNvPicPr>
              <a:picLocks noChangeAspect="1"/>
            </p:cNvPicPr>
            <p:nvPr/>
          </p:nvPicPr>
          <p:blipFill>
            <a:blip r:embed="rId4"/>
            <a:stretch>
              <a:fillRect/>
            </a:stretch>
          </p:blipFill>
          <p:spPr>
            <a:xfrm>
              <a:off x="6457919" y="1451008"/>
              <a:ext cx="1287765" cy="1083473"/>
            </a:xfrm>
            <a:prstGeom prst="rect">
              <a:avLst/>
            </a:prstGeom>
            <a:grpFill/>
          </p:spPr>
        </p:pic>
      </p:grpSp>
      <p:grpSp>
        <p:nvGrpSpPr>
          <p:cNvPr id="12" name="Group 11">
            <a:extLst>
              <a:ext uri="{FF2B5EF4-FFF2-40B4-BE49-F238E27FC236}">
                <a16:creationId xmlns:a16="http://schemas.microsoft.com/office/drawing/2014/main" id="{7DFD1C71-4D7D-C1AB-EDF4-C5E24A4C4CCD}"/>
              </a:ext>
            </a:extLst>
          </p:cNvPr>
          <p:cNvGrpSpPr/>
          <p:nvPr/>
        </p:nvGrpSpPr>
        <p:grpSpPr>
          <a:xfrm>
            <a:off x="7325913" y="3063858"/>
            <a:ext cx="1650468" cy="1492498"/>
            <a:chOff x="4932781" y="364736"/>
            <a:chExt cx="1430446" cy="1417668"/>
          </a:xfrm>
        </p:grpSpPr>
        <p:sp>
          <p:nvSpPr>
            <p:cNvPr id="11" name="Rounded Rectangle 10">
              <a:extLst>
                <a:ext uri="{FF2B5EF4-FFF2-40B4-BE49-F238E27FC236}">
                  <a16:creationId xmlns:a16="http://schemas.microsoft.com/office/drawing/2014/main" id="{D7471B11-B838-CDCF-E5AA-85F19EA9FC5A}"/>
                </a:ext>
              </a:extLst>
            </p:cNvPr>
            <p:cNvSpPr/>
            <p:nvPr/>
          </p:nvSpPr>
          <p:spPr>
            <a:xfrm>
              <a:off x="4932781" y="364736"/>
              <a:ext cx="1430446" cy="141766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dirty="0"/>
            </a:p>
          </p:txBody>
        </p:sp>
        <p:pic>
          <p:nvPicPr>
            <p:cNvPr id="10" name="Picture 9">
              <a:extLst>
                <a:ext uri="{FF2B5EF4-FFF2-40B4-BE49-F238E27FC236}">
                  <a16:creationId xmlns:a16="http://schemas.microsoft.com/office/drawing/2014/main" id="{FA450A75-4012-4F5D-3CAB-A4B0AC6C9E35}"/>
                </a:ext>
              </a:extLst>
            </p:cNvPr>
            <p:cNvPicPr>
              <a:picLocks noChangeAspect="1"/>
            </p:cNvPicPr>
            <p:nvPr/>
          </p:nvPicPr>
          <p:blipFill rotWithShape="1">
            <a:blip r:embed="rId5"/>
            <a:srcRect t="1149" r="35440" b="10906"/>
            <a:stretch/>
          </p:blipFill>
          <p:spPr>
            <a:xfrm>
              <a:off x="5134596" y="576511"/>
              <a:ext cx="963539" cy="994117"/>
            </a:xfrm>
            <a:prstGeom prst="rect">
              <a:avLst/>
            </a:prstGeom>
            <a:ln>
              <a:noFill/>
            </a:ln>
          </p:spPr>
        </p:pic>
      </p:grpSp>
      <p:grpSp>
        <p:nvGrpSpPr>
          <p:cNvPr id="20" name="Group 19">
            <a:extLst>
              <a:ext uri="{FF2B5EF4-FFF2-40B4-BE49-F238E27FC236}">
                <a16:creationId xmlns:a16="http://schemas.microsoft.com/office/drawing/2014/main" id="{548E220D-6167-B623-1916-D853957E2DC0}"/>
              </a:ext>
            </a:extLst>
          </p:cNvPr>
          <p:cNvGrpSpPr/>
          <p:nvPr/>
        </p:nvGrpSpPr>
        <p:grpSpPr>
          <a:xfrm>
            <a:off x="250845" y="3246869"/>
            <a:ext cx="1632684" cy="1458482"/>
            <a:chOff x="6473092" y="2563455"/>
            <a:chExt cx="1672639" cy="1293644"/>
          </a:xfrm>
        </p:grpSpPr>
        <p:sp>
          <p:nvSpPr>
            <p:cNvPr id="14" name="Rounded Rectangle 13">
              <a:extLst>
                <a:ext uri="{FF2B5EF4-FFF2-40B4-BE49-F238E27FC236}">
                  <a16:creationId xmlns:a16="http://schemas.microsoft.com/office/drawing/2014/main" id="{936AED10-20F0-612F-686A-EB4F082D2B8D}"/>
                </a:ext>
              </a:extLst>
            </p:cNvPr>
            <p:cNvSpPr/>
            <p:nvPr/>
          </p:nvSpPr>
          <p:spPr>
            <a:xfrm>
              <a:off x="6473092" y="2563455"/>
              <a:ext cx="1672639" cy="12936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dirty="0"/>
            </a:p>
          </p:txBody>
        </p:sp>
        <p:pic>
          <p:nvPicPr>
            <p:cNvPr id="9" name="Picture 8">
              <a:extLst>
                <a:ext uri="{FF2B5EF4-FFF2-40B4-BE49-F238E27FC236}">
                  <a16:creationId xmlns:a16="http://schemas.microsoft.com/office/drawing/2014/main" id="{F47084A2-68B4-0E7B-D685-D8CA89B5388A}"/>
                </a:ext>
              </a:extLst>
            </p:cNvPr>
            <p:cNvPicPr>
              <a:picLocks noChangeAspect="1"/>
            </p:cNvPicPr>
            <p:nvPr/>
          </p:nvPicPr>
          <p:blipFill rotWithShape="1">
            <a:blip r:embed="rId6"/>
            <a:srcRect r="50000" b="43654"/>
            <a:stretch/>
          </p:blipFill>
          <p:spPr>
            <a:xfrm>
              <a:off x="6654250" y="2714159"/>
              <a:ext cx="1326198" cy="999975"/>
            </a:xfrm>
            <a:prstGeom prst="rect">
              <a:avLst/>
            </a:prstGeom>
          </p:spPr>
        </p:pic>
      </p:grpSp>
      <p:sp>
        <p:nvSpPr>
          <p:cNvPr id="22" name="TextBox 21">
            <a:extLst>
              <a:ext uri="{FF2B5EF4-FFF2-40B4-BE49-F238E27FC236}">
                <a16:creationId xmlns:a16="http://schemas.microsoft.com/office/drawing/2014/main" id="{5CAF4E2D-941C-ADF7-0D0C-66788BCD93D3}"/>
              </a:ext>
            </a:extLst>
          </p:cNvPr>
          <p:cNvSpPr txBox="1"/>
          <p:nvPr/>
        </p:nvSpPr>
        <p:spPr>
          <a:xfrm>
            <a:off x="512649" y="2755502"/>
            <a:ext cx="1109075" cy="307777"/>
          </a:xfrm>
          <a:prstGeom prst="rect">
            <a:avLst/>
          </a:prstGeom>
          <a:noFill/>
        </p:spPr>
        <p:txBody>
          <a:bodyPr wrap="square" rtlCol="0">
            <a:spAutoFit/>
          </a:bodyPr>
          <a:lstStyle/>
          <a:p>
            <a:r>
              <a:rPr lang="en-KE"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mHealth</a:t>
            </a:r>
          </a:p>
        </p:txBody>
      </p:sp>
      <p:sp>
        <p:nvSpPr>
          <p:cNvPr id="24" name="TextBox 23">
            <a:extLst>
              <a:ext uri="{FF2B5EF4-FFF2-40B4-BE49-F238E27FC236}">
                <a16:creationId xmlns:a16="http://schemas.microsoft.com/office/drawing/2014/main" id="{A6BB6F39-4DF5-D9A2-0500-CA3C77163E20}"/>
              </a:ext>
            </a:extLst>
          </p:cNvPr>
          <p:cNvSpPr txBox="1"/>
          <p:nvPr/>
        </p:nvSpPr>
        <p:spPr>
          <a:xfrm>
            <a:off x="370571" y="4804093"/>
            <a:ext cx="1408728" cy="307777"/>
          </a:xfrm>
          <a:prstGeom prst="rect">
            <a:avLst/>
          </a:prstGeom>
          <a:noFill/>
        </p:spPr>
        <p:txBody>
          <a:bodyPr wrap="square" rtlCol="0">
            <a:spAutoFit/>
          </a:bodyPr>
          <a:lstStyle/>
          <a:p>
            <a:r>
              <a:rPr lang="en-KE"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Telemedicine</a:t>
            </a:r>
          </a:p>
        </p:txBody>
      </p:sp>
      <p:sp>
        <p:nvSpPr>
          <p:cNvPr id="25" name="TextBox 24">
            <a:extLst>
              <a:ext uri="{FF2B5EF4-FFF2-40B4-BE49-F238E27FC236}">
                <a16:creationId xmlns:a16="http://schemas.microsoft.com/office/drawing/2014/main" id="{7D0EFA3E-BB09-D2B4-AFE4-C084FF9A3A62}"/>
              </a:ext>
            </a:extLst>
          </p:cNvPr>
          <p:cNvSpPr txBox="1"/>
          <p:nvPr/>
        </p:nvSpPr>
        <p:spPr>
          <a:xfrm>
            <a:off x="7161460" y="2669888"/>
            <a:ext cx="1982540" cy="338554"/>
          </a:xfrm>
          <a:prstGeom prst="rect">
            <a:avLst/>
          </a:prstGeom>
          <a:noFill/>
        </p:spPr>
        <p:txBody>
          <a:bodyPr wrap="square" rtlCol="0">
            <a:spAutoFit/>
          </a:bodyPr>
          <a:lstStyle/>
          <a:p>
            <a:r>
              <a:rPr lang="en-KE"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Wearable</a:t>
            </a:r>
            <a:r>
              <a:rPr lang="en-KE" sz="16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 devices</a:t>
            </a:r>
          </a:p>
        </p:txBody>
      </p:sp>
      <p:sp>
        <p:nvSpPr>
          <p:cNvPr id="26" name="TextBox 25">
            <a:extLst>
              <a:ext uri="{FF2B5EF4-FFF2-40B4-BE49-F238E27FC236}">
                <a16:creationId xmlns:a16="http://schemas.microsoft.com/office/drawing/2014/main" id="{D4808B9D-B01A-3A4B-9F8D-741CDBDF2439}"/>
              </a:ext>
            </a:extLst>
          </p:cNvPr>
          <p:cNvSpPr txBox="1"/>
          <p:nvPr/>
        </p:nvSpPr>
        <p:spPr>
          <a:xfrm>
            <a:off x="6957314" y="4649881"/>
            <a:ext cx="2387665" cy="523220"/>
          </a:xfrm>
          <a:prstGeom prst="rect">
            <a:avLst/>
          </a:prstGeom>
          <a:noFill/>
        </p:spPr>
        <p:txBody>
          <a:bodyPr wrap="square" rtlCol="0">
            <a:spAutoFit/>
          </a:bodyPr>
          <a:lstStyle/>
          <a:p>
            <a:r>
              <a:rPr lang="en-KE"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Machine Learning and Artificial Intelligence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
            <a:extLst>
              <a:ext uri="{FF2B5EF4-FFF2-40B4-BE49-F238E27FC236}">
                <a16:creationId xmlns:a16="http://schemas.microsoft.com/office/drawing/2014/main" id="{317B8CDD-F17D-297F-4E97-F9237AA80FF0}"/>
              </a:ext>
            </a:extLst>
          </p:cNvPr>
          <p:cNvPicPr>
            <a:picLocks noChangeAspect="1"/>
          </p:cNvPicPr>
          <p:nvPr/>
        </p:nvPicPr>
        <p:blipFill>
          <a:blip r:embed="rId3">
            <a:extLst>
              <a:ext uri="{28A0092B-C50C-407E-A947-70E740481C1C}">
                <a14:useLocalDpi xmlns:a14="http://schemas.microsoft.com/office/drawing/2010/main" val="0"/>
              </a:ext>
            </a:extLst>
          </a:blip>
          <a:srcRect b="47798"/>
          <a:stretch>
            <a:fillRect/>
          </a:stretch>
        </p:blipFill>
        <p:spPr bwMode="auto">
          <a:xfrm>
            <a:off x="1143000" y="126207"/>
            <a:ext cx="6858000" cy="501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a:extLst>
              <a:ext uri="{FF2B5EF4-FFF2-40B4-BE49-F238E27FC236}">
                <a16:creationId xmlns:a16="http://schemas.microsoft.com/office/drawing/2014/main" id="{2383DF28-2697-611C-C5B0-17E1C78E1C31}"/>
              </a:ext>
            </a:extLst>
          </p:cNvPr>
          <p:cNvPicPr>
            <a:picLocks noChangeAspect="1"/>
          </p:cNvPicPr>
          <p:nvPr/>
        </p:nvPicPr>
        <p:blipFill>
          <a:blip r:embed="rId3">
            <a:extLst>
              <a:ext uri="{28A0092B-C50C-407E-A947-70E740481C1C}">
                <a14:useLocalDpi xmlns:a14="http://schemas.microsoft.com/office/drawing/2010/main" val="0"/>
              </a:ext>
            </a:extLst>
          </a:blip>
          <a:srcRect t="53517"/>
          <a:stretch>
            <a:fillRect/>
          </a:stretch>
        </p:blipFill>
        <p:spPr bwMode="auto">
          <a:xfrm>
            <a:off x="1143000" y="0"/>
            <a:ext cx="68580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A1CA7A9-3659-1D59-A251-8A7B66CF9704}"/>
              </a:ext>
            </a:extLst>
          </p:cNvPr>
          <p:cNvGraphicFramePr>
            <a:graphicFrameLocks noGrp="1"/>
          </p:cNvGraphicFramePr>
          <p:nvPr/>
        </p:nvGraphicFramePr>
        <p:xfrm>
          <a:off x="1571625" y="1028700"/>
          <a:ext cx="6000752" cy="1771650"/>
        </p:xfrm>
        <a:graphic>
          <a:graphicData uri="http://schemas.openxmlformats.org/drawingml/2006/table">
            <a:tbl>
              <a:tblPr firstRow="1" firstCol="1" bandRow="1">
                <a:tableStyleId>{2D5ABB26-0587-4C30-8999-92F81FD0307C}</a:tableStyleId>
              </a:tblPr>
              <a:tblGrid>
                <a:gridCol w="1500188">
                  <a:extLst>
                    <a:ext uri="{9D8B030D-6E8A-4147-A177-3AD203B41FA5}">
                      <a16:colId xmlns:a16="http://schemas.microsoft.com/office/drawing/2014/main" val="20000"/>
                    </a:ext>
                  </a:extLst>
                </a:gridCol>
                <a:gridCol w="1500188">
                  <a:extLst>
                    <a:ext uri="{9D8B030D-6E8A-4147-A177-3AD203B41FA5}">
                      <a16:colId xmlns:a16="http://schemas.microsoft.com/office/drawing/2014/main" val="20001"/>
                    </a:ext>
                  </a:extLst>
                </a:gridCol>
                <a:gridCol w="1500188">
                  <a:extLst>
                    <a:ext uri="{9D8B030D-6E8A-4147-A177-3AD203B41FA5}">
                      <a16:colId xmlns:a16="http://schemas.microsoft.com/office/drawing/2014/main" val="20002"/>
                    </a:ext>
                  </a:extLst>
                </a:gridCol>
                <a:gridCol w="1500188">
                  <a:extLst>
                    <a:ext uri="{9D8B030D-6E8A-4147-A177-3AD203B41FA5}">
                      <a16:colId xmlns:a16="http://schemas.microsoft.com/office/drawing/2014/main" val="20003"/>
                    </a:ext>
                  </a:extLst>
                </a:gridCol>
              </a:tblGrid>
              <a:tr h="800100">
                <a:tc>
                  <a:txBody>
                    <a:bodyPr/>
                    <a:lstStyle/>
                    <a:p>
                      <a:pPr marL="0" marR="0" algn="ctr">
                        <a:lnSpc>
                          <a:spcPct val="115000"/>
                        </a:lnSpc>
                        <a:spcBef>
                          <a:spcPts val="1200"/>
                        </a:spcBef>
                        <a:spcAft>
                          <a:spcPts val="0"/>
                        </a:spcAft>
                      </a:pPr>
                      <a:r>
                        <a:rPr lang="en-US" sz="2100" b="1" dirty="0">
                          <a:ln>
                            <a:solidFill>
                              <a:schemeClr val="tx1">
                                <a:lumMod val="65000"/>
                                <a:lumOff val="35000"/>
                              </a:schemeClr>
                            </a:solidFill>
                          </a:ln>
                          <a:effectLst/>
                          <a:latin typeface="Quicksand Bold" pitchFamily="2" charset="0"/>
                        </a:rPr>
                        <a:t>SMS</a:t>
                      </a:r>
                      <a:endParaRPr lang="en-US" sz="1800" b="1" dirty="0">
                        <a:ln>
                          <a:solidFill>
                            <a:schemeClr val="tx1">
                              <a:lumMod val="65000"/>
                              <a:lumOff val="35000"/>
                            </a:schemeClr>
                          </a:solidFill>
                        </a:ln>
                        <a:effectLst/>
                        <a:latin typeface="Quicksand Bold" pitchFamily="2" charset="0"/>
                        <a:ea typeface="Calibri"/>
                        <a:cs typeface="Times New Roman"/>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1200"/>
                        </a:spcBef>
                        <a:spcAft>
                          <a:spcPts val="0"/>
                        </a:spcAft>
                      </a:pPr>
                      <a:r>
                        <a:rPr lang="en-US" sz="2100" b="1" dirty="0">
                          <a:ln>
                            <a:solidFill>
                              <a:schemeClr val="tx1">
                                <a:lumMod val="65000"/>
                                <a:lumOff val="35000"/>
                              </a:schemeClr>
                            </a:solidFill>
                          </a:ln>
                          <a:effectLst/>
                          <a:latin typeface="Quicksand Bold" pitchFamily="2" charset="0"/>
                        </a:rPr>
                        <a:t>Control</a:t>
                      </a:r>
                      <a:endParaRPr lang="en-US" sz="1800" b="1" dirty="0">
                        <a:ln>
                          <a:solidFill>
                            <a:schemeClr val="tx1">
                              <a:lumMod val="65000"/>
                              <a:lumOff val="35000"/>
                            </a:schemeClr>
                          </a:solidFill>
                        </a:ln>
                        <a:effectLst/>
                        <a:latin typeface="Quicksand Bold" pitchFamily="2" charset="0"/>
                        <a:ea typeface="Calibri"/>
                        <a:cs typeface="Times New Roman"/>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1200"/>
                        </a:spcBef>
                        <a:spcAft>
                          <a:spcPts val="0"/>
                        </a:spcAft>
                      </a:pPr>
                      <a:r>
                        <a:rPr lang="en-US" sz="2100" b="1" dirty="0">
                          <a:ln>
                            <a:solidFill>
                              <a:schemeClr val="tx1">
                                <a:lumMod val="65000"/>
                                <a:lumOff val="35000"/>
                              </a:schemeClr>
                            </a:solidFill>
                          </a:ln>
                          <a:effectLst/>
                          <a:latin typeface="Quicksand Bold" pitchFamily="2" charset="0"/>
                        </a:rPr>
                        <a:t>RR</a:t>
                      </a:r>
                      <a:br>
                        <a:rPr lang="en-US" sz="2100" b="1" dirty="0">
                          <a:ln>
                            <a:solidFill>
                              <a:schemeClr val="tx1">
                                <a:lumMod val="65000"/>
                                <a:lumOff val="35000"/>
                              </a:schemeClr>
                            </a:solidFill>
                          </a:ln>
                          <a:effectLst/>
                          <a:latin typeface="Quicksand Bold" pitchFamily="2" charset="0"/>
                        </a:rPr>
                      </a:br>
                      <a:r>
                        <a:rPr lang="en-US" sz="2100" b="1" dirty="0">
                          <a:ln>
                            <a:solidFill>
                              <a:schemeClr val="tx1">
                                <a:lumMod val="65000"/>
                                <a:lumOff val="35000"/>
                              </a:schemeClr>
                            </a:solidFill>
                          </a:ln>
                          <a:effectLst/>
                          <a:latin typeface="Quicksand Bold" pitchFamily="2" charset="0"/>
                        </a:rPr>
                        <a:t>[95</a:t>
                      </a:r>
                      <a:r>
                        <a:rPr lang="en-US" sz="2100" b="1" dirty="0">
                          <a:ln>
                            <a:solidFill>
                              <a:schemeClr val="tx1">
                                <a:lumMod val="65000"/>
                                <a:lumOff val="35000"/>
                              </a:schemeClr>
                            </a:solidFill>
                          </a:ln>
                          <a:effectLst/>
                          <a:latin typeface="Perspective Sans" pitchFamily="34" charset="0"/>
                        </a:rPr>
                        <a:t>%</a:t>
                      </a:r>
                      <a:r>
                        <a:rPr lang="en-US" sz="2100" b="1" dirty="0">
                          <a:ln>
                            <a:solidFill>
                              <a:schemeClr val="tx1">
                                <a:lumMod val="65000"/>
                                <a:lumOff val="35000"/>
                              </a:schemeClr>
                            </a:solidFill>
                          </a:ln>
                          <a:effectLst/>
                          <a:latin typeface="Quicksand Bold" pitchFamily="2" charset="0"/>
                        </a:rPr>
                        <a:t> CI]</a:t>
                      </a:r>
                      <a:endParaRPr lang="en-US" sz="1800" b="1" dirty="0">
                        <a:ln>
                          <a:solidFill>
                            <a:schemeClr val="tx1">
                              <a:lumMod val="65000"/>
                              <a:lumOff val="35000"/>
                            </a:schemeClr>
                          </a:solidFill>
                        </a:ln>
                        <a:effectLst/>
                        <a:latin typeface="Quicksand Bold" pitchFamily="2" charset="0"/>
                        <a:ea typeface="Calibri"/>
                        <a:cs typeface="Times New Roman"/>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1200"/>
                        </a:spcBef>
                        <a:spcAft>
                          <a:spcPts val="0"/>
                        </a:spcAft>
                      </a:pPr>
                      <a:r>
                        <a:rPr lang="en-US" sz="2100" b="1" i="1" dirty="0">
                          <a:ln>
                            <a:solidFill>
                              <a:schemeClr val="tx1">
                                <a:lumMod val="65000"/>
                                <a:lumOff val="35000"/>
                              </a:schemeClr>
                            </a:solidFill>
                          </a:ln>
                          <a:effectLst/>
                          <a:latin typeface="Quicksand Bold" pitchFamily="2" charset="0"/>
                        </a:rPr>
                        <a:t>P</a:t>
                      </a:r>
                      <a:endParaRPr lang="en-US" sz="1800" b="1" i="1" dirty="0">
                        <a:ln>
                          <a:solidFill>
                            <a:schemeClr val="tx1">
                              <a:lumMod val="65000"/>
                              <a:lumOff val="35000"/>
                            </a:schemeClr>
                          </a:solidFill>
                        </a:ln>
                        <a:effectLst/>
                        <a:latin typeface="Quicksand Bold" pitchFamily="2" charset="0"/>
                        <a:ea typeface="Calibri"/>
                        <a:cs typeface="Times New Roman"/>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71550">
                <a:tc>
                  <a:txBody>
                    <a:bodyPr/>
                    <a:lstStyle/>
                    <a:p>
                      <a:pPr marL="0" marR="0" algn="ctr">
                        <a:lnSpc>
                          <a:spcPct val="150000"/>
                        </a:lnSpc>
                        <a:spcBef>
                          <a:spcPts val="1200"/>
                        </a:spcBef>
                        <a:spcAft>
                          <a:spcPts val="0"/>
                        </a:spcAft>
                      </a:pPr>
                      <a:r>
                        <a:rPr lang="en-US" sz="2000" b="0" dirty="0">
                          <a:effectLst/>
                          <a:latin typeface="Perspective Sans" pitchFamily="34" charset="0"/>
                        </a:rPr>
                        <a:t>38/194</a:t>
                      </a:r>
                      <a:endParaRPr lang="en-US" sz="2000" b="0" dirty="0">
                        <a:effectLst/>
                        <a:latin typeface="Perspective Sans" pitchFamily="34" charset="0"/>
                        <a:ea typeface="Calibri"/>
                        <a:cs typeface="Times New Roman"/>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1200"/>
                        </a:spcBef>
                        <a:spcAft>
                          <a:spcPts val="0"/>
                        </a:spcAft>
                      </a:pPr>
                      <a:r>
                        <a:rPr lang="en-US" sz="2000" b="0" dirty="0">
                          <a:effectLst/>
                          <a:latin typeface="Perspective Sans" pitchFamily="34" charset="0"/>
                        </a:rPr>
                        <a:t>22/187</a:t>
                      </a:r>
                      <a:endParaRPr lang="en-US" sz="2000" b="0" dirty="0">
                        <a:effectLst/>
                        <a:latin typeface="Perspective Sans" pitchFamily="34" charset="0"/>
                        <a:ea typeface="Calibri"/>
                        <a:cs typeface="Times New Roman"/>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1200"/>
                        </a:spcBef>
                        <a:spcAft>
                          <a:spcPts val="0"/>
                        </a:spcAft>
                      </a:pPr>
                      <a:r>
                        <a:rPr lang="en-US" sz="2000" b="0" dirty="0">
                          <a:effectLst/>
                          <a:latin typeface="Perspective Sans" pitchFamily="34" charset="0"/>
                        </a:rPr>
                        <a:t>1.66 </a:t>
                      </a:r>
                      <a:br>
                        <a:rPr lang="en-US" sz="2000" b="0" dirty="0">
                          <a:effectLst/>
                          <a:latin typeface="Perspective Sans" pitchFamily="34" charset="0"/>
                        </a:rPr>
                      </a:br>
                      <a:r>
                        <a:rPr lang="en-US" sz="2000" b="0" dirty="0">
                          <a:effectLst/>
                          <a:latin typeface="Perspective Sans" pitchFamily="34" charset="0"/>
                        </a:rPr>
                        <a:t>[1.02–2.70]</a:t>
                      </a:r>
                      <a:endParaRPr lang="en-US" sz="2000" b="0" dirty="0">
                        <a:effectLst/>
                        <a:latin typeface="Perspective Sans" pitchFamily="34" charset="0"/>
                        <a:ea typeface="Calibri"/>
                        <a:cs typeface="Times New Roman"/>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1200"/>
                        </a:spcBef>
                        <a:spcAft>
                          <a:spcPts val="0"/>
                        </a:spcAft>
                      </a:pPr>
                      <a:r>
                        <a:rPr lang="en-US" sz="2000" b="0" dirty="0">
                          <a:effectLst/>
                          <a:latin typeface="Perspective Sans" pitchFamily="34" charset="0"/>
                        </a:rPr>
                        <a:t>0.04</a:t>
                      </a:r>
                      <a:endParaRPr lang="en-US" sz="2000" b="0" dirty="0">
                        <a:effectLst/>
                        <a:latin typeface="Perspective Sans" pitchFamily="34" charset="0"/>
                        <a:ea typeface="Calibri"/>
                        <a:cs typeface="Times New Roman"/>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5" name="Title 4">
            <a:extLst>
              <a:ext uri="{FF2B5EF4-FFF2-40B4-BE49-F238E27FC236}">
                <a16:creationId xmlns:a16="http://schemas.microsoft.com/office/drawing/2014/main" id="{042798C3-24E7-7D67-1376-642228B64D5B}"/>
              </a:ext>
            </a:extLst>
          </p:cNvPr>
          <p:cNvSpPr>
            <a:spLocks noGrp="1"/>
          </p:cNvSpPr>
          <p:nvPr>
            <p:ph type="title" idx="4294967295"/>
          </p:nvPr>
        </p:nvSpPr>
        <p:spPr bwMode="auto">
          <a:xfrm>
            <a:off x="252248" y="274638"/>
            <a:ext cx="8434552"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KE" dirty="0"/>
              <a:t>Postpartum clinic attendance</a:t>
            </a:r>
            <a:endParaRPr lang="en-US" dirty="0">
              <a:latin typeface="Quicksand Bold" pitchFamily="50" charset="0"/>
            </a:endParaRPr>
          </a:p>
        </p:txBody>
      </p:sp>
      <p:grpSp>
        <p:nvGrpSpPr>
          <p:cNvPr id="2" name="Group 7">
            <a:extLst>
              <a:ext uri="{FF2B5EF4-FFF2-40B4-BE49-F238E27FC236}">
                <a16:creationId xmlns:a16="http://schemas.microsoft.com/office/drawing/2014/main" id="{5B00AB18-81F3-E415-EDA3-9419BBA17A4B}"/>
              </a:ext>
            </a:extLst>
          </p:cNvPr>
          <p:cNvGrpSpPr>
            <a:grpSpLocks/>
          </p:cNvGrpSpPr>
          <p:nvPr/>
        </p:nvGrpSpPr>
        <p:grpSpPr bwMode="auto">
          <a:xfrm>
            <a:off x="1314450" y="2743200"/>
            <a:ext cx="3314700" cy="2343150"/>
            <a:chOff x="228600" y="3657600"/>
            <a:chExt cx="4419600" cy="3124200"/>
          </a:xfrm>
        </p:grpSpPr>
        <p:graphicFrame>
          <p:nvGraphicFramePr>
            <p:cNvPr id="131077" name="Chart 3">
              <a:extLst>
                <a:ext uri="{FF2B5EF4-FFF2-40B4-BE49-F238E27FC236}">
                  <a16:creationId xmlns:a16="http://schemas.microsoft.com/office/drawing/2014/main" id="{272EC6B7-75A1-0395-E4E8-ECD3ECB32D1B}"/>
                </a:ext>
              </a:extLst>
            </p:cNvPr>
            <p:cNvGraphicFramePr>
              <a:graphicFrameLocks/>
            </p:cNvGraphicFramePr>
            <p:nvPr/>
          </p:nvGraphicFramePr>
          <p:xfrm>
            <a:off x="228600" y="3657600"/>
            <a:ext cx="4419600" cy="3124200"/>
          </p:xfrm>
          <a:graphic>
            <a:graphicData uri="http://schemas.openxmlformats.org/presentationml/2006/ole">
              <mc:AlternateContent xmlns:mc="http://schemas.openxmlformats.org/markup-compatibility/2006">
                <mc:Choice xmlns:v="urn:schemas-microsoft-com:vml" Requires="v">
                  <p:oleObj spid="_x0000_s1026" r:id="rId4" imgW="4603750" imgH="3257550" progId="Excel.Chart.8">
                    <p:embed/>
                  </p:oleObj>
                </mc:Choice>
                <mc:Fallback>
                  <p:oleObj r:id="rId4" imgW="4603750" imgH="3257550" progId="Excel.Chart.8">
                    <p:embed/>
                    <p:pic>
                      <p:nvPicPr>
                        <p:cNvPr id="131077" name="Chart 3">
                          <a:extLst>
                            <a:ext uri="{FF2B5EF4-FFF2-40B4-BE49-F238E27FC236}">
                              <a16:creationId xmlns:a16="http://schemas.microsoft.com/office/drawing/2014/main" id="{272EC6B7-75A1-0395-E4E8-ECD3ECB32D1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657600"/>
                          <a:ext cx="441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1078" name="Rectangle 5">
              <a:extLst>
                <a:ext uri="{FF2B5EF4-FFF2-40B4-BE49-F238E27FC236}">
                  <a16:creationId xmlns:a16="http://schemas.microsoft.com/office/drawing/2014/main" id="{117EB034-D187-483E-C5A9-C04EE8464ABA}"/>
                </a:ext>
              </a:extLst>
            </p:cNvPr>
            <p:cNvSpPr>
              <a:spLocks noChangeArrowheads="1"/>
            </p:cNvSpPr>
            <p:nvPr/>
          </p:nvSpPr>
          <p:spPr bwMode="auto">
            <a:xfrm>
              <a:off x="1015447" y="4267200"/>
              <a:ext cx="1011389" cy="61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50000"/>
                </a:lnSpc>
                <a:spcBef>
                  <a:spcPts val="900"/>
                </a:spcBef>
                <a:buNone/>
              </a:pPr>
              <a:r>
                <a:rPr lang="en-US" altLang="en-KE" sz="1800">
                  <a:latin typeface="Perspective Sans" charset="0"/>
                </a:rPr>
                <a:t>19.6%</a:t>
              </a:r>
            </a:p>
          </p:txBody>
        </p:sp>
        <p:sp>
          <p:nvSpPr>
            <p:cNvPr id="131079" name="Rectangle 6">
              <a:extLst>
                <a:ext uri="{FF2B5EF4-FFF2-40B4-BE49-F238E27FC236}">
                  <a16:creationId xmlns:a16="http://schemas.microsoft.com/office/drawing/2014/main" id="{80F57C98-6BA9-9025-BD20-B2A940ACFFDF}"/>
                </a:ext>
              </a:extLst>
            </p:cNvPr>
            <p:cNvSpPr>
              <a:spLocks noChangeArrowheads="1"/>
            </p:cNvSpPr>
            <p:nvPr/>
          </p:nvSpPr>
          <p:spPr bwMode="auto">
            <a:xfrm>
              <a:off x="3183460" y="5105400"/>
              <a:ext cx="1011389" cy="61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50000"/>
                </a:lnSpc>
                <a:spcBef>
                  <a:spcPts val="900"/>
                </a:spcBef>
                <a:buNone/>
              </a:pPr>
              <a:r>
                <a:rPr lang="en-US" altLang="en-KE" sz="1800">
                  <a:latin typeface="Perspective Sans" charset="0"/>
                </a:rPr>
                <a:t>11.8%</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4">
            <a:extLst>
              <a:ext uri="{FF2B5EF4-FFF2-40B4-BE49-F238E27FC236}">
                <a16:creationId xmlns:a16="http://schemas.microsoft.com/office/drawing/2014/main" id="{79D192DA-0E88-889C-750F-D59F5F94B91F}"/>
              </a:ext>
            </a:extLst>
          </p:cNvPr>
          <p:cNvSpPr>
            <a:spLocks noGrp="1"/>
          </p:cNvSpPr>
          <p:nvPr>
            <p:ph type="title" idx="4294967295"/>
          </p:nvPr>
        </p:nvSpPr>
        <p:spPr bwMode="auto">
          <a:xfrm>
            <a:off x="457200" y="274638"/>
            <a:ext cx="8229600" cy="48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KE" dirty="0"/>
              <a:t>Time to clinic attendance</a:t>
            </a:r>
            <a:endParaRPr lang="en-US" altLang="en-KE" dirty="0">
              <a:latin typeface="Quicksand Bold" panose="020F0502020204030204" pitchFamily="34" charset="0"/>
            </a:endParaRPr>
          </a:p>
        </p:txBody>
      </p:sp>
      <p:pic>
        <p:nvPicPr>
          <p:cNvPr id="133123" name="Picture 7">
            <a:extLst>
              <a:ext uri="{FF2B5EF4-FFF2-40B4-BE49-F238E27FC236}">
                <a16:creationId xmlns:a16="http://schemas.microsoft.com/office/drawing/2014/main" id="{13894A2C-0362-A5F9-4022-EAC8C28133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5445" y="820187"/>
            <a:ext cx="5573110" cy="404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5CA628E-9C54-349E-114B-476357BDBBC8}"/>
              </a:ext>
            </a:extLst>
          </p:cNvPr>
          <p:cNvGraphicFramePr>
            <a:graphicFrameLocks noGrp="1"/>
          </p:cNvGraphicFramePr>
          <p:nvPr/>
        </p:nvGraphicFramePr>
        <p:xfrm>
          <a:off x="1571625" y="1028700"/>
          <a:ext cx="6000752" cy="1771650"/>
        </p:xfrm>
        <a:graphic>
          <a:graphicData uri="http://schemas.openxmlformats.org/drawingml/2006/table">
            <a:tbl>
              <a:tblPr firstRow="1" firstCol="1" bandRow="1">
                <a:tableStyleId>{2D5ABB26-0587-4C30-8999-92F81FD0307C}</a:tableStyleId>
              </a:tblPr>
              <a:tblGrid>
                <a:gridCol w="1500188">
                  <a:extLst>
                    <a:ext uri="{9D8B030D-6E8A-4147-A177-3AD203B41FA5}">
                      <a16:colId xmlns:a16="http://schemas.microsoft.com/office/drawing/2014/main" val="20000"/>
                    </a:ext>
                  </a:extLst>
                </a:gridCol>
                <a:gridCol w="1500188">
                  <a:extLst>
                    <a:ext uri="{9D8B030D-6E8A-4147-A177-3AD203B41FA5}">
                      <a16:colId xmlns:a16="http://schemas.microsoft.com/office/drawing/2014/main" val="20001"/>
                    </a:ext>
                  </a:extLst>
                </a:gridCol>
                <a:gridCol w="1500188">
                  <a:extLst>
                    <a:ext uri="{9D8B030D-6E8A-4147-A177-3AD203B41FA5}">
                      <a16:colId xmlns:a16="http://schemas.microsoft.com/office/drawing/2014/main" val="20002"/>
                    </a:ext>
                  </a:extLst>
                </a:gridCol>
                <a:gridCol w="1500188">
                  <a:extLst>
                    <a:ext uri="{9D8B030D-6E8A-4147-A177-3AD203B41FA5}">
                      <a16:colId xmlns:a16="http://schemas.microsoft.com/office/drawing/2014/main" val="20003"/>
                    </a:ext>
                  </a:extLst>
                </a:gridCol>
              </a:tblGrid>
              <a:tr h="800100">
                <a:tc>
                  <a:txBody>
                    <a:bodyPr/>
                    <a:lstStyle/>
                    <a:p>
                      <a:pPr marL="0" marR="0" algn="ctr">
                        <a:lnSpc>
                          <a:spcPct val="115000"/>
                        </a:lnSpc>
                        <a:spcBef>
                          <a:spcPts val="1200"/>
                        </a:spcBef>
                        <a:spcAft>
                          <a:spcPts val="0"/>
                        </a:spcAft>
                      </a:pPr>
                      <a:r>
                        <a:rPr lang="en-US" sz="2100" b="1" dirty="0">
                          <a:ln>
                            <a:solidFill>
                              <a:schemeClr val="tx1">
                                <a:lumMod val="65000"/>
                                <a:lumOff val="35000"/>
                              </a:schemeClr>
                            </a:solidFill>
                          </a:ln>
                          <a:effectLst/>
                          <a:latin typeface="Quicksand Bold" pitchFamily="2" charset="0"/>
                        </a:rPr>
                        <a:t>SMS</a:t>
                      </a:r>
                      <a:endParaRPr lang="en-US" sz="1800" b="1" dirty="0">
                        <a:ln>
                          <a:solidFill>
                            <a:schemeClr val="tx1">
                              <a:lumMod val="65000"/>
                              <a:lumOff val="35000"/>
                            </a:schemeClr>
                          </a:solidFill>
                        </a:ln>
                        <a:effectLst/>
                        <a:latin typeface="Quicksand Bold" pitchFamily="2" charset="0"/>
                        <a:ea typeface="Calibri"/>
                        <a:cs typeface="Times New Roman"/>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1200"/>
                        </a:spcBef>
                        <a:spcAft>
                          <a:spcPts val="0"/>
                        </a:spcAft>
                      </a:pPr>
                      <a:r>
                        <a:rPr lang="en-US" sz="2100" b="1" dirty="0">
                          <a:ln>
                            <a:solidFill>
                              <a:schemeClr val="tx1">
                                <a:lumMod val="65000"/>
                                <a:lumOff val="35000"/>
                              </a:schemeClr>
                            </a:solidFill>
                          </a:ln>
                          <a:effectLst/>
                          <a:latin typeface="Quicksand Bold" pitchFamily="2" charset="0"/>
                        </a:rPr>
                        <a:t>Control</a:t>
                      </a:r>
                      <a:endParaRPr lang="en-US" sz="1800" b="1" dirty="0">
                        <a:ln>
                          <a:solidFill>
                            <a:schemeClr val="tx1">
                              <a:lumMod val="65000"/>
                              <a:lumOff val="35000"/>
                            </a:schemeClr>
                          </a:solidFill>
                        </a:ln>
                        <a:effectLst/>
                        <a:latin typeface="Quicksand Bold" pitchFamily="2" charset="0"/>
                        <a:ea typeface="Calibri"/>
                        <a:cs typeface="Times New Roman"/>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1200"/>
                        </a:spcBef>
                        <a:spcAft>
                          <a:spcPts val="0"/>
                        </a:spcAft>
                      </a:pPr>
                      <a:r>
                        <a:rPr lang="en-US" sz="2100" b="1" dirty="0">
                          <a:ln>
                            <a:solidFill>
                              <a:schemeClr val="tx1">
                                <a:lumMod val="65000"/>
                                <a:lumOff val="35000"/>
                              </a:schemeClr>
                            </a:solidFill>
                          </a:ln>
                          <a:effectLst/>
                          <a:latin typeface="Quicksand Bold" pitchFamily="2" charset="0"/>
                        </a:rPr>
                        <a:t>RR</a:t>
                      </a:r>
                      <a:br>
                        <a:rPr lang="en-US" sz="2100" b="1" dirty="0">
                          <a:ln>
                            <a:solidFill>
                              <a:schemeClr val="tx1">
                                <a:lumMod val="65000"/>
                                <a:lumOff val="35000"/>
                              </a:schemeClr>
                            </a:solidFill>
                          </a:ln>
                          <a:effectLst/>
                          <a:latin typeface="Quicksand Bold" pitchFamily="2" charset="0"/>
                        </a:rPr>
                      </a:br>
                      <a:r>
                        <a:rPr lang="en-US" sz="2100" b="1" dirty="0">
                          <a:ln>
                            <a:solidFill>
                              <a:schemeClr val="tx1">
                                <a:lumMod val="65000"/>
                                <a:lumOff val="35000"/>
                              </a:schemeClr>
                            </a:solidFill>
                          </a:ln>
                          <a:effectLst/>
                          <a:latin typeface="Quicksand Bold" pitchFamily="2" charset="0"/>
                        </a:rPr>
                        <a:t>[95</a:t>
                      </a:r>
                      <a:r>
                        <a:rPr lang="en-US" sz="2100" b="1" dirty="0">
                          <a:ln>
                            <a:solidFill>
                              <a:schemeClr val="tx1">
                                <a:lumMod val="65000"/>
                                <a:lumOff val="35000"/>
                              </a:schemeClr>
                            </a:solidFill>
                          </a:ln>
                          <a:effectLst/>
                          <a:latin typeface="Perspective Sans" pitchFamily="34" charset="0"/>
                        </a:rPr>
                        <a:t>%</a:t>
                      </a:r>
                      <a:r>
                        <a:rPr lang="en-US" sz="2100" b="1" dirty="0">
                          <a:ln>
                            <a:solidFill>
                              <a:schemeClr val="tx1">
                                <a:lumMod val="65000"/>
                                <a:lumOff val="35000"/>
                              </a:schemeClr>
                            </a:solidFill>
                          </a:ln>
                          <a:effectLst/>
                          <a:latin typeface="Quicksand Bold" pitchFamily="2" charset="0"/>
                        </a:rPr>
                        <a:t> CI]</a:t>
                      </a:r>
                      <a:endParaRPr lang="en-US" sz="1800" b="1" dirty="0">
                        <a:ln>
                          <a:solidFill>
                            <a:schemeClr val="tx1">
                              <a:lumMod val="65000"/>
                              <a:lumOff val="35000"/>
                            </a:schemeClr>
                          </a:solidFill>
                        </a:ln>
                        <a:effectLst/>
                        <a:latin typeface="Quicksand Bold" pitchFamily="2" charset="0"/>
                        <a:ea typeface="Calibri"/>
                        <a:cs typeface="Times New Roman"/>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1200"/>
                        </a:spcBef>
                        <a:spcAft>
                          <a:spcPts val="0"/>
                        </a:spcAft>
                      </a:pPr>
                      <a:r>
                        <a:rPr lang="en-US" sz="2100" b="1" i="1" dirty="0">
                          <a:ln>
                            <a:solidFill>
                              <a:schemeClr val="tx1">
                                <a:lumMod val="65000"/>
                                <a:lumOff val="35000"/>
                              </a:schemeClr>
                            </a:solidFill>
                          </a:ln>
                          <a:effectLst/>
                          <a:latin typeface="Quicksand Bold" pitchFamily="2" charset="0"/>
                        </a:rPr>
                        <a:t>P</a:t>
                      </a:r>
                      <a:endParaRPr lang="en-US" sz="1800" b="1" i="1" dirty="0">
                        <a:ln>
                          <a:solidFill>
                            <a:schemeClr val="tx1">
                              <a:lumMod val="65000"/>
                              <a:lumOff val="35000"/>
                            </a:schemeClr>
                          </a:solidFill>
                        </a:ln>
                        <a:effectLst/>
                        <a:latin typeface="Quicksand Bold" pitchFamily="2" charset="0"/>
                        <a:ea typeface="Calibri"/>
                        <a:cs typeface="Times New Roman"/>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71550">
                <a:tc>
                  <a:txBody>
                    <a:bodyPr/>
                    <a:lstStyle/>
                    <a:p>
                      <a:pPr marL="0" marR="0" algn="ctr">
                        <a:lnSpc>
                          <a:spcPct val="150000"/>
                        </a:lnSpc>
                        <a:spcBef>
                          <a:spcPts val="1200"/>
                        </a:spcBef>
                        <a:spcAft>
                          <a:spcPts val="0"/>
                        </a:spcAft>
                      </a:pPr>
                      <a:r>
                        <a:rPr lang="en-US" sz="2000" b="0" dirty="0">
                          <a:effectLst/>
                          <a:latin typeface="Perspective Sans" pitchFamily="34" charset="0"/>
                        </a:rPr>
                        <a:t>172/187</a:t>
                      </a:r>
                      <a:endParaRPr lang="en-US" sz="2000" b="0" dirty="0">
                        <a:effectLst/>
                        <a:latin typeface="Perspective Sans" pitchFamily="34" charset="0"/>
                        <a:ea typeface="Calibri"/>
                        <a:cs typeface="Times New Roman"/>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1200"/>
                        </a:spcBef>
                        <a:spcAft>
                          <a:spcPts val="0"/>
                        </a:spcAft>
                      </a:pPr>
                      <a:r>
                        <a:rPr lang="en-US" sz="2000" b="0" dirty="0">
                          <a:effectLst/>
                          <a:latin typeface="Perspective Sans" pitchFamily="34" charset="0"/>
                        </a:rPr>
                        <a:t>154/181</a:t>
                      </a:r>
                      <a:endParaRPr lang="en-US" sz="2000" b="0" dirty="0">
                        <a:effectLst/>
                        <a:latin typeface="Perspective Sans" pitchFamily="34" charset="0"/>
                        <a:ea typeface="Calibri"/>
                        <a:cs typeface="Times New Roman"/>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1200"/>
                        </a:spcBef>
                        <a:spcAft>
                          <a:spcPts val="0"/>
                        </a:spcAft>
                      </a:pPr>
                      <a:r>
                        <a:rPr lang="en-US" sz="2000" b="0" dirty="0">
                          <a:effectLst/>
                          <a:latin typeface="Perspective Sans" pitchFamily="34" charset="0"/>
                        </a:rPr>
                        <a:t>1.08 </a:t>
                      </a:r>
                      <a:br>
                        <a:rPr lang="en-US" sz="2000" b="0" dirty="0">
                          <a:effectLst/>
                          <a:latin typeface="Perspective Sans" pitchFamily="34" charset="0"/>
                        </a:rPr>
                      </a:br>
                      <a:r>
                        <a:rPr lang="en-US" sz="2000" b="0" dirty="0">
                          <a:effectLst/>
                          <a:latin typeface="Perspective Sans" pitchFamily="34" charset="0"/>
                        </a:rPr>
                        <a:t>[1.00–1.16]</a:t>
                      </a:r>
                      <a:endParaRPr lang="en-US" sz="2000" b="0" dirty="0">
                        <a:effectLst/>
                        <a:latin typeface="Perspective Sans" pitchFamily="34" charset="0"/>
                        <a:ea typeface="Calibri"/>
                        <a:cs typeface="Times New Roman"/>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1200"/>
                        </a:spcBef>
                        <a:spcAft>
                          <a:spcPts val="0"/>
                        </a:spcAft>
                      </a:pPr>
                      <a:r>
                        <a:rPr lang="en-US" sz="2000" b="0" dirty="0">
                          <a:effectLst/>
                          <a:latin typeface="Perspective Sans" pitchFamily="34" charset="0"/>
                        </a:rPr>
                        <a:t>0.04</a:t>
                      </a:r>
                      <a:endParaRPr lang="en-US" sz="2000" b="0" dirty="0">
                        <a:effectLst/>
                        <a:latin typeface="Perspective Sans" pitchFamily="34" charset="0"/>
                        <a:ea typeface="Calibri"/>
                        <a:cs typeface="Times New Roman"/>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5171" name="Title 4">
            <a:extLst>
              <a:ext uri="{FF2B5EF4-FFF2-40B4-BE49-F238E27FC236}">
                <a16:creationId xmlns:a16="http://schemas.microsoft.com/office/drawing/2014/main" id="{90622DDF-0119-DD8A-59D9-44147BA7EBE6}"/>
              </a:ext>
            </a:extLst>
          </p:cNvPr>
          <p:cNvSpPr>
            <a:spLocks noGrp="1"/>
          </p:cNvSpPr>
          <p:nvPr>
            <p:ph type="title" idx="4294967295"/>
          </p:nvPr>
        </p:nvSpPr>
        <p:spPr bwMode="auto">
          <a:xfrm>
            <a:off x="457200" y="274638"/>
            <a:ext cx="8229600"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KE" dirty="0"/>
              <a:t>Infant HIV virological testing</a:t>
            </a:r>
            <a:endParaRPr lang="en-US" altLang="en-KE" dirty="0">
              <a:latin typeface="Quicksand Bold" panose="020F0502020204030204" pitchFamily="34" charset="0"/>
            </a:endParaRPr>
          </a:p>
        </p:txBody>
      </p:sp>
      <p:grpSp>
        <p:nvGrpSpPr>
          <p:cNvPr id="2" name="Group 7">
            <a:extLst>
              <a:ext uri="{FF2B5EF4-FFF2-40B4-BE49-F238E27FC236}">
                <a16:creationId xmlns:a16="http://schemas.microsoft.com/office/drawing/2014/main" id="{21064150-1A6E-0DBC-F4B5-F7AD66E8C486}"/>
              </a:ext>
            </a:extLst>
          </p:cNvPr>
          <p:cNvGrpSpPr>
            <a:grpSpLocks/>
          </p:cNvGrpSpPr>
          <p:nvPr/>
        </p:nvGrpSpPr>
        <p:grpSpPr bwMode="auto">
          <a:xfrm>
            <a:off x="1314450" y="2743200"/>
            <a:ext cx="3314700" cy="2343150"/>
            <a:chOff x="228600" y="3657600"/>
            <a:chExt cx="4419600" cy="3124200"/>
          </a:xfrm>
        </p:grpSpPr>
        <p:graphicFrame>
          <p:nvGraphicFramePr>
            <p:cNvPr id="135173" name="Chart 3">
              <a:extLst>
                <a:ext uri="{FF2B5EF4-FFF2-40B4-BE49-F238E27FC236}">
                  <a16:creationId xmlns:a16="http://schemas.microsoft.com/office/drawing/2014/main" id="{6A981E76-39B1-6B65-B611-C12A51C514CA}"/>
                </a:ext>
              </a:extLst>
            </p:cNvPr>
            <p:cNvGraphicFramePr>
              <a:graphicFrameLocks/>
            </p:cNvGraphicFramePr>
            <p:nvPr/>
          </p:nvGraphicFramePr>
          <p:xfrm>
            <a:off x="228600" y="3657600"/>
            <a:ext cx="4419600" cy="3124200"/>
          </p:xfrm>
          <a:graphic>
            <a:graphicData uri="http://schemas.openxmlformats.org/presentationml/2006/ole">
              <mc:AlternateContent xmlns:mc="http://schemas.openxmlformats.org/markup-compatibility/2006">
                <mc:Choice xmlns:v="urn:schemas-microsoft-com:vml" Requires="v">
                  <p:oleObj spid="_x0000_s2050" r:id="rId4" imgW="4603750" imgH="3257550" progId="Excel.Chart.8">
                    <p:embed/>
                  </p:oleObj>
                </mc:Choice>
                <mc:Fallback>
                  <p:oleObj r:id="rId4" imgW="4603750" imgH="3257550" progId="Excel.Chart.8">
                    <p:embed/>
                    <p:pic>
                      <p:nvPicPr>
                        <p:cNvPr id="135173" name="Chart 3">
                          <a:extLst>
                            <a:ext uri="{FF2B5EF4-FFF2-40B4-BE49-F238E27FC236}">
                              <a16:creationId xmlns:a16="http://schemas.microsoft.com/office/drawing/2014/main" id="{6A981E76-39B1-6B65-B611-C12A51C514C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657600"/>
                          <a:ext cx="441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5174" name="Rectangle 5">
              <a:extLst>
                <a:ext uri="{FF2B5EF4-FFF2-40B4-BE49-F238E27FC236}">
                  <a16:creationId xmlns:a16="http://schemas.microsoft.com/office/drawing/2014/main" id="{210522E7-83E1-927B-9A33-AE22911EBD98}"/>
                </a:ext>
              </a:extLst>
            </p:cNvPr>
            <p:cNvSpPr>
              <a:spLocks noChangeArrowheads="1"/>
            </p:cNvSpPr>
            <p:nvPr/>
          </p:nvSpPr>
          <p:spPr bwMode="auto">
            <a:xfrm>
              <a:off x="1138557" y="3836504"/>
              <a:ext cx="778419" cy="61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50000"/>
                </a:lnSpc>
                <a:spcBef>
                  <a:spcPts val="900"/>
                </a:spcBef>
                <a:buNone/>
              </a:pPr>
              <a:r>
                <a:rPr lang="en-US" altLang="en-KE" sz="1800">
                  <a:latin typeface="Perspective Sans" charset="0"/>
                </a:rPr>
                <a:t>92%</a:t>
              </a:r>
            </a:p>
          </p:txBody>
        </p:sp>
        <p:sp>
          <p:nvSpPr>
            <p:cNvPr id="135175" name="Rectangle 6">
              <a:extLst>
                <a:ext uri="{FF2B5EF4-FFF2-40B4-BE49-F238E27FC236}">
                  <a16:creationId xmlns:a16="http://schemas.microsoft.com/office/drawing/2014/main" id="{60432C02-C2C8-F036-A900-A530C6FCCB39}"/>
                </a:ext>
              </a:extLst>
            </p:cNvPr>
            <p:cNvSpPr>
              <a:spLocks noChangeArrowheads="1"/>
            </p:cNvSpPr>
            <p:nvPr/>
          </p:nvSpPr>
          <p:spPr bwMode="auto">
            <a:xfrm>
              <a:off x="3270868" y="4075044"/>
              <a:ext cx="778419" cy="61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50000"/>
                </a:lnSpc>
                <a:spcBef>
                  <a:spcPts val="900"/>
                </a:spcBef>
                <a:buNone/>
              </a:pPr>
              <a:r>
                <a:rPr lang="en-US" altLang="en-KE" sz="1800">
                  <a:latin typeface="Perspective Sans" charset="0"/>
                </a:rPr>
                <a:t>85%</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824B0-D7C0-CECD-389F-346138647958}"/>
              </a:ext>
            </a:extLst>
          </p:cNvPr>
          <p:cNvSpPr>
            <a:spLocks noGrp="1"/>
          </p:cNvSpPr>
          <p:nvPr>
            <p:ph type="title"/>
          </p:nvPr>
        </p:nvSpPr>
        <p:spPr>
          <a:xfrm>
            <a:off x="583323" y="1229709"/>
            <a:ext cx="8371490" cy="2002222"/>
          </a:xfrm>
        </p:spPr>
        <p:txBody>
          <a:bodyPr/>
          <a:lstStyle/>
          <a:p>
            <a:r>
              <a:rPr lang="en-KE" sz="4000" dirty="0"/>
              <a:t>SO WHAT DOES IT TAKE TO ATTAIN NATIONAL SCALE-UP OF evidence-based m-HEALTH interventions?</a:t>
            </a:r>
          </a:p>
        </p:txBody>
      </p:sp>
    </p:spTree>
    <p:extLst>
      <p:ext uri="{BB962C8B-B14F-4D97-AF65-F5344CB8AC3E}">
        <p14:creationId xmlns:p14="http://schemas.microsoft.com/office/powerpoint/2010/main" val="4008178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3C9254A-DC3B-6C5C-4063-3E2A211F69FF}"/>
              </a:ext>
            </a:extLst>
          </p:cNvPr>
          <p:cNvSpPr/>
          <p:nvPr/>
        </p:nvSpPr>
        <p:spPr>
          <a:xfrm>
            <a:off x="5584762" y="1493412"/>
            <a:ext cx="2897086" cy="1990767"/>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sz="1800" b="1" dirty="0">
                <a:solidFill>
                  <a:sysClr val="windowText" lastClr="000000"/>
                </a:solidFill>
              </a:rPr>
              <a:t>Moving from Research Evidence to Actual Practice involves complex steps with no guarantees</a:t>
            </a:r>
          </a:p>
        </p:txBody>
      </p:sp>
      <p:grpSp>
        <p:nvGrpSpPr>
          <p:cNvPr id="14" name="Group 13">
            <a:extLst>
              <a:ext uri="{FF2B5EF4-FFF2-40B4-BE49-F238E27FC236}">
                <a16:creationId xmlns:a16="http://schemas.microsoft.com/office/drawing/2014/main" id="{5CDFC3C1-58AF-41C2-30CC-90DCB9B88F04}"/>
              </a:ext>
            </a:extLst>
          </p:cNvPr>
          <p:cNvGrpSpPr/>
          <p:nvPr/>
        </p:nvGrpSpPr>
        <p:grpSpPr>
          <a:xfrm>
            <a:off x="2759640" y="782542"/>
            <a:ext cx="2371831" cy="3804813"/>
            <a:chOff x="2759640" y="782542"/>
            <a:chExt cx="2371831" cy="3804813"/>
          </a:xfrm>
        </p:grpSpPr>
        <p:grpSp>
          <p:nvGrpSpPr>
            <p:cNvPr id="13" name="Group 12">
              <a:extLst>
                <a:ext uri="{FF2B5EF4-FFF2-40B4-BE49-F238E27FC236}">
                  <a16:creationId xmlns:a16="http://schemas.microsoft.com/office/drawing/2014/main" id="{7A03AAD8-7356-978C-DE55-2A8E0B737550}"/>
                </a:ext>
              </a:extLst>
            </p:cNvPr>
            <p:cNvGrpSpPr/>
            <p:nvPr/>
          </p:nvGrpSpPr>
          <p:grpSpPr>
            <a:xfrm>
              <a:off x="2759640" y="782542"/>
              <a:ext cx="2371831" cy="3804813"/>
              <a:chOff x="3011889" y="782542"/>
              <a:chExt cx="2371831" cy="3804813"/>
            </a:xfrm>
          </p:grpSpPr>
          <p:grpSp>
            <p:nvGrpSpPr>
              <p:cNvPr id="8" name="Group 7">
                <a:extLst>
                  <a:ext uri="{FF2B5EF4-FFF2-40B4-BE49-F238E27FC236}">
                    <a16:creationId xmlns:a16="http://schemas.microsoft.com/office/drawing/2014/main" id="{FC2252ED-42B8-22E0-3484-8B236763BFDB}"/>
                  </a:ext>
                </a:extLst>
              </p:cNvPr>
              <p:cNvGrpSpPr/>
              <p:nvPr/>
            </p:nvGrpSpPr>
            <p:grpSpPr>
              <a:xfrm>
                <a:off x="3011889" y="782542"/>
                <a:ext cx="2371831" cy="3804813"/>
                <a:chOff x="3011889" y="729800"/>
                <a:chExt cx="2371831" cy="3804813"/>
              </a:xfrm>
            </p:grpSpPr>
            <p:sp>
              <p:nvSpPr>
                <p:cNvPr id="3" name="Rounded Rectangle 2">
                  <a:extLst>
                    <a:ext uri="{FF2B5EF4-FFF2-40B4-BE49-F238E27FC236}">
                      <a16:creationId xmlns:a16="http://schemas.microsoft.com/office/drawing/2014/main" id="{65B59B07-3CE3-9208-AFDF-DAE7EC8FB3C8}"/>
                    </a:ext>
                  </a:extLst>
                </p:cNvPr>
                <p:cNvSpPr/>
                <p:nvPr/>
              </p:nvSpPr>
              <p:spPr>
                <a:xfrm>
                  <a:off x="3011889" y="729800"/>
                  <a:ext cx="2371831" cy="658126"/>
                </a:xfrm>
                <a:prstGeom prst="roundRect">
                  <a:avLst/>
                </a:pr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sz="1800" dirty="0">
                      <a:solidFill>
                        <a:sysClr val="windowText" lastClr="000000"/>
                      </a:solidFill>
                    </a:rPr>
                    <a:t>Research/Evidence</a:t>
                  </a:r>
                </a:p>
              </p:txBody>
            </p:sp>
            <p:sp>
              <p:nvSpPr>
                <p:cNvPr id="4" name="Rounded Rectangle 3">
                  <a:extLst>
                    <a:ext uri="{FF2B5EF4-FFF2-40B4-BE49-F238E27FC236}">
                      <a16:creationId xmlns:a16="http://schemas.microsoft.com/office/drawing/2014/main" id="{3DB2F37F-0A1C-B5AC-6E9A-BC0B2BD0ECF8}"/>
                    </a:ext>
                  </a:extLst>
                </p:cNvPr>
                <p:cNvSpPr/>
                <p:nvPr/>
              </p:nvSpPr>
              <p:spPr>
                <a:xfrm>
                  <a:off x="3011889" y="3876487"/>
                  <a:ext cx="2371831" cy="658126"/>
                </a:xfrm>
                <a:prstGeom prst="roundRect">
                  <a:avLst/>
                </a:prstGeom>
                <a:solidFill>
                  <a:schemeClr val="bg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sz="1600" dirty="0">
                      <a:solidFill>
                        <a:sysClr val="windowText" lastClr="000000"/>
                      </a:solidFill>
                    </a:rPr>
                    <a:t>To </a:t>
                  </a:r>
                  <a:r>
                    <a:rPr lang="en-KE" sz="16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Practice</a:t>
                  </a:r>
                  <a:r>
                    <a:rPr lang="en-KE" sz="1600" dirty="0">
                      <a:solidFill>
                        <a:sysClr val="windowText" lastClr="000000"/>
                      </a:solidFill>
                    </a:rPr>
                    <a:t> </a:t>
                  </a:r>
                </a:p>
              </p:txBody>
            </p:sp>
            <p:pic>
              <p:nvPicPr>
                <p:cNvPr id="6" name="Picture 5">
                  <a:extLst>
                    <a:ext uri="{FF2B5EF4-FFF2-40B4-BE49-F238E27FC236}">
                      <a16:creationId xmlns:a16="http://schemas.microsoft.com/office/drawing/2014/main" id="{49CB8B89-45AD-45C7-EAC8-A167F2E92186}"/>
                    </a:ext>
                  </a:extLst>
                </p:cNvPr>
                <p:cNvPicPr>
                  <a:picLocks noChangeAspect="1"/>
                </p:cNvPicPr>
                <p:nvPr/>
              </p:nvPicPr>
              <p:blipFill>
                <a:blip r:embed="rId2"/>
                <a:stretch>
                  <a:fillRect/>
                </a:stretch>
              </p:blipFill>
              <p:spPr>
                <a:xfrm>
                  <a:off x="3342693" y="1493412"/>
                  <a:ext cx="1489503" cy="2156676"/>
                </a:xfrm>
                <a:prstGeom prst="rect">
                  <a:avLst/>
                </a:prstGeom>
              </p:spPr>
            </p:pic>
          </p:grpSp>
          <p:sp>
            <p:nvSpPr>
              <p:cNvPr id="9" name="Rectangle 8">
                <a:extLst>
                  <a:ext uri="{FF2B5EF4-FFF2-40B4-BE49-F238E27FC236}">
                    <a16:creationId xmlns:a16="http://schemas.microsoft.com/office/drawing/2014/main" id="{C041A09F-79F1-276F-2B30-CF0105344010}"/>
                  </a:ext>
                </a:extLst>
              </p:cNvPr>
              <p:cNvSpPr/>
              <p:nvPr/>
            </p:nvSpPr>
            <p:spPr>
              <a:xfrm>
                <a:off x="4347508" y="1546154"/>
                <a:ext cx="969375" cy="1078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11" name="Rectangle 10">
                <a:extLst>
                  <a:ext uri="{FF2B5EF4-FFF2-40B4-BE49-F238E27FC236}">
                    <a16:creationId xmlns:a16="http://schemas.microsoft.com/office/drawing/2014/main" id="{13C92E3C-E00E-C212-49F3-ABA4FE974915}"/>
                  </a:ext>
                </a:extLst>
              </p:cNvPr>
              <p:cNvSpPr/>
              <p:nvPr/>
            </p:nvSpPr>
            <p:spPr>
              <a:xfrm>
                <a:off x="3011889" y="2622425"/>
                <a:ext cx="969375" cy="3885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12" name="Rectangle 11">
                <a:extLst>
                  <a:ext uri="{FF2B5EF4-FFF2-40B4-BE49-F238E27FC236}">
                    <a16:creationId xmlns:a16="http://schemas.microsoft.com/office/drawing/2014/main" id="{7475E458-2104-32DF-2123-0A238E338913}"/>
                  </a:ext>
                </a:extLst>
              </p:cNvPr>
              <p:cNvSpPr/>
              <p:nvPr/>
            </p:nvSpPr>
            <p:spPr>
              <a:xfrm>
                <a:off x="3102702" y="1634054"/>
                <a:ext cx="851204" cy="3138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grpSp>
        <p:sp>
          <p:nvSpPr>
            <p:cNvPr id="10" name="Rectangle 9">
              <a:extLst>
                <a:ext uri="{FF2B5EF4-FFF2-40B4-BE49-F238E27FC236}">
                  <a16:creationId xmlns:a16="http://schemas.microsoft.com/office/drawing/2014/main" id="{F3520C76-E65A-5857-FED6-C3C1AC935913}"/>
                </a:ext>
              </a:extLst>
            </p:cNvPr>
            <p:cNvSpPr/>
            <p:nvPr/>
          </p:nvSpPr>
          <p:spPr>
            <a:xfrm>
              <a:off x="4116885" y="3275827"/>
              <a:ext cx="969375" cy="3885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grpSp>
    </p:spTree>
    <p:extLst>
      <p:ext uri="{BB962C8B-B14F-4D97-AF65-F5344CB8AC3E}">
        <p14:creationId xmlns:p14="http://schemas.microsoft.com/office/powerpoint/2010/main" val="2200426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640A788-1083-B254-F549-3DA1645BF752}"/>
              </a:ext>
            </a:extLst>
          </p:cNvPr>
          <p:cNvGrpSpPr/>
          <p:nvPr/>
        </p:nvGrpSpPr>
        <p:grpSpPr>
          <a:xfrm>
            <a:off x="4454846" y="490680"/>
            <a:ext cx="1822876" cy="3929896"/>
            <a:chOff x="4317265" y="627346"/>
            <a:chExt cx="1901015" cy="3750478"/>
          </a:xfrm>
        </p:grpSpPr>
        <p:sp>
          <p:nvSpPr>
            <p:cNvPr id="5" name="Rounded Rectangle 4">
              <a:extLst>
                <a:ext uri="{FF2B5EF4-FFF2-40B4-BE49-F238E27FC236}">
                  <a16:creationId xmlns:a16="http://schemas.microsoft.com/office/drawing/2014/main" id="{16A1FF70-2748-AD64-D873-5E4C76E45482}"/>
                </a:ext>
              </a:extLst>
            </p:cNvPr>
            <p:cNvSpPr/>
            <p:nvPr/>
          </p:nvSpPr>
          <p:spPr>
            <a:xfrm>
              <a:off x="4317265" y="627346"/>
              <a:ext cx="1886674" cy="926298"/>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dirty="0">
                  <a:solidFill>
                    <a:schemeClr val="tx1"/>
                  </a:solidFill>
                </a:rPr>
                <a:t>Research</a:t>
              </a:r>
            </a:p>
            <a:p>
              <a:pPr algn="ctr"/>
              <a:endParaRPr lang="en-KE" dirty="0">
                <a:solidFill>
                  <a:schemeClr val="tx1"/>
                </a:solidFill>
              </a:endParaRPr>
            </a:p>
            <a:p>
              <a:pPr algn="ctr"/>
              <a:r>
                <a:rPr lang="en-KE" dirty="0">
                  <a:solidFill>
                    <a:schemeClr val="tx1"/>
                  </a:solidFill>
                </a:rPr>
                <a:t>Evidence  </a:t>
              </a:r>
            </a:p>
          </p:txBody>
        </p:sp>
        <p:sp>
          <p:nvSpPr>
            <p:cNvPr id="6" name="Rounded Rectangle 5">
              <a:extLst>
                <a:ext uri="{FF2B5EF4-FFF2-40B4-BE49-F238E27FC236}">
                  <a16:creationId xmlns:a16="http://schemas.microsoft.com/office/drawing/2014/main" id="{E993DA86-4FF9-2FD5-FF0D-B32DD7A372CB}"/>
                </a:ext>
              </a:extLst>
            </p:cNvPr>
            <p:cNvSpPr/>
            <p:nvPr/>
          </p:nvSpPr>
          <p:spPr>
            <a:xfrm>
              <a:off x="4326020" y="2224418"/>
              <a:ext cx="1854819" cy="795154"/>
            </a:xfrm>
            <a:prstGeom prst="roundRect">
              <a:avLst/>
            </a:prstGeom>
            <a:solidFill>
              <a:schemeClr val="accent3"/>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b="1" dirty="0">
                  <a:solidFill>
                    <a:srgbClr val="C00000"/>
                  </a:solidFill>
                </a:rPr>
                <a:t>Policy</a:t>
              </a:r>
            </a:p>
            <a:p>
              <a:pPr algn="ctr"/>
              <a:r>
                <a:rPr lang="en-KE" b="1" dirty="0">
                  <a:solidFill>
                    <a:srgbClr val="C00000"/>
                  </a:solidFill>
                </a:rPr>
                <a:t> </a:t>
              </a:r>
            </a:p>
            <a:p>
              <a:pPr algn="ctr"/>
              <a:r>
                <a:rPr lang="en-KE" b="1" dirty="0">
                  <a:solidFill>
                    <a:srgbClr val="C00000"/>
                  </a:solidFill>
                </a:rPr>
                <a:t>Practice</a:t>
              </a:r>
            </a:p>
          </p:txBody>
        </p:sp>
        <p:sp>
          <p:nvSpPr>
            <p:cNvPr id="7" name="Rounded Rectangle 6">
              <a:extLst>
                <a:ext uri="{FF2B5EF4-FFF2-40B4-BE49-F238E27FC236}">
                  <a16:creationId xmlns:a16="http://schemas.microsoft.com/office/drawing/2014/main" id="{74F9498A-625E-E24C-B626-D476F3F0DAB3}"/>
                </a:ext>
              </a:extLst>
            </p:cNvPr>
            <p:cNvSpPr/>
            <p:nvPr/>
          </p:nvSpPr>
          <p:spPr>
            <a:xfrm>
              <a:off x="4317265" y="3703549"/>
              <a:ext cx="1901015" cy="674275"/>
            </a:xfrm>
            <a:prstGeom prst="round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dirty="0">
                  <a:solidFill>
                    <a:schemeClr val="tx1"/>
                  </a:solidFill>
                </a:rPr>
                <a:t>Outcomes</a:t>
              </a:r>
            </a:p>
          </p:txBody>
        </p:sp>
        <p:cxnSp>
          <p:nvCxnSpPr>
            <p:cNvPr id="9" name="Straight Arrow Connector 8">
              <a:extLst>
                <a:ext uri="{FF2B5EF4-FFF2-40B4-BE49-F238E27FC236}">
                  <a16:creationId xmlns:a16="http://schemas.microsoft.com/office/drawing/2014/main" id="{75EE0E83-8DD6-66B3-3398-C7EC13709024}"/>
                </a:ext>
              </a:extLst>
            </p:cNvPr>
            <p:cNvCxnSpPr>
              <a:cxnSpLocks/>
              <a:stCxn id="5" idx="2"/>
              <a:endCxn id="6" idx="0"/>
            </p:cNvCxnSpPr>
            <p:nvPr/>
          </p:nvCxnSpPr>
          <p:spPr>
            <a:xfrm flipH="1">
              <a:off x="5253430" y="1553644"/>
              <a:ext cx="7172" cy="6707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69DEA0D-064F-16F7-75A4-E9217A160AD1}"/>
                </a:ext>
              </a:extLst>
            </p:cNvPr>
            <p:cNvCxnSpPr/>
            <p:nvPr/>
          </p:nvCxnSpPr>
          <p:spPr>
            <a:xfrm>
              <a:off x="5260602" y="3029274"/>
              <a:ext cx="0" cy="6742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B6AA9E11-01F7-C59D-42D0-4B8CE0628207}"/>
              </a:ext>
            </a:extLst>
          </p:cNvPr>
          <p:cNvGrpSpPr/>
          <p:nvPr/>
        </p:nvGrpSpPr>
        <p:grpSpPr>
          <a:xfrm>
            <a:off x="318539" y="1219079"/>
            <a:ext cx="4304703" cy="3576868"/>
            <a:chOff x="318539" y="1219079"/>
            <a:chExt cx="4304703" cy="3576868"/>
          </a:xfrm>
        </p:grpSpPr>
        <p:grpSp>
          <p:nvGrpSpPr>
            <p:cNvPr id="28" name="Group 27">
              <a:extLst>
                <a:ext uri="{FF2B5EF4-FFF2-40B4-BE49-F238E27FC236}">
                  <a16:creationId xmlns:a16="http://schemas.microsoft.com/office/drawing/2014/main" id="{98DDF146-F105-E2CD-03C4-CB28BADD75D3}"/>
                </a:ext>
              </a:extLst>
            </p:cNvPr>
            <p:cNvGrpSpPr/>
            <p:nvPr/>
          </p:nvGrpSpPr>
          <p:grpSpPr>
            <a:xfrm>
              <a:off x="318539" y="1219079"/>
              <a:ext cx="3947487" cy="3576868"/>
              <a:chOff x="-276362" y="399233"/>
              <a:chExt cx="4098730" cy="3642304"/>
            </a:xfrm>
          </p:grpSpPr>
          <p:graphicFrame>
            <p:nvGraphicFramePr>
              <p:cNvPr id="20" name="Diagram 19">
                <a:extLst>
                  <a:ext uri="{FF2B5EF4-FFF2-40B4-BE49-F238E27FC236}">
                    <a16:creationId xmlns:a16="http://schemas.microsoft.com/office/drawing/2014/main" id="{E986A71A-0E83-FB53-4BB4-1D3C497797EC}"/>
                  </a:ext>
                </a:extLst>
              </p:cNvPr>
              <p:cNvGraphicFramePr/>
              <p:nvPr/>
            </p:nvGraphicFramePr>
            <p:xfrm>
              <a:off x="-276362" y="399233"/>
              <a:ext cx="4098730" cy="3642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Oval 20">
                <a:extLst>
                  <a:ext uri="{FF2B5EF4-FFF2-40B4-BE49-F238E27FC236}">
                    <a16:creationId xmlns:a16="http://schemas.microsoft.com/office/drawing/2014/main" id="{A570EA59-1999-E2A6-F960-880EFD9BD358}"/>
                  </a:ext>
                </a:extLst>
              </p:cNvPr>
              <p:cNvSpPr/>
              <p:nvPr/>
            </p:nvSpPr>
            <p:spPr>
              <a:xfrm>
                <a:off x="948678" y="1600490"/>
                <a:ext cx="1671028" cy="1559065"/>
              </a:xfrm>
              <a:prstGeom prst="ellipse">
                <a:avLst/>
              </a:prstGeom>
              <a:ln w="19050">
                <a:headEnd type="non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algn="ctr"/>
                <a:r>
                  <a:rPr lang="en-KE" sz="1000" b="1" dirty="0"/>
                  <a:t>Policy implementation Life Cycle</a:t>
                </a:r>
              </a:p>
            </p:txBody>
          </p:sp>
        </p:grpSp>
        <p:cxnSp>
          <p:nvCxnSpPr>
            <p:cNvPr id="48" name="Elbow Connector 47">
              <a:extLst>
                <a:ext uri="{FF2B5EF4-FFF2-40B4-BE49-F238E27FC236}">
                  <a16:creationId xmlns:a16="http://schemas.microsoft.com/office/drawing/2014/main" id="{0D23DD64-1715-FBDB-961A-F272D13B77E0}"/>
                </a:ext>
              </a:extLst>
            </p:cNvPr>
            <p:cNvCxnSpPr>
              <a:cxnSpLocks/>
            </p:cNvCxnSpPr>
            <p:nvPr/>
          </p:nvCxnSpPr>
          <p:spPr>
            <a:xfrm rot="10800000" flipV="1">
              <a:off x="3833275" y="3128116"/>
              <a:ext cx="789967" cy="225749"/>
            </a:xfrm>
            <a:prstGeom prst="bentConnector3">
              <a:avLst>
                <a:gd name="adj1" fmla="val 50000"/>
              </a:avLst>
            </a:prstGeom>
            <a:ln w="5715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026" name="Group 1025">
            <a:extLst>
              <a:ext uri="{FF2B5EF4-FFF2-40B4-BE49-F238E27FC236}">
                <a16:creationId xmlns:a16="http://schemas.microsoft.com/office/drawing/2014/main" id="{EDF4724E-83D3-917C-79D4-A9D45428CD49}"/>
              </a:ext>
            </a:extLst>
          </p:cNvPr>
          <p:cNvGrpSpPr/>
          <p:nvPr/>
        </p:nvGrpSpPr>
        <p:grpSpPr>
          <a:xfrm>
            <a:off x="6250216" y="47048"/>
            <a:ext cx="2783174" cy="5111322"/>
            <a:chOff x="6250216" y="47048"/>
            <a:chExt cx="2783174" cy="5111322"/>
          </a:xfrm>
        </p:grpSpPr>
        <p:grpSp>
          <p:nvGrpSpPr>
            <p:cNvPr id="44" name="Group 43">
              <a:extLst>
                <a:ext uri="{FF2B5EF4-FFF2-40B4-BE49-F238E27FC236}">
                  <a16:creationId xmlns:a16="http://schemas.microsoft.com/office/drawing/2014/main" id="{4B30CE87-2ADF-ADE2-4B8A-91F1A6EC657B}"/>
                </a:ext>
              </a:extLst>
            </p:cNvPr>
            <p:cNvGrpSpPr/>
            <p:nvPr/>
          </p:nvGrpSpPr>
          <p:grpSpPr>
            <a:xfrm>
              <a:off x="6250216" y="47048"/>
              <a:ext cx="2783174" cy="5111322"/>
              <a:chOff x="6280763" y="-107439"/>
              <a:chExt cx="2783174" cy="5281066"/>
            </a:xfrm>
          </p:grpSpPr>
          <p:sp>
            <p:nvSpPr>
              <p:cNvPr id="40" name="Rounded Rectangle 39">
                <a:extLst>
                  <a:ext uri="{FF2B5EF4-FFF2-40B4-BE49-F238E27FC236}">
                    <a16:creationId xmlns:a16="http://schemas.microsoft.com/office/drawing/2014/main" id="{1F238D1F-7439-F2D9-0FB0-B94B6D9AE031}"/>
                  </a:ext>
                </a:extLst>
              </p:cNvPr>
              <p:cNvSpPr/>
              <p:nvPr/>
            </p:nvSpPr>
            <p:spPr>
              <a:xfrm>
                <a:off x="6665485" y="-107439"/>
                <a:ext cx="2398452" cy="5281066"/>
              </a:xfrm>
              <a:prstGeom prst="roundRect">
                <a:avLst>
                  <a:gd name="adj" fmla="val 2408"/>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grpSp>
            <p:nvGrpSpPr>
              <p:cNvPr id="13" name="Group 12">
                <a:extLst>
                  <a:ext uri="{FF2B5EF4-FFF2-40B4-BE49-F238E27FC236}">
                    <a16:creationId xmlns:a16="http://schemas.microsoft.com/office/drawing/2014/main" id="{409843EE-385E-EA18-AD5C-9C4428225B0F}"/>
                  </a:ext>
                </a:extLst>
              </p:cNvPr>
              <p:cNvGrpSpPr/>
              <p:nvPr/>
            </p:nvGrpSpPr>
            <p:grpSpPr>
              <a:xfrm>
                <a:off x="6280763" y="120046"/>
                <a:ext cx="2733253" cy="4211860"/>
                <a:chOff x="6146617" y="-53021"/>
                <a:chExt cx="3045144" cy="4317605"/>
              </a:xfrm>
            </p:grpSpPr>
            <p:grpSp>
              <p:nvGrpSpPr>
                <p:cNvPr id="1066" name="Group 1065">
                  <a:extLst>
                    <a:ext uri="{FF2B5EF4-FFF2-40B4-BE49-F238E27FC236}">
                      <a16:creationId xmlns:a16="http://schemas.microsoft.com/office/drawing/2014/main" id="{CCDFF51C-3C99-C72C-37A1-B5037F721492}"/>
                    </a:ext>
                  </a:extLst>
                </p:cNvPr>
                <p:cNvGrpSpPr/>
                <p:nvPr/>
              </p:nvGrpSpPr>
              <p:grpSpPr>
                <a:xfrm>
                  <a:off x="6717672" y="-53021"/>
                  <a:ext cx="2474089" cy="4317605"/>
                  <a:chOff x="6341379" y="-36730"/>
                  <a:chExt cx="1505903" cy="3964442"/>
                </a:xfrm>
              </p:grpSpPr>
              <p:sp>
                <p:nvSpPr>
                  <p:cNvPr id="29" name="Rounded Rectangle 28">
                    <a:extLst>
                      <a:ext uri="{FF2B5EF4-FFF2-40B4-BE49-F238E27FC236}">
                        <a16:creationId xmlns:a16="http://schemas.microsoft.com/office/drawing/2014/main" id="{E2DDA03F-3752-5AE0-9A9C-590C220B68A1}"/>
                      </a:ext>
                    </a:extLst>
                  </p:cNvPr>
                  <p:cNvSpPr/>
                  <p:nvPr/>
                </p:nvSpPr>
                <p:spPr>
                  <a:xfrm>
                    <a:off x="6341379" y="-36730"/>
                    <a:ext cx="1493134" cy="472631"/>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b="1" dirty="0">
                        <a:solidFill>
                          <a:srgbClr val="000000"/>
                        </a:solidFill>
                      </a:rPr>
                      <a:t>Politics</a:t>
                    </a:r>
                  </a:p>
                </p:txBody>
              </p:sp>
              <p:sp>
                <p:nvSpPr>
                  <p:cNvPr id="30" name="Rounded Rectangle 29">
                    <a:extLst>
                      <a:ext uri="{FF2B5EF4-FFF2-40B4-BE49-F238E27FC236}">
                        <a16:creationId xmlns:a16="http://schemas.microsoft.com/office/drawing/2014/main" id="{DF260F47-DC7A-80C3-EFC8-0717A966719C}"/>
                      </a:ext>
                    </a:extLst>
                  </p:cNvPr>
                  <p:cNvSpPr/>
                  <p:nvPr/>
                </p:nvSpPr>
                <p:spPr>
                  <a:xfrm>
                    <a:off x="6341379" y="498189"/>
                    <a:ext cx="1493134" cy="674275"/>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b="1" dirty="0">
                        <a:solidFill>
                          <a:srgbClr val="000000"/>
                        </a:solidFill>
                      </a:rPr>
                      <a:t>Stakeholder input and governance</a:t>
                    </a:r>
                  </a:p>
                </p:txBody>
              </p:sp>
              <p:sp>
                <p:nvSpPr>
                  <p:cNvPr id="31" name="Rounded Rectangle 30">
                    <a:extLst>
                      <a:ext uri="{FF2B5EF4-FFF2-40B4-BE49-F238E27FC236}">
                        <a16:creationId xmlns:a16="http://schemas.microsoft.com/office/drawing/2014/main" id="{1B71DF80-938F-46B6-0D44-DA549536CD60}"/>
                      </a:ext>
                    </a:extLst>
                  </p:cNvPr>
                  <p:cNvSpPr/>
                  <p:nvPr/>
                </p:nvSpPr>
                <p:spPr>
                  <a:xfrm>
                    <a:off x="6354148" y="1234753"/>
                    <a:ext cx="1493134" cy="472631"/>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b="1" dirty="0">
                        <a:solidFill>
                          <a:srgbClr val="000000"/>
                        </a:solidFill>
                      </a:rPr>
                      <a:t>Data</a:t>
                    </a:r>
                  </a:p>
                </p:txBody>
              </p:sp>
              <p:sp>
                <p:nvSpPr>
                  <p:cNvPr id="32" name="Rounded Rectangle 31">
                    <a:extLst>
                      <a:ext uri="{FF2B5EF4-FFF2-40B4-BE49-F238E27FC236}">
                        <a16:creationId xmlns:a16="http://schemas.microsoft.com/office/drawing/2014/main" id="{3DF0FE8C-67B7-D148-66FF-5F7A3890E05A}"/>
                      </a:ext>
                    </a:extLst>
                  </p:cNvPr>
                  <p:cNvSpPr/>
                  <p:nvPr/>
                </p:nvSpPr>
                <p:spPr>
                  <a:xfrm>
                    <a:off x="6354148" y="1809647"/>
                    <a:ext cx="1493134" cy="472631"/>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b="1" dirty="0">
                        <a:solidFill>
                          <a:srgbClr val="000000"/>
                        </a:solidFill>
                      </a:rPr>
                      <a:t>Values</a:t>
                    </a:r>
                  </a:p>
                </p:txBody>
              </p:sp>
              <p:sp>
                <p:nvSpPr>
                  <p:cNvPr id="33" name="Rounded Rectangle 32">
                    <a:extLst>
                      <a:ext uri="{FF2B5EF4-FFF2-40B4-BE49-F238E27FC236}">
                        <a16:creationId xmlns:a16="http://schemas.microsoft.com/office/drawing/2014/main" id="{C9AE8F1F-942D-EE7C-AF37-184E1F4A7253}"/>
                      </a:ext>
                    </a:extLst>
                  </p:cNvPr>
                  <p:cNvSpPr/>
                  <p:nvPr/>
                </p:nvSpPr>
                <p:spPr>
                  <a:xfrm>
                    <a:off x="6354148" y="2376536"/>
                    <a:ext cx="1493134" cy="472631"/>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b="1" dirty="0">
                        <a:solidFill>
                          <a:srgbClr val="000000"/>
                        </a:solidFill>
                      </a:rPr>
                      <a:t>Implementation capacity</a:t>
                    </a:r>
                  </a:p>
                </p:txBody>
              </p:sp>
              <p:sp>
                <p:nvSpPr>
                  <p:cNvPr id="34" name="Rounded Rectangle 33">
                    <a:extLst>
                      <a:ext uri="{FF2B5EF4-FFF2-40B4-BE49-F238E27FC236}">
                        <a16:creationId xmlns:a16="http://schemas.microsoft.com/office/drawing/2014/main" id="{450F326A-40D3-B15E-0FEC-0AB1C076690E}"/>
                      </a:ext>
                    </a:extLst>
                  </p:cNvPr>
                  <p:cNvSpPr/>
                  <p:nvPr/>
                </p:nvSpPr>
                <p:spPr>
                  <a:xfrm>
                    <a:off x="6354148" y="2915808"/>
                    <a:ext cx="1493134" cy="472631"/>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b="1" dirty="0">
                        <a:solidFill>
                          <a:srgbClr val="000000"/>
                        </a:solidFill>
                      </a:rPr>
                      <a:t>Funds</a:t>
                    </a:r>
                  </a:p>
                </p:txBody>
              </p:sp>
              <p:sp>
                <p:nvSpPr>
                  <p:cNvPr id="35" name="Rounded Rectangle 34">
                    <a:extLst>
                      <a:ext uri="{FF2B5EF4-FFF2-40B4-BE49-F238E27FC236}">
                        <a16:creationId xmlns:a16="http://schemas.microsoft.com/office/drawing/2014/main" id="{C817297C-FED3-18D1-16B2-EAEEEDEDDED2}"/>
                      </a:ext>
                    </a:extLst>
                  </p:cNvPr>
                  <p:cNvSpPr/>
                  <p:nvPr/>
                </p:nvSpPr>
                <p:spPr>
                  <a:xfrm>
                    <a:off x="6354148" y="3455081"/>
                    <a:ext cx="1493134" cy="472631"/>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b="1" dirty="0">
                        <a:solidFill>
                          <a:srgbClr val="000000"/>
                        </a:solidFill>
                      </a:rPr>
                      <a:t>Competition </a:t>
                    </a:r>
                  </a:p>
                </p:txBody>
              </p:sp>
            </p:grpSp>
            <p:sp>
              <p:nvSpPr>
                <p:cNvPr id="1063" name="Left Brace 1062">
                  <a:extLst>
                    <a:ext uri="{FF2B5EF4-FFF2-40B4-BE49-F238E27FC236}">
                      <a16:creationId xmlns:a16="http://schemas.microsoft.com/office/drawing/2014/main" id="{EF260193-8C17-BC5C-6027-CC4F9663CFE8}"/>
                    </a:ext>
                  </a:extLst>
                </p:cNvPr>
                <p:cNvSpPr/>
                <p:nvPr/>
              </p:nvSpPr>
              <p:spPr>
                <a:xfrm>
                  <a:off x="6146617" y="578644"/>
                  <a:ext cx="394592" cy="3643438"/>
                </a:xfrm>
                <a:prstGeom prst="leftBrace">
                  <a:avLst>
                    <a:gd name="adj1" fmla="val 0"/>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E" dirty="0">
                    <a:solidFill>
                      <a:srgbClr val="000000"/>
                    </a:solidFill>
                  </a:endParaRPr>
                </a:p>
              </p:txBody>
            </p:sp>
          </p:grpSp>
        </p:grpSp>
        <p:sp>
          <p:nvSpPr>
            <p:cNvPr id="71" name="Rounded Rectangle 70">
              <a:extLst>
                <a:ext uri="{FF2B5EF4-FFF2-40B4-BE49-F238E27FC236}">
                  <a16:creationId xmlns:a16="http://schemas.microsoft.com/office/drawing/2014/main" id="{D52D1754-CF14-4D09-741E-B43168054682}"/>
                </a:ext>
              </a:extLst>
            </p:cNvPr>
            <p:cNvSpPr/>
            <p:nvPr/>
          </p:nvSpPr>
          <p:spPr>
            <a:xfrm>
              <a:off x="6781612" y="4420576"/>
              <a:ext cx="2201857" cy="564108"/>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b="1" dirty="0">
                  <a:solidFill>
                    <a:srgbClr val="000000"/>
                  </a:solidFill>
                </a:rPr>
                <a:t>Professional judgment</a:t>
              </a:r>
            </a:p>
          </p:txBody>
        </p:sp>
      </p:grpSp>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0232BC20-CCFF-8198-422E-7DA086558A22}"/>
                  </a:ext>
                </a:extLst>
              </p14:cNvPr>
              <p14:cNvContentPartPr/>
              <p14:nvPr/>
            </p14:nvContentPartPr>
            <p14:xfrm>
              <a:off x="2263985" y="3889582"/>
              <a:ext cx="4320" cy="273600"/>
            </p14:xfrm>
          </p:contentPart>
        </mc:Choice>
        <mc:Fallback xmlns="">
          <p:pic>
            <p:nvPicPr>
              <p:cNvPr id="3" name="Ink 2">
                <a:extLst>
                  <a:ext uri="{FF2B5EF4-FFF2-40B4-BE49-F238E27FC236}">
                    <a16:creationId xmlns:a16="http://schemas.microsoft.com/office/drawing/2014/main" id="{0232BC20-CCFF-8198-422E-7DA086558A22}"/>
                  </a:ext>
                </a:extLst>
              </p:cNvPr>
              <p:cNvPicPr/>
              <p:nvPr/>
            </p:nvPicPr>
            <p:blipFill>
              <a:blip r:embed="rId9"/>
              <a:stretch>
                <a:fillRect/>
              </a:stretch>
            </p:blipFill>
            <p:spPr>
              <a:xfrm>
                <a:off x="2245985" y="3871942"/>
                <a:ext cx="39960" cy="309240"/>
              </a:xfrm>
              <a:prstGeom prst="rect">
                <a:avLst/>
              </a:prstGeom>
            </p:spPr>
          </p:pic>
        </mc:Fallback>
      </mc:AlternateContent>
    </p:spTree>
    <p:extLst>
      <p:ext uri="{BB962C8B-B14F-4D97-AF65-F5344CB8AC3E}">
        <p14:creationId xmlns:p14="http://schemas.microsoft.com/office/powerpoint/2010/main" val="180554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1CFBFF-3B3E-78C5-2EED-25D2CEA4738A}"/>
              </a:ext>
            </a:extLst>
          </p:cNvPr>
          <p:cNvPicPr>
            <a:picLocks noChangeAspect="1"/>
          </p:cNvPicPr>
          <p:nvPr/>
        </p:nvPicPr>
        <p:blipFill>
          <a:blip r:embed="rId2"/>
          <a:stretch>
            <a:fillRect/>
          </a:stretch>
        </p:blipFill>
        <p:spPr>
          <a:xfrm>
            <a:off x="0" y="693356"/>
            <a:ext cx="9144000" cy="3346883"/>
          </a:xfrm>
          <a:prstGeom prst="rect">
            <a:avLst/>
          </a:prstGeom>
        </p:spPr>
      </p:pic>
    </p:spTree>
    <p:extLst>
      <p:ext uri="{BB962C8B-B14F-4D97-AF65-F5344CB8AC3E}">
        <p14:creationId xmlns:p14="http://schemas.microsoft.com/office/powerpoint/2010/main" val="1197694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900331-1D10-31B6-A9AE-751750FED57E}"/>
              </a:ext>
            </a:extLst>
          </p:cNvPr>
          <p:cNvPicPr>
            <a:picLocks noChangeAspect="1"/>
          </p:cNvPicPr>
          <p:nvPr/>
        </p:nvPicPr>
        <p:blipFill>
          <a:blip r:embed="rId2"/>
          <a:stretch>
            <a:fillRect/>
          </a:stretch>
        </p:blipFill>
        <p:spPr>
          <a:xfrm>
            <a:off x="3421117" y="0"/>
            <a:ext cx="2475185" cy="5143500"/>
          </a:xfrm>
          <a:prstGeom prst="rect">
            <a:avLst/>
          </a:prstGeom>
        </p:spPr>
      </p:pic>
      <p:sp>
        <p:nvSpPr>
          <p:cNvPr id="5" name="Rectangle 4">
            <a:extLst>
              <a:ext uri="{FF2B5EF4-FFF2-40B4-BE49-F238E27FC236}">
                <a16:creationId xmlns:a16="http://schemas.microsoft.com/office/drawing/2014/main" id="{FA42265C-82F2-2C51-B791-167FBF7C8D25}"/>
              </a:ext>
            </a:extLst>
          </p:cNvPr>
          <p:cNvSpPr/>
          <p:nvPr/>
        </p:nvSpPr>
        <p:spPr>
          <a:xfrm>
            <a:off x="3476296" y="1686910"/>
            <a:ext cx="2191408" cy="884840"/>
          </a:xfrm>
          <a:prstGeom prst="rect">
            <a:avLst/>
          </a:prstGeom>
          <a:noFill/>
          <a:ln w="57150">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spTree>
    <p:extLst>
      <p:ext uri="{BB962C8B-B14F-4D97-AF65-F5344CB8AC3E}">
        <p14:creationId xmlns:p14="http://schemas.microsoft.com/office/powerpoint/2010/main" val="80732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CEE1FE-CBB9-EB9B-0003-E20B8F3628D2}"/>
              </a:ext>
            </a:extLst>
          </p:cNvPr>
          <p:cNvPicPr>
            <a:picLocks noChangeAspect="1"/>
          </p:cNvPicPr>
          <p:nvPr/>
        </p:nvPicPr>
        <p:blipFill>
          <a:blip r:embed="rId3"/>
          <a:stretch>
            <a:fillRect/>
          </a:stretch>
        </p:blipFill>
        <p:spPr>
          <a:xfrm>
            <a:off x="468313" y="0"/>
            <a:ext cx="6830559" cy="4429403"/>
          </a:xfrm>
          <a:prstGeom prst="rect">
            <a:avLst/>
          </a:prstGeom>
        </p:spPr>
      </p:pic>
      <p:sp>
        <p:nvSpPr>
          <p:cNvPr id="6" name="Rectangle 5">
            <a:extLst>
              <a:ext uri="{FF2B5EF4-FFF2-40B4-BE49-F238E27FC236}">
                <a16:creationId xmlns:a16="http://schemas.microsoft.com/office/drawing/2014/main" id="{45D3CB19-DBBD-B511-48A2-E166657E14E8}"/>
              </a:ext>
            </a:extLst>
          </p:cNvPr>
          <p:cNvSpPr/>
          <p:nvPr/>
        </p:nvSpPr>
        <p:spPr>
          <a:xfrm>
            <a:off x="0" y="4386340"/>
            <a:ext cx="8675687" cy="246221"/>
          </a:xfrm>
          <a:prstGeom prst="rect">
            <a:avLst/>
          </a:prstGeom>
        </p:spPr>
        <p:txBody>
          <a:bodyPr wrap="square">
            <a:spAutoFit/>
          </a:bodyPr>
          <a:lstStyle/>
          <a:p>
            <a:r>
              <a:rPr lang="en-KE" sz="1000" dirty="0">
                <a:solidFill>
                  <a:srgbClr val="0432FF"/>
                </a:solidFill>
              </a:rPr>
              <a:t>Seneviratne, Martin &amp; Peiris, David. (2019). Digital Health in Low- and Middle-Income Countries. 10.1002/9781119282686.ch32. </a:t>
            </a:r>
          </a:p>
        </p:txBody>
      </p:sp>
    </p:spTree>
    <p:extLst>
      <p:ext uri="{BB962C8B-B14F-4D97-AF65-F5344CB8AC3E}">
        <p14:creationId xmlns:p14="http://schemas.microsoft.com/office/powerpoint/2010/main" val="2578671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a:extLst>
              <a:ext uri="{FF2B5EF4-FFF2-40B4-BE49-F238E27FC236}">
                <a16:creationId xmlns:a16="http://schemas.microsoft.com/office/drawing/2014/main" id="{190335EA-F0DF-8ACA-95DC-1155883B11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3225" y="-6507163"/>
            <a:ext cx="8229600" cy="83439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09E69F-2DCA-3430-5148-0B48D73D8C81}"/>
              </a:ext>
            </a:extLst>
          </p:cNvPr>
          <p:cNvPicPr>
            <a:picLocks noChangeAspect="1"/>
          </p:cNvPicPr>
          <p:nvPr/>
        </p:nvPicPr>
        <p:blipFill>
          <a:blip r:embed="rId3"/>
          <a:stretch>
            <a:fillRect/>
          </a:stretch>
        </p:blipFill>
        <p:spPr>
          <a:xfrm>
            <a:off x="0" y="0"/>
            <a:ext cx="7576236" cy="5143500"/>
          </a:xfrm>
          <a:prstGeom prst="rect">
            <a:avLst/>
          </a:prstGeom>
        </p:spPr>
      </p:pic>
    </p:spTree>
    <p:extLst>
      <p:ext uri="{BB962C8B-B14F-4D97-AF65-F5344CB8AC3E}">
        <p14:creationId xmlns:p14="http://schemas.microsoft.com/office/powerpoint/2010/main" val="3142464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B1F91F-DFFE-A366-BE00-E6D5853028F0}"/>
              </a:ext>
            </a:extLst>
          </p:cNvPr>
          <p:cNvPicPr>
            <a:picLocks noChangeAspect="1"/>
          </p:cNvPicPr>
          <p:nvPr/>
        </p:nvPicPr>
        <p:blipFill rotWithShape="1">
          <a:blip r:embed="rId2"/>
          <a:srcRect l="22242" t="50000" r="23276" b="5679"/>
          <a:stretch/>
        </p:blipFill>
        <p:spPr>
          <a:xfrm>
            <a:off x="48221" y="1261241"/>
            <a:ext cx="9095779" cy="3882259"/>
          </a:xfrm>
          <a:prstGeom prst="rect">
            <a:avLst/>
          </a:prstGeom>
        </p:spPr>
      </p:pic>
    </p:spTree>
    <p:extLst>
      <p:ext uri="{BB962C8B-B14F-4D97-AF65-F5344CB8AC3E}">
        <p14:creationId xmlns:p14="http://schemas.microsoft.com/office/powerpoint/2010/main" val="825349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05A0465-F207-39B0-8824-603FA272F7CC}"/>
              </a:ext>
            </a:extLst>
          </p:cNvPr>
          <p:cNvSpPr>
            <a:spLocks noGrp="1"/>
          </p:cNvSpPr>
          <p:nvPr>
            <p:ph sz="half" idx="1"/>
          </p:nvPr>
        </p:nvSpPr>
        <p:spPr>
          <a:xfrm>
            <a:off x="457200" y="1200152"/>
            <a:ext cx="4038600" cy="3394472"/>
          </a:xfrm>
        </p:spPr>
        <p:txBody>
          <a:bodyPr/>
          <a:lstStyle/>
          <a:p>
            <a:endParaRPr lang="en-US"/>
          </a:p>
        </p:txBody>
      </p:sp>
      <p:pic>
        <p:nvPicPr>
          <p:cNvPr id="5" name="Picture 4">
            <a:extLst>
              <a:ext uri="{FF2B5EF4-FFF2-40B4-BE49-F238E27FC236}">
                <a16:creationId xmlns:a16="http://schemas.microsoft.com/office/drawing/2014/main" id="{40632DAC-FF38-9F42-E4D7-2E469E5835E9}"/>
              </a:ext>
            </a:extLst>
          </p:cNvPr>
          <p:cNvPicPr>
            <a:picLocks noChangeAspect="1"/>
          </p:cNvPicPr>
          <p:nvPr/>
        </p:nvPicPr>
        <p:blipFill>
          <a:blip r:embed="rId2"/>
          <a:stretch>
            <a:fillRect/>
          </a:stretch>
        </p:blipFill>
        <p:spPr>
          <a:xfrm>
            <a:off x="72676" y="0"/>
            <a:ext cx="8998647" cy="5143500"/>
          </a:xfrm>
          <a:prstGeom prst="rect">
            <a:avLst/>
          </a:prstGeom>
        </p:spPr>
      </p:pic>
    </p:spTree>
    <p:extLst>
      <p:ext uri="{BB962C8B-B14F-4D97-AF65-F5344CB8AC3E}">
        <p14:creationId xmlns:p14="http://schemas.microsoft.com/office/powerpoint/2010/main" val="3467638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1FEC17-71B2-616D-72C7-5DE14AD2F13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4872336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D72ED3-3C04-5729-402C-40FBEE932E57}"/>
              </a:ext>
            </a:extLst>
          </p:cNvPr>
          <p:cNvPicPr>
            <a:picLocks noChangeAspect="1"/>
          </p:cNvPicPr>
          <p:nvPr/>
        </p:nvPicPr>
        <p:blipFill rotWithShape="1">
          <a:blip r:embed="rId2"/>
          <a:srcRect l="20862" t="40429" r="29482" b="11923"/>
          <a:stretch/>
        </p:blipFill>
        <p:spPr>
          <a:xfrm>
            <a:off x="23920" y="551793"/>
            <a:ext cx="9120080" cy="4591707"/>
          </a:xfrm>
          <a:prstGeom prst="rect">
            <a:avLst/>
          </a:prstGeom>
        </p:spPr>
      </p:pic>
    </p:spTree>
    <p:extLst>
      <p:ext uri="{BB962C8B-B14F-4D97-AF65-F5344CB8AC3E}">
        <p14:creationId xmlns:p14="http://schemas.microsoft.com/office/powerpoint/2010/main" val="3703672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37EC78-3228-788D-7B7A-3CC8914DFFB8}"/>
              </a:ext>
            </a:extLst>
          </p:cNvPr>
          <p:cNvPicPr>
            <a:picLocks noChangeAspect="1"/>
          </p:cNvPicPr>
          <p:nvPr/>
        </p:nvPicPr>
        <p:blipFill rotWithShape="1">
          <a:blip r:embed="rId2"/>
          <a:srcRect r="14063" b="23413"/>
          <a:stretch/>
        </p:blipFill>
        <p:spPr>
          <a:xfrm>
            <a:off x="0" y="0"/>
            <a:ext cx="5620136" cy="2689956"/>
          </a:xfrm>
          <a:prstGeom prst="rect">
            <a:avLst/>
          </a:prstGeom>
        </p:spPr>
      </p:pic>
      <p:pic>
        <p:nvPicPr>
          <p:cNvPr id="6" name="Picture 5">
            <a:extLst>
              <a:ext uri="{FF2B5EF4-FFF2-40B4-BE49-F238E27FC236}">
                <a16:creationId xmlns:a16="http://schemas.microsoft.com/office/drawing/2014/main" id="{829AA17F-1EDA-F343-F6EE-8D3E7D760123}"/>
              </a:ext>
            </a:extLst>
          </p:cNvPr>
          <p:cNvPicPr>
            <a:picLocks noChangeAspect="1"/>
          </p:cNvPicPr>
          <p:nvPr/>
        </p:nvPicPr>
        <p:blipFill>
          <a:blip r:embed="rId3"/>
          <a:stretch>
            <a:fillRect/>
          </a:stretch>
        </p:blipFill>
        <p:spPr>
          <a:xfrm>
            <a:off x="1712040" y="1088710"/>
            <a:ext cx="7431960" cy="4054790"/>
          </a:xfrm>
          <a:prstGeom prst="rect">
            <a:avLst/>
          </a:prstGeom>
        </p:spPr>
      </p:pic>
    </p:spTree>
    <p:extLst>
      <p:ext uri="{BB962C8B-B14F-4D97-AF65-F5344CB8AC3E}">
        <p14:creationId xmlns:p14="http://schemas.microsoft.com/office/powerpoint/2010/main" val="4159355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7EDE-D371-657B-B81E-D0AA3CA9DDC4}"/>
              </a:ext>
            </a:extLst>
          </p:cNvPr>
          <p:cNvSpPr>
            <a:spLocks noGrp="1"/>
          </p:cNvSpPr>
          <p:nvPr>
            <p:ph type="title"/>
          </p:nvPr>
        </p:nvSpPr>
        <p:spPr>
          <a:xfrm>
            <a:off x="409763" y="325159"/>
            <a:ext cx="8354891" cy="697835"/>
          </a:xfrm>
        </p:spPr>
        <p:txBody>
          <a:bodyPr vert="horz" lIns="68580" tIns="34290" rIns="68580" bIns="34290" rtlCol="0" anchor="b">
            <a:normAutofit/>
          </a:bodyPr>
          <a:lstStyle/>
          <a:p>
            <a:pPr algn="ctr"/>
            <a:endParaRPr lang="en-US" sz="4050">
              <a:solidFill>
                <a:srgbClr val="FFFFFF"/>
              </a:solidFill>
            </a:endParaRPr>
          </a:p>
        </p:txBody>
      </p:sp>
      <p:pic>
        <p:nvPicPr>
          <p:cNvPr id="7" name="Picture 6">
            <a:extLst>
              <a:ext uri="{FF2B5EF4-FFF2-40B4-BE49-F238E27FC236}">
                <a16:creationId xmlns:a16="http://schemas.microsoft.com/office/drawing/2014/main" id="{C5949041-E0F4-370A-6FD0-C1FB583164A6}"/>
              </a:ext>
            </a:extLst>
          </p:cNvPr>
          <p:cNvPicPr>
            <a:picLocks noChangeAspect="1"/>
          </p:cNvPicPr>
          <p:nvPr/>
        </p:nvPicPr>
        <p:blipFill>
          <a:blip r:embed="rId2"/>
          <a:stretch>
            <a:fillRect/>
          </a:stretch>
        </p:blipFill>
        <p:spPr>
          <a:xfrm>
            <a:off x="885477" y="1820114"/>
            <a:ext cx="2818334" cy="2998228"/>
          </a:xfrm>
          <a:prstGeom prst="rect">
            <a:avLst/>
          </a:prstGeom>
        </p:spPr>
      </p:pic>
      <p:pic>
        <p:nvPicPr>
          <p:cNvPr id="5" name="Content Placeholder 4">
            <a:extLst>
              <a:ext uri="{FF2B5EF4-FFF2-40B4-BE49-F238E27FC236}">
                <a16:creationId xmlns:a16="http://schemas.microsoft.com/office/drawing/2014/main" id="{756F78A1-1D7B-70A2-CF9A-6ED64B47F833}"/>
              </a:ext>
            </a:extLst>
          </p:cNvPr>
          <p:cNvPicPr>
            <a:picLocks noGrp="1" noChangeAspect="1"/>
          </p:cNvPicPr>
          <p:nvPr>
            <p:ph idx="1"/>
          </p:nvPr>
        </p:nvPicPr>
        <p:blipFill>
          <a:blip r:embed="rId3"/>
          <a:stretch>
            <a:fillRect/>
          </a:stretch>
        </p:blipFill>
        <p:spPr>
          <a:xfrm>
            <a:off x="5369332" y="1820114"/>
            <a:ext cx="3020884" cy="2998228"/>
          </a:xfrm>
          <a:prstGeom prst="rect">
            <a:avLst/>
          </a:prstGeom>
        </p:spPr>
      </p:pic>
    </p:spTree>
    <p:extLst>
      <p:ext uri="{BB962C8B-B14F-4D97-AF65-F5344CB8AC3E}">
        <p14:creationId xmlns:p14="http://schemas.microsoft.com/office/powerpoint/2010/main" val="14527310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F66DF-27F9-03A0-2621-802897BD57E4}"/>
              </a:ext>
            </a:extLst>
          </p:cNvPr>
          <p:cNvSpPr>
            <a:spLocks noGrp="1"/>
          </p:cNvSpPr>
          <p:nvPr>
            <p:ph type="title"/>
          </p:nvPr>
        </p:nvSpPr>
        <p:spPr>
          <a:xfrm>
            <a:off x="409763" y="325159"/>
            <a:ext cx="8354891" cy="697835"/>
          </a:xfrm>
        </p:spPr>
        <p:txBody>
          <a:bodyPr vert="horz" lIns="68580" tIns="34290" rIns="68580" bIns="34290" rtlCol="0" anchor="b">
            <a:normAutofit/>
          </a:bodyPr>
          <a:lstStyle/>
          <a:p>
            <a:pPr algn="ctr"/>
            <a:endParaRPr lang="en-US" sz="4050">
              <a:solidFill>
                <a:srgbClr val="FFFFFF"/>
              </a:solidFill>
            </a:endParaRPr>
          </a:p>
        </p:txBody>
      </p:sp>
      <p:pic>
        <p:nvPicPr>
          <p:cNvPr id="7" name="Picture 6">
            <a:extLst>
              <a:ext uri="{FF2B5EF4-FFF2-40B4-BE49-F238E27FC236}">
                <a16:creationId xmlns:a16="http://schemas.microsoft.com/office/drawing/2014/main" id="{8EF9FB22-8B52-EBC1-C22E-512A35489FB3}"/>
              </a:ext>
            </a:extLst>
          </p:cNvPr>
          <p:cNvPicPr>
            <a:picLocks noChangeAspect="1"/>
          </p:cNvPicPr>
          <p:nvPr/>
        </p:nvPicPr>
        <p:blipFill>
          <a:blip r:embed="rId2"/>
          <a:stretch>
            <a:fillRect/>
          </a:stretch>
        </p:blipFill>
        <p:spPr>
          <a:xfrm>
            <a:off x="1042884" y="1820114"/>
            <a:ext cx="2503520" cy="2998228"/>
          </a:xfrm>
          <a:prstGeom prst="rect">
            <a:avLst/>
          </a:prstGeom>
        </p:spPr>
      </p:pic>
      <p:pic>
        <p:nvPicPr>
          <p:cNvPr id="5" name="Content Placeholder 4">
            <a:extLst>
              <a:ext uri="{FF2B5EF4-FFF2-40B4-BE49-F238E27FC236}">
                <a16:creationId xmlns:a16="http://schemas.microsoft.com/office/drawing/2014/main" id="{726B3BAA-8872-C4CB-7921-FE970A8DE4DF}"/>
              </a:ext>
            </a:extLst>
          </p:cNvPr>
          <p:cNvPicPr>
            <a:picLocks noGrp="1" noChangeAspect="1"/>
          </p:cNvPicPr>
          <p:nvPr>
            <p:ph idx="1"/>
          </p:nvPr>
        </p:nvPicPr>
        <p:blipFill>
          <a:blip r:embed="rId3"/>
          <a:stretch>
            <a:fillRect/>
          </a:stretch>
        </p:blipFill>
        <p:spPr>
          <a:xfrm>
            <a:off x="5399400" y="1820114"/>
            <a:ext cx="2960749" cy="2998228"/>
          </a:xfrm>
          <a:prstGeom prst="rect">
            <a:avLst/>
          </a:prstGeom>
        </p:spPr>
      </p:pic>
    </p:spTree>
    <p:extLst>
      <p:ext uri="{BB962C8B-B14F-4D97-AF65-F5344CB8AC3E}">
        <p14:creationId xmlns:p14="http://schemas.microsoft.com/office/powerpoint/2010/main" val="38092219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6D1C-99CD-1989-4D1D-C552A5435009}"/>
              </a:ext>
            </a:extLst>
          </p:cNvPr>
          <p:cNvSpPr>
            <a:spLocks noGrp="1"/>
          </p:cNvSpPr>
          <p:nvPr>
            <p:ph type="title"/>
          </p:nvPr>
        </p:nvSpPr>
        <p:spPr>
          <a:xfrm>
            <a:off x="395653" y="3567479"/>
            <a:ext cx="8354891" cy="697835"/>
          </a:xfrm>
        </p:spPr>
        <p:txBody>
          <a:bodyPr vert="horz" lIns="68580" tIns="34290" rIns="68580" bIns="34290" rtlCol="0" anchor="b">
            <a:normAutofit/>
          </a:bodyPr>
          <a:lstStyle/>
          <a:p>
            <a:pPr algn="ctr"/>
            <a:endParaRPr lang="en-US" sz="4050">
              <a:solidFill>
                <a:srgbClr val="FFFFFF"/>
              </a:solidFill>
            </a:endParaRPr>
          </a:p>
        </p:txBody>
      </p:sp>
      <p:pic>
        <p:nvPicPr>
          <p:cNvPr id="9" name="Picture 8" descr="Text&#10;&#10;Description automatically generated">
            <a:extLst>
              <a:ext uri="{FF2B5EF4-FFF2-40B4-BE49-F238E27FC236}">
                <a16:creationId xmlns:a16="http://schemas.microsoft.com/office/drawing/2014/main" id="{AC8066D1-05D0-609F-1DB3-5F0B14A370D4}"/>
              </a:ext>
            </a:extLst>
          </p:cNvPr>
          <p:cNvPicPr>
            <a:picLocks noChangeAspect="1"/>
          </p:cNvPicPr>
          <p:nvPr/>
        </p:nvPicPr>
        <p:blipFill>
          <a:blip r:embed="rId2"/>
          <a:stretch>
            <a:fillRect/>
          </a:stretch>
        </p:blipFill>
        <p:spPr>
          <a:xfrm>
            <a:off x="381559" y="230799"/>
            <a:ext cx="2286149" cy="2998228"/>
          </a:xfrm>
          <a:prstGeom prst="rect">
            <a:avLst/>
          </a:prstGeom>
        </p:spPr>
      </p:pic>
      <p:pic>
        <p:nvPicPr>
          <p:cNvPr id="5" name="Content Placeholder 4" descr="Text&#10;&#10;Description automatically generated">
            <a:extLst>
              <a:ext uri="{FF2B5EF4-FFF2-40B4-BE49-F238E27FC236}">
                <a16:creationId xmlns:a16="http://schemas.microsoft.com/office/drawing/2014/main" id="{AA4AB778-6934-CBCF-4883-D8CDAB1E72A0}"/>
              </a:ext>
            </a:extLst>
          </p:cNvPr>
          <p:cNvPicPr>
            <a:picLocks noGrp="1" noChangeAspect="1"/>
          </p:cNvPicPr>
          <p:nvPr>
            <p:ph idx="1"/>
          </p:nvPr>
        </p:nvPicPr>
        <p:blipFill>
          <a:blip r:embed="rId3"/>
          <a:stretch>
            <a:fillRect/>
          </a:stretch>
        </p:blipFill>
        <p:spPr>
          <a:xfrm>
            <a:off x="3289297" y="258488"/>
            <a:ext cx="2574993" cy="2942849"/>
          </a:xfrm>
          <a:prstGeom prst="rect">
            <a:avLst/>
          </a:prstGeom>
        </p:spPr>
      </p:pic>
      <p:pic>
        <p:nvPicPr>
          <p:cNvPr id="7" name="Picture 6" descr="Graphical user interface, text, application, chat or text message&#10;&#10;Description automatically generated">
            <a:extLst>
              <a:ext uri="{FF2B5EF4-FFF2-40B4-BE49-F238E27FC236}">
                <a16:creationId xmlns:a16="http://schemas.microsoft.com/office/drawing/2014/main" id="{66D3525D-C048-2C58-B5C1-64FF92405D3E}"/>
              </a:ext>
            </a:extLst>
          </p:cNvPr>
          <p:cNvPicPr>
            <a:picLocks noChangeAspect="1"/>
          </p:cNvPicPr>
          <p:nvPr/>
        </p:nvPicPr>
        <p:blipFill>
          <a:blip r:embed="rId4"/>
          <a:stretch>
            <a:fillRect/>
          </a:stretch>
        </p:blipFill>
        <p:spPr>
          <a:xfrm>
            <a:off x="6515666" y="247534"/>
            <a:ext cx="2211192" cy="2998228"/>
          </a:xfrm>
          <a:prstGeom prst="rect">
            <a:avLst/>
          </a:prstGeom>
        </p:spPr>
      </p:pic>
    </p:spTree>
    <p:extLst>
      <p:ext uri="{BB962C8B-B14F-4D97-AF65-F5344CB8AC3E}">
        <p14:creationId xmlns:p14="http://schemas.microsoft.com/office/powerpoint/2010/main" val="28768058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D41DA4-9D65-AB8D-534C-ACC6DD0064AB}"/>
              </a:ext>
            </a:extLst>
          </p:cNvPr>
          <p:cNvPicPr>
            <a:picLocks noChangeAspect="1"/>
          </p:cNvPicPr>
          <p:nvPr/>
        </p:nvPicPr>
        <p:blipFill rotWithShape="1">
          <a:blip r:embed="rId3"/>
          <a:srcRect r="16055"/>
          <a:stretch/>
        </p:blipFill>
        <p:spPr>
          <a:xfrm>
            <a:off x="6914830" y="1142856"/>
            <a:ext cx="2072943" cy="2942942"/>
          </a:xfrm>
          <a:prstGeom prst="roundRect">
            <a:avLst>
              <a:gd name="adj" fmla="val 8594"/>
            </a:avLst>
          </a:prstGeom>
          <a:solidFill>
            <a:srgbClr val="FFFFFF">
              <a:shade val="85000"/>
            </a:srgbClr>
          </a:solidFill>
          <a:ln w="38100">
            <a:solidFill>
              <a:schemeClr val="bg2">
                <a:lumMod val="20000"/>
                <a:lumOff val="80000"/>
              </a:schemeClr>
            </a:solid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087D6C07-C9A2-0262-2D38-161355F8CD00}"/>
              </a:ext>
            </a:extLst>
          </p:cNvPr>
          <p:cNvPicPr>
            <a:picLocks noChangeAspect="1"/>
          </p:cNvPicPr>
          <p:nvPr/>
        </p:nvPicPr>
        <p:blipFill rotWithShape="1">
          <a:blip r:embed="rId4"/>
          <a:srcRect r="13139"/>
          <a:stretch/>
        </p:blipFill>
        <p:spPr>
          <a:xfrm>
            <a:off x="86921" y="1142856"/>
            <a:ext cx="2176140" cy="2809568"/>
          </a:xfrm>
          <a:prstGeom prst="roundRect">
            <a:avLst>
              <a:gd name="adj" fmla="val 8594"/>
            </a:avLst>
          </a:prstGeom>
          <a:solidFill>
            <a:srgbClr val="FFFFFF">
              <a:shade val="85000"/>
            </a:srgbClr>
          </a:solidFill>
          <a:ln w="38100">
            <a:solidFill>
              <a:schemeClr val="bg2">
                <a:lumMod val="20000"/>
                <a:lumOff val="80000"/>
              </a:schemeClr>
            </a:solid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332F8618-625D-863F-6B3B-85A289B2ACAD}"/>
              </a:ext>
            </a:extLst>
          </p:cNvPr>
          <p:cNvPicPr>
            <a:picLocks noChangeAspect="1"/>
          </p:cNvPicPr>
          <p:nvPr/>
        </p:nvPicPr>
        <p:blipFill rotWithShape="1">
          <a:blip r:embed="rId5"/>
          <a:srcRect l="2894" t="2560" r="3288"/>
          <a:stretch/>
        </p:blipFill>
        <p:spPr>
          <a:xfrm>
            <a:off x="2366256" y="2166077"/>
            <a:ext cx="2161676" cy="2912185"/>
          </a:xfrm>
          <a:prstGeom prst="roundRect">
            <a:avLst>
              <a:gd name="adj" fmla="val 8594"/>
            </a:avLst>
          </a:prstGeom>
          <a:solidFill>
            <a:srgbClr val="FFFFFF">
              <a:shade val="85000"/>
            </a:srgbClr>
          </a:solidFill>
          <a:ln w="38100">
            <a:solidFill>
              <a:schemeClr val="bg2">
                <a:lumMod val="20000"/>
                <a:lumOff val="80000"/>
              </a:schemeClr>
            </a:solid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1285D42A-1CA7-5F1F-6AC0-E19A534494EF}"/>
              </a:ext>
            </a:extLst>
          </p:cNvPr>
          <p:cNvPicPr>
            <a:picLocks noChangeAspect="1"/>
          </p:cNvPicPr>
          <p:nvPr/>
        </p:nvPicPr>
        <p:blipFill rotWithShape="1">
          <a:blip r:embed="rId6"/>
          <a:srcRect l="5168"/>
          <a:stretch/>
        </p:blipFill>
        <p:spPr>
          <a:xfrm>
            <a:off x="4649959" y="2148999"/>
            <a:ext cx="2161676" cy="2929263"/>
          </a:xfrm>
          <a:prstGeom prst="roundRect">
            <a:avLst>
              <a:gd name="adj" fmla="val 8594"/>
            </a:avLst>
          </a:prstGeom>
          <a:solidFill>
            <a:srgbClr val="FFFFFF">
              <a:shade val="85000"/>
            </a:srgbClr>
          </a:solidFill>
          <a:ln w="38100">
            <a:solidFill>
              <a:schemeClr val="bg2">
                <a:lumMod val="20000"/>
                <a:lumOff val="80000"/>
              </a:schemeClr>
            </a:solidFill>
          </a:ln>
          <a:effectLst>
            <a:reflection blurRad="12700" stA="38000" endPos="28000" dist="5000" dir="5400000" sy="-100000" algn="bl" rotWithShape="0"/>
          </a:effectLst>
        </p:spPr>
      </p:pic>
      <p:sp>
        <p:nvSpPr>
          <p:cNvPr id="6" name="Rounded Rectangle 5">
            <a:extLst>
              <a:ext uri="{FF2B5EF4-FFF2-40B4-BE49-F238E27FC236}">
                <a16:creationId xmlns:a16="http://schemas.microsoft.com/office/drawing/2014/main" id="{EF83DB93-A2C3-F3A2-C967-B10A8D66FAB2}"/>
              </a:ext>
            </a:extLst>
          </p:cNvPr>
          <p:cNvSpPr/>
          <p:nvPr/>
        </p:nvSpPr>
        <p:spPr>
          <a:xfrm>
            <a:off x="154156" y="65238"/>
            <a:ext cx="8747552" cy="783193"/>
          </a:xfrm>
          <a:prstGeom prst="roundRect">
            <a:avLst/>
          </a:prstGeom>
          <a:ln>
            <a:noFill/>
          </a:ln>
        </p:spPr>
        <p:txBody>
          <a:bodyPr wrap="square">
            <a:spAutoFit/>
          </a:bodyPr>
          <a:lstStyle/>
          <a:p>
            <a:pPr marL="558800" lvl="1"/>
            <a:r>
              <a:rPr lang="en-KE" sz="2000" b="1" dirty="0">
                <a:solidFill>
                  <a:schemeClr val="lt2"/>
                </a:solidFill>
                <a:latin typeface="Encode Sans Black"/>
                <a:cs typeface="Encode Sans Black"/>
                <a:sym typeface="Encode Sans Black"/>
              </a:rPr>
              <a:t>WHO resources for Digital Health for guiding implementation of Digital Health </a:t>
            </a:r>
          </a:p>
        </p:txBody>
      </p:sp>
    </p:spTree>
    <p:extLst>
      <p:ext uri="{BB962C8B-B14F-4D97-AF65-F5344CB8AC3E}">
        <p14:creationId xmlns:p14="http://schemas.microsoft.com/office/powerpoint/2010/main" val="869604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Rectangle 163">
            <a:extLst>
              <a:ext uri="{FF2B5EF4-FFF2-40B4-BE49-F238E27FC236}">
                <a16:creationId xmlns:a16="http://schemas.microsoft.com/office/drawing/2014/main" id="{7ABA33F6-5C9C-2C05-ADCF-D115AFD219A5}"/>
              </a:ext>
            </a:extLst>
          </p:cNvPr>
          <p:cNvSpPr/>
          <p:nvPr/>
        </p:nvSpPr>
        <p:spPr>
          <a:xfrm>
            <a:off x="3071383" y="1010449"/>
            <a:ext cx="2261202" cy="4043805"/>
          </a:xfrm>
          <a:prstGeom prst="rect">
            <a:avLst/>
          </a:prstGeom>
          <a:solidFill>
            <a:schemeClr val="tx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4" name="Rounded Rectangle 3">
            <a:extLst>
              <a:ext uri="{FF2B5EF4-FFF2-40B4-BE49-F238E27FC236}">
                <a16:creationId xmlns:a16="http://schemas.microsoft.com/office/drawing/2014/main" id="{C9049DF2-9263-ECFE-C23A-7A3E5169795A}"/>
              </a:ext>
            </a:extLst>
          </p:cNvPr>
          <p:cNvSpPr/>
          <p:nvPr/>
        </p:nvSpPr>
        <p:spPr>
          <a:xfrm>
            <a:off x="3227942" y="208021"/>
            <a:ext cx="3547432" cy="35253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dirty="0">
                <a:solidFill>
                  <a:srgbClr val="000000"/>
                </a:solidFill>
              </a:rPr>
              <a:t>Digital Health</a:t>
            </a:r>
          </a:p>
        </p:txBody>
      </p:sp>
      <p:sp>
        <p:nvSpPr>
          <p:cNvPr id="21" name="Rounded Rectangle 20">
            <a:extLst>
              <a:ext uri="{FF2B5EF4-FFF2-40B4-BE49-F238E27FC236}">
                <a16:creationId xmlns:a16="http://schemas.microsoft.com/office/drawing/2014/main" id="{8ACBC2F4-B70B-6261-5F3A-723653D734FC}"/>
              </a:ext>
            </a:extLst>
          </p:cNvPr>
          <p:cNvSpPr/>
          <p:nvPr/>
        </p:nvSpPr>
        <p:spPr>
          <a:xfrm>
            <a:off x="7436385" y="1095375"/>
            <a:ext cx="1520328" cy="458003"/>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dirty="0">
                <a:solidFill>
                  <a:srgbClr val="000000"/>
                </a:solidFill>
              </a:rPr>
              <a:t>Medical Records</a:t>
            </a:r>
          </a:p>
        </p:txBody>
      </p:sp>
      <p:grpSp>
        <p:nvGrpSpPr>
          <p:cNvPr id="26" name="Group 25">
            <a:extLst>
              <a:ext uri="{FF2B5EF4-FFF2-40B4-BE49-F238E27FC236}">
                <a16:creationId xmlns:a16="http://schemas.microsoft.com/office/drawing/2014/main" id="{280FAFFF-D8A7-B1F6-22A7-6675DDEB7C69}"/>
              </a:ext>
            </a:extLst>
          </p:cNvPr>
          <p:cNvGrpSpPr/>
          <p:nvPr/>
        </p:nvGrpSpPr>
        <p:grpSpPr>
          <a:xfrm>
            <a:off x="1983036" y="560560"/>
            <a:ext cx="6312665" cy="534815"/>
            <a:chOff x="1883884" y="560560"/>
            <a:chExt cx="6312665" cy="534815"/>
          </a:xfrm>
        </p:grpSpPr>
        <p:grpSp>
          <p:nvGrpSpPr>
            <p:cNvPr id="18" name="Group 17">
              <a:extLst>
                <a:ext uri="{FF2B5EF4-FFF2-40B4-BE49-F238E27FC236}">
                  <a16:creationId xmlns:a16="http://schemas.microsoft.com/office/drawing/2014/main" id="{D5BD68E1-B5DA-BD08-EA09-E453ED730BA4}"/>
                </a:ext>
              </a:extLst>
            </p:cNvPr>
            <p:cNvGrpSpPr/>
            <p:nvPr/>
          </p:nvGrpSpPr>
          <p:grpSpPr>
            <a:xfrm>
              <a:off x="1883884" y="560560"/>
              <a:ext cx="6312665" cy="534815"/>
              <a:chOff x="1883884" y="560560"/>
              <a:chExt cx="6312665" cy="534815"/>
            </a:xfrm>
          </p:grpSpPr>
          <p:cxnSp>
            <p:nvCxnSpPr>
              <p:cNvPr id="6" name="Straight Connector 5">
                <a:extLst>
                  <a:ext uri="{FF2B5EF4-FFF2-40B4-BE49-F238E27FC236}">
                    <a16:creationId xmlns:a16="http://schemas.microsoft.com/office/drawing/2014/main" id="{F6206F60-C22E-77B1-DA8C-D14E96A84FAA}"/>
                  </a:ext>
                </a:extLst>
              </p:cNvPr>
              <p:cNvCxnSpPr>
                <a:cxnSpLocks/>
                <a:stCxn id="4" idx="2"/>
              </p:cNvCxnSpPr>
              <p:nvPr/>
            </p:nvCxnSpPr>
            <p:spPr>
              <a:xfrm>
                <a:off x="5001658" y="560560"/>
                <a:ext cx="0" cy="2754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6C37E4B-6DCC-E744-920C-0BFBCC018D1C}"/>
                  </a:ext>
                </a:extLst>
              </p:cNvPr>
              <p:cNvCxnSpPr>
                <a:cxnSpLocks/>
              </p:cNvCxnSpPr>
              <p:nvPr/>
            </p:nvCxnSpPr>
            <p:spPr>
              <a:xfrm>
                <a:off x="1883884" y="826264"/>
                <a:ext cx="6312665"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1786714-BF1B-C9C1-C3D7-6E9D6C2CFEB6}"/>
                  </a:ext>
                </a:extLst>
              </p:cNvPr>
              <p:cNvCxnSpPr/>
              <p:nvPr/>
            </p:nvCxnSpPr>
            <p:spPr>
              <a:xfrm>
                <a:off x="1883884" y="826264"/>
                <a:ext cx="0" cy="26911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0B6463-ABBE-85EA-2F59-376D1181CABF}"/>
                  </a:ext>
                </a:extLst>
              </p:cNvPr>
              <p:cNvCxnSpPr/>
              <p:nvPr/>
            </p:nvCxnSpPr>
            <p:spPr>
              <a:xfrm>
                <a:off x="8196549" y="826264"/>
                <a:ext cx="0" cy="269111"/>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2875B9C1-F157-A0DB-2E98-B6C0522E59E8}"/>
                </a:ext>
              </a:extLst>
            </p:cNvPr>
            <p:cNvCxnSpPr/>
            <p:nvPr/>
          </p:nvCxnSpPr>
          <p:spPr>
            <a:xfrm>
              <a:off x="3888954" y="826264"/>
              <a:ext cx="0" cy="269111"/>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B0765DA9-03D7-8737-0C39-7879E126B25B}"/>
              </a:ext>
            </a:extLst>
          </p:cNvPr>
          <p:cNvCxnSpPr>
            <a:cxnSpLocks/>
          </p:cNvCxnSpPr>
          <p:nvPr/>
        </p:nvCxnSpPr>
        <p:spPr>
          <a:xfrm>
            <a:off x="6141904" y="831889"/>
            <a:ext cx="0" cy="26348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2" name="Rounded Rectangle 31">
            <a:extLst>
              <a:ext uri="{FF2B5EF4-FFF2-40B4-BE49-F238E27FC236}">
                <a16:creationId xmlns:a16="http://schemas.microsoft.com/office/drawing/2014/main" id="{A52FC6F2-AD02-EB7D-1084-280DBED08DA0}"/>
              </a:ext>
            </a:extLst>
          </p:cNvPr>
          <p:cNvSpPr/>
          <p:nvPr/>
        </p:nvSpPr>
        <p:spPr>
          <a:xfrm>
            <a:off x="5589641" y="1115055"/>
            <a:ext cx="1520328" cy="458003"/>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dirty="0">
                <a:solidFill>
                  <a:srgbClr val="000000"/>
                </a:solidFill>
              </a:rPr>
              <a:t>Healthcare Data</a:t>
            </a:r>
          </a:p>
        </p:txBody>
      </p:sp>
      <p:grpSp>
        <p:nvGrpSpPr>
          <p:cNvPr id="95" name="Group 94">
            <a:extLst>
              <a:ext uri="{FF2B5EF4-FFF2-40B4-BE49-F238E27FC236}">
                <a16:creationId xmlns:a16="http://schemas.microsoft.com/office/drawing/2014/main" id="{0E941878-4B6C-6FC3-913D-6A4F6F622C65}"/>
              </a:ext>
            </a:extLst>
          </p:cNvPr>
          <p:cNvGrpSpPr/>
          <p:nvPr/>
        </p:nvGrpSpPr>
        <p:grpSpPr>
          <a:xfrm>
            <a:off x="7433447" y="1697588"/>
            <a:ext cx="1404617" cy="1401992"/>
            <a:chOff x="7871987" y="1750487"/>
            <a:chExt cx="1084726" cy="1324718"/>
          </a:xfrm>
        </p:grpSpPr>
        <p:sp>
          <p:nvSpPr>
            <p:cNvPr id="84" name="Rectangle 83">
              <a:extLst>
                <a:ext uri="{FF2B5EF4-FFF2-40B4-BE49-F238E27FC236}">
                  <a16:creationId xmlns:a16="http://schemas.microsoft.com/office/drawing/2014/main" id="{36C4AAEC-C185-BC90-317D-E9672684FA1A}"/>
                </a:ext>
              </a:extLst>
            </p:cNvPr>
            <p:cNvSpPr/>
            <p:nvPr/>
          </p:nvSpPr>
          <p:spPr>
            <a:xfrm>
              <a:off x="7980879" y="2490121"/>
              <a:ext cx="975834" cy="585084"/>
            </a:xfrm>
            <a:prstGeom prst="rect">
              <a:avLst/>
            </a:prstGeom>
            <a:solidFill>
              <a:schemeClr val="tx2">
                <a:lumMod val="8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latin typeface="Open Sans" panose="020B0606030504020204" pitchFamily="34" charset="0"/>
                  <a:ea typeface="Open Sans" panose="020B0606030504020204" pitchFamily="34" charset="0"/>
                  <a:cs typeface="Open Sans" panose="020B0606030504020204" pitchFamily="34" charset="0"/>
                </a:rPr>
                <a:t>Provider Held Records</a:t>
              </a:r>
              <a:endParaRPr lang="en-KE" sz="105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89" name="Group 88">
              <a:extLst>
                <a:ext uri="{FF2B5EF4-FFF2-40B4-BE49-F238E27FC236}">
                  <a16:creationId xmlns:a16="http://schemas.microsoft.com/office/drawing/2014/main" id="{4397A91E-79F7-6D1E-FB83-650A584D5EB8}"/>
                </a:ext>
              </a:extLst>
            </p:cNvPr>
            <p:cNvGrpSpPr/>
            <p:nvPr/>
          </p:nvGrpSpPr>
          <p:grpSpPr>
            <a:xfrm>
              <a:off x="7871987" y="1750487"/>
              <a:ext cx="1069221" cy="1130913"/>
              <a:chOff x="7871987" y="1713752"/>
              <a:chExt cx="1069221" cy="1130913"/>
            </a:xfrm>
          </p:grpSpPr>
          <p:sp>
            <p:nvSpPr>
              <p:cNvPr id="83" name="Rectangle 82">
                <a:extLst>
                  <a:ext uri="{FF2B5EF4-FFF2-40B4-BE49-F238E27FC236}">
                    <a16:creationId xmlns:a16="http://schemas.microsoft.com/office/drawing/2014/main" id="{4BF42E78-DD10-52E3-6D30-60D0F61E9980}"/>
                  </a:ext>
                </a:extLst>
              </p:cNvPr>
              <p:cNvSpPr/>
              <p:nvPr/>
            </p:nvSpPr>
            <p:spPr>
              <a:xfrm>
                <a:off x="7965374" y="1713752"/>
                <a:ext cx="975834" cy="585084"/>
              </a:xfrm>
              <a:prstGeom prst="rect">
                <a:avLst/>
              </a:prstGeom>
              <a:solidFill>
                <a:schemeClr val="tx2">
                  <a:lumMod val="8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latin typeface="Open Sans" panose="020B0606030504020204" pitchFamily="34" charset="0"/>
                    <a:ea typeface="Open Sans" panose="020B0606030504020204" pitchFamily="34" charset="0"/>
                    <a:cs typeface="Open Sans" panose="020B0606030504020204" pitchFamily="34" charset="0"/>
                  </a:rPr>
                  <a:t>Patient Held Records</a:t>
                </a:r>
                <a:endParaRPr lang="en-KE" sz="105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7" name="Left Bracket 86">
                <a:extLst>
                  <a:ext uri="{FF2B5EF4-FFF2-40B4-BE49-F238E27FC236}">
                    <a16:creationId xmlns:a16="http://schemas.microsoft.com/office/drawing/2014/main" id="{3F4BE33D-78D2-67D9-4458-7F9BFE35C6EA}"/>
                  </a:ext>
                </a:extLst>
              </p:cNvPr>
              <p:cNvSpPr/>
              <p:nvPr/>
            </p:nvSpPr>
            <p:spPr>
              <a:xfrm>
                <a:off x="7871987" y="1932198"/>
                <a:ext cx="93387" cy="91246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E"/>
              </a:p>
            </p:txBody>
          </p:sp>
        </p:grpSp>
      </p:grpSp>
      <p:cxnSp>
        <p:nvCxnSpPr>
          <p:cNvPr id="102" name="Straight Connector 101">
            <a:extLst>
              <a:ext uri="{FF2B5EF4-FFF2-40B4-BE49-F238E27FC236}">
                <a16:creationId xmlns:a16="http://schemas.microsoft.com/office/drawing/2014/main" id="{AC7D0CFD-6ED1-6F5C-1ABD-4D54281B2DB7}"/>
              </a:ext>
            </a:extLst>
          </p:cNvPr>
          <p:cNvCxnSpPr>
            <a:cxnSpLocks/>
          </p:cNvCxnSpPr>
          <p:nvPr/>
        </p:nvCxnSpPr>
        <p:spPr>
          <a:xfrm>
            <a:off x="2952520" y="1095375"/>
            <a:ext cx="0" cy="3674929"/>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A6C0799-D0C7-623D-E527-271BF3AE8D13}"/>
              </a:ext>
            </a:extLst>
          </p:cNvPr>
          <p:cNvCxnSpPr>
            <a:cxnSpLocks/>
          </p:cNvCxnSpPr>
          <p:nvPr/>
        </p:nvCxnSpPr>
        <p:spPr>
          <a:xfrm>
            <a:off x="5495584" y="1092374"/>
            <a:ext cx="0" cy="3674929"/>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5EFE258-4DDC-F6CA-CD97-0494EFFD3233}"/>
              </a:ext>
            </a:extLst>
          </p:cNvPr>
          <p:cNvCxnSpPr>
            <a:cxnSpLocks/>
          </p:cNvCxnSpPr>
          <p:nvPr/>
        </p:nvCxnSpPr>
        <p:spPr>
          <a:xfrm>
            <a:off x="7159125" y="1095375"/>
            <a:ext cx="0" cy="3674929"/>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EEF7899D-AAE1-76AA-92C4-BE6AB0F96F6C}"/>
              </a:ext>
            </a:extLst>
          </p:cNvPr>
          <p:cNvGrpSpPr/>
          <p:nvPr/>
        </p:nvGrpSpPr>
        <p:grpSpPr>
          <a:xfrm>
            <a:off x="5792499" y="1712409"/>
            <a:ext cx="1158963" cy="2434860"/>
            <a:chOff x="5741485" y="1727027"/>
            <a:chExt cx="1158963" cy="2434860"/>
          </a:xfrm>
        </p:grpSpPr>
        <p:grpSp>
          <p:nvGrpSpPr>
            <p:cNvPr id="96" name="Group 95">
              <a:extLst>
                <a:ext uri="{FF2B5EF4-FFF2-40B4-BE49-F238E27FC236}">
                  <a16:creationId xmlns:a16="http://schemas.microsoft.com/office/drawing/2014/main" id="{D67B21FE-96CB-39A1-4019-FE058EE0C837}"/>
                </a:ext>
              </a:extLst>
            </p:cNvPr>
            <p:cNvGrpSpPr/>
            <p:nvPr/>
          </p:nvGrpSpPr>
          <p:grpSpPr>
            <a:xfrm>
              <a:off x="5741485" y="1727027"/>
              <a:ext cx="1149789" cy="1573595"/>
              <a:chOff x="7871987" y="1750486"/>
              <a:chExt cx="1149789" cy="1573595"/>
            </a:xfrm>
          </p:grpSpPr>
          <p:sp>
            <p:nvSpPr>
              <p:cNvPr id="97" name="Rectangle 96">
                <a:extLst>
                  <a:ext uri="{FF2B5EF4-FFF2-40B4-BE49-F238E27FC236}">
                    <a16:creationId xmlns:a16="http://schemas.microsoft.com/office/drawing/2014/main" id="{F82BBCA1-E869-52C6-FCB5-AD0B5FB0F015}"/>
                  </a:ext>
                </a:extLst>
              </p:cNvPr>
              <p:cNvSpPr/>
              <p:nvPr/>
            </p:nvSpPr>
            <p:spPr>
              <a:xfrm>
                <a:off x="7980879" y="2570656"/>
                <a:ext cx="1040897" cy="753425"/>
              </a:xfrm>
              <a:prstGeom prst="rect">
                <a:avLst/>
              </a:prstGeom>
              <a:solidFill>
                <a:schemeClr val="tx2">
                  <a:lumMod val="8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sz="1050" dirty="0">
                    <a:solidFill>
                      <a:srgbClr val="000000"/>
                    </a:solidFill>
                    <a:latin typeface="Open Sans" panose="020B0606030504020204" pitchFamily="34" charset="0"/>
                    <a:ea typeface="Open Sans" panose="020B0606030504020204" pitchFamily="34" charset="0"/>
                    <a:cs typeface="Open Sans" panose="020B0606030504020204" pitchFamily="34" charset="0"/>
                  </a:rPr>
                  <a:t>Precision Medicine/</a:t>
                </a:r>
              </a:p>
              <a:p>
                <a:pPr algn="ctr"/>
                <a:r>
                  <a:rPr lang="en-KE" sz="1050" dirty="0">
                    <a:solidFill>
                      <a:srgbClr val="000000"/>
                    </a:solidFill>
                    <a:latin typeface="Open Sans" panose="020B0606030504020204" pitchFamily="34" charset="0"/>
                    <a:ea typeface="Open Sans" panose="020B0606030504020204" pitchFamily="34" charset="0"/>
                    <a:cs typeface="Open Sans" panose="020B0606030504020204" pitchFamily="34" charset="0"/>
                  </a:rPr>
                  <a:t>Public Health</a:t>
                </a:r>
              </a:p>
            </p:txBody>
          </p:sp>
          <p:grpSp>
            <p:nvGrpSpPr>
              <p:cNvPr id="98" name="Group 97">
                <a:extLst>
                  <a:ext uri="{FF2B5EF4-FFF2-40B4-BE49-F238E27FC236}">
                    <a16:creationId xmlns:a16="http://schemas.microsoft.com/office/drawing/2014/main" id="{6C57B726-3C58-DAA0-498B-FE687B137504}"/>
                  </a:ext>
                </a:extLst>
              </p:cNvPr>
              <p:cNvGrpSpPr/>
              <p:nvPr/>
            </p:nvGrpSpPr>
            <p:grpSpPr>
              <a:xfrm>
                <a:off x="7871987" y="1750486"/>
                <a:ext cx="1149787" cy="1130914"/>
                <a:chOff x="7871987" y="1713751"/>
                <a:chExt cx="1149787" cy="1130914"/>
              </a:xfrm>
            </p:grpSpPr>
            <p:sp>
              <p:nvSpPr>
                <p:cNvPr id="99" name="Rectangle 98">
                  <a:extLst>
                    <a:ext uri="{FF2B5EF4-FFF2-40B4-BE49-F238E27FC236}">
                      <a16:creationId xmlns:a16="http://schemas.microsoft.com/office/drawing/2014/main" id="{D8CBDD0A-B126-00DE-9A80-3E6FA5139E06}"/>
                    </a:ext>
                  </a:extLst>
                </p:cNvPr>
                <p:cNvSpPr/>
                <p:nvPr/>
              </p:nvSpPr>
              <p:spPr>
                <a:xfrm>
                  <a:off x="7965373" y="1713751"/>
                  <a:ext cx="1056401" cy="729613"/>
                </a:xfrm>
                <a:prstGeom prst="rect">
                  <a:avLst/>
                </a:prstGeom>
                <a:solidFill>
                  <a:schemeClr val="tx2">
                    <a:lumMod val="8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latin typeface="Open Sans" panose="020B0606030504020204" pitchFamily="34" charset="0"/>
                      <a:ea typeface="Open Sans" panose="020B0606030504020204" pitchFamily="34" charset="0"/>
                      <a:cs typeface="Open Sans" panose="020B0606030504020204" pitchFamily="34" charset="0"/>
                    </a:rPr>
                    <a:t>Machine Learning, Artificial Intelligence </a:t>
                  </a:r>
                  <a:endParaRPr lang="en-KE" sz="105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0" name="Left Bracket 99">
                  <a:extLst>
                    <a:ext uri="{FF2B5EF4-FFF2-40B4-BE49-F238E27FC236}">
                      <a16:creationId xmlns:a16="http://schemas.microsoft.com/office/drawing/2014/main" id="{3DC19981-2527-30FC-BA10-BE717F1D5B16}"/>
                    </a:ext>
                  </a:extLst>
                </p:cNvPr>
                <p:cNvSpPr/>
                <p:nvPr/>
              </p:nvSpPr>
              <p:spPr>
                <a:xfrm>
                  <a:off x="7871987" y="1932198"/>
                  <a:ext cx="93387" cy="91246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E"/>
                </a:p>
              </p:txBody>
            </p:sp>
          </p:grpSp>
        </p:grpSp>
        <p:sp>
          <p:nvSpPr>
            <p:cNvPr id="109" name="Rectangle 108">
              <a:extLst>
                <a:ext uri="{FF2B5EF4-FFF2-40B4-BE49-F238E27FC236}">
                  <a16:creationId xmlns:a16="http://schemas.microsoft.com/office/drawing/2014/main" id="{32B68264-514E-B0A0-DA94-8C4FE0842704}"/>
                </a:ext>
              </a:extLst>
            </p:cNvPr>
            <p:cNvSpPr/>
            <p:nvPr/>
          </p:nvSpPr>
          <p:spPr>
            <a:xfrm>
              <a:off x="5859551" y="3408462"/>
              <a:ext cx="1040897" cy="753425"/>
            </a:xfrm>
            <a:prstGeom prst="rect">
              <a:avLst/>
            </a:prstGeom>
            <a:solidFill>
              <a:schemeClr val="tx2">
                <a:lumMod val="8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sz="1050" dirty="0">
                  <a:solidFill>
                    <a:srgbClr val="000000"/>
                  </a:solidFill>
                  <a:latin typeface="Open Sans" panose="020B0606030504020204" pitchFamily="34" charset="0"/>
                  <a:ea typeface="Open Sans" panose="020B0606030504020204" pitchFamily="34" charset="0"/>
                  <a:cs typeface="Open Sans" panose="020B0606030504020204" pitchFamily="34" charset="0"/>
                </a:rPr>
                <a:t>Cloud Computing</a:t>
              </a:r>
            </a:p>
          </p:txBody>
        </p:sp>
      </p:grpSp>
      <p:sp>
        <p:nvSpPr>
          <p:cNvPr id="110" name="Left Bracket 109">
            <a:extLst>
              <a:ext uri="{FF2B5EF4-FFF2-40B4-BE49-F238E27FC236}">
                <a16:creationId xmlns:a16="http://schemas.microsoft.com/office/drawing/2014/main" id="{45AA8E40-393D-2384-BB3A-2D9ED15B5979}"/>
              </a:ext>
            </a:extLst>
          </p:cNvPr>
          <p:cNvSpPr/>
          <p:nvPr/>
        </p:nvSpPr>
        <p:spPr>
          <a:xfrm>
            <a:off x="5795651" y="2843323"/>
            <a:ext cx="97988" cy="912468"/>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E"/>
          </a:p>
        </p:txBody>
      </p:sp>
      <p:grpSp>
        <p:nvGrpSpPr>
          <p:cNvPr id="143" name="Group 142">
            <a:extLst>
              <a:ext uri="{FF2B5EF4-FFF2-40B4-BE49-F238E27FC236}">
                <a16:creationId xmlns:a16="http://schemas.microsoft.com/office/drawing/2014/main" id="{1AF4224A-326E-F873-5B41-7550B3199644}"/>
              </a:ext>
            </a:extLst>
          </p:cNvPr>
          <p:cNvGrpSpPr/>
          <p:nvPr/>
        </p:nvGrpSpPr>
        <p:grpSpPr>
          <a:xfrm>
            <a:off x="685087" y="1095375"/>
            <a:ext cx="2160007" cy="2571725"/>
            <a:chOff x="652187" y="1086404"/>
            <a:chExt cx="2160007" cy="2571725"/>
          </a:xfrm>
        </p:grpSpPr>
        <p:cxnSp>
          <p:nvCxnSpPr>
            <p:cNvPr id="116" name="Straight Connector 115">
              <a:extLst>
                <a:ext uri="{FF2B5EF4-FFF2-40B4-BE49-F238E27FC236}">
                  <a16:creationId xmlns:a16="http://schemas.microsoft.com/office/drawing/2014/main" id="{3CCE100A-F909-EF6F-85AE-BBECAB5D75BD}"/>
                </a:ext>
              </a:extLst>
            </p:cNvPr>
            <p:cNvCxnSpPr/>
            <p:nvPr/>
          </p:nvCxnSpPr>
          <p:spPr>
            <a:xfrm>
              <a:off x="1740665" y="3437263"/>
              <a:ext cx="9630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0ECD025F-717D-E4A4-5B3D-BB4F2330F018}"/>
                </a:ext>
              </a:extLst>
            </p:cNvPr>
            <p:cNvGrpSpPr/>
            <p:nvPr/>
          </p:nvGrpSpPr>
          <p:grpSpPr>
            <a:xfrm>
              <a:off x="652187" y="1086404"/>
              <a:ext cx="2160007" cy="2571725"/>
              <a:chOff x="642493" y="1086712"/>
              <a:chExt cx="2160007" cy="2571725"/>
            </a:xfrm>
          </p:grpSpPr>
          <p:cxnSp>
            <p:nvCxnSpPr>
              <p:cNvPr id="114" name="Straight Connector 113">
                <a:extLst>
                  <a:ext uri="{FF2B5EF4-FFF2-40B4-BE49-F238E27FC236}">
                    <a16:creationId xmlns:a16="http://schemas.microsoft.com/office/drawing/2014/main" id="{104F177D-5903-1562-01F1-4421A12E39C5}"/>
                  </a:ext>
                </a:extLst>
              </p:cNvPr>
              <p:cNvCxnSpPr/>
              <p:nvPr/>
            </p:nvCxnSpPr>
            <p:spPr>
              <a:xfrm>
                <a:off x="1727744" y="1573060"/>
                <a:ext cx="0" cy="1864205"/>
              </a:xfrm>
              <a:prstGeom prst="line">
                <a:avLst/>
              </a:prstGeom>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ED119B42-1B9E-5D05-B179-DCB4080446EA}"/>
                  </a:ext>
                </a:extLst>
              </p:cNvPr>
              <p:cNvGrpSpPr/>
              <p:nvPr/>
            </p:nvGrpSpPr>
            <p:grpSpPr>
              <a:xfrm>
                <a:off x="642493" y="1086712"/>
                <a:ext cx="2160007" cy="2571725"/>
                <a:chOff x="654893" y="1095990"/>
                <a:chExt cx="2160007" cy="2571725"/>
              </a:xfrm>
            </p:grpSpPr>
            <p:sp>
              <p:nvSpPr>
                <p:cNvPr id="19" name="Rounded Rectangle 18">
                  <a:extLst>
                    <a:ext uri="{FF2B5EF4-FFF2-40B4-BE49-F238E27FC236}">
                      <a16:creationId xmlns:a16="http://schemas.microsoft.com/office/drawing/2014/main" id="{64A4B1AC-20FC-BD64-1E58-5EE5782743D7}"/>
                    </a:ext>
                  </a:extLst>
                </p:cNvPr>
                <p:cNvSpPr/>
                <p:nvPr/>
              </p:nvSpPr>
              <p:spPr>
                <a:xfrm>
                  <a:off x="1145799" y="1095990"/>
                  <a:ext cx="1520328" cy="477683"/>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dirty="0">
                      <a:solidFill>
                        <a:srgbClr val="000000"/>
                      </a:solidFill>
                    </a:rPr>
                    <a:t>Telehealth</a:t>
                  </a:r>
                </a:p>
              </p:txBody>
            </p:sp>
            <p:sp>
              <p:nvSpPr>
                <p:cNvPr id="71" name="Rectangle 70">
                  <a:extLst>
                    <a:ext uri="{FF2B5EF4-FFF2-40B4-BE49-F238E27FC236}">
                      <a16:creationId xmlns:a16="http://schemas.microsoft.com/office/drawing/2014/main" id="{B5B84BE3-2F3C-E478-26C6-5FE09473DE78}"/>
                    </a:ext>
                  </a:extLst>
                </p:cNvPr>
                <p:cNvSpPr/>
                <p:nvPr/>
              </p:nvSpPr>
              <p:spPr>
                <a:xfrm>
                  <a:off x="1836974" y="1687567"/>
                  <a:ext cx="975834" cy="585084"/>
                </a:xfrm>
                <a:prstGeom prst="rect">
                  <a:avLst/>
                </a:prstGeom>
                <a:solidFill>
                  <a:schemeClr val="tx2">
                    <a:lumMod val="8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latin typeface="Open Sans" panose="020B0606030504020204" pitchFamily="34" charset="0"/>
                      <a:ea typeface="Open Sans" panose="020B0606030504020204" pitchFamily="34" charset="0"/>
                      <a:cs typeface="Open Sans" panose="020B0606030504020204" pitchFamily="34" charset="0"/>
                    </a:rPr>
                    <a:t>Outpatient Monitoring</a:t>
                  </a:r>
                  <a:endParaRPr lang="en-KE" sz="105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Rectangle 71">
                  <a:extLst>
                    <a:ext uri="{FF2B5EF4-FFF2-40B4-BE49-F238E27FC236}">
                      <a16:creationId xmlns:a16="http://schemas.microsoft.com/office/drawing/2014/main" id="{BBDE4B43-9B34-CE4E-117C-0890CE80D5C1}"/>
                    </a:ext>
                  </a:extLst>
                </p:cNvPr>
                <p:cNvSpPr/>
                <p:nvPr/>
              </p:nvSpPr>
              <p:spPr>
                <a:xfrm>
                  <a:off x="1839066" y="2427201"/>
                  <a:ext cx="975834" cy="585084"/>
                </a:xfrm>
                <a:prstGeom prst="rect">
                  <a:avLst/>
                </a:prstGeom>
                <a:solidFill>
                  <a:schemeClr val="tx2">
                    <a:lumMod val="8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latin typeface="Open Sans" panose="020B0606030504020204" pitchFamily="34" charset="0"/>
                      <a:ea typeface="Open Sans" panose="020B0606030504020204" pitchFamily="34" charset="0"/>
                      <a:cs typeface="Open Sans" panose="020B0606030504020204" pitchFamily="34" charset="0"/>
                    </a:rPr>
                    <a:t>Remote Medication Adherence</a:t>
                  </a:r>
                  <a:endParaRPr lang="en-KE" sz="105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Rectangle 72">
                  <a:extLst>
                    <a:ext uri="{FF2B5EF4-FFF2-40B4-BE49-F238E27FC236}">
                      <a16:creationId xmlns:a16="http://schemas.microsoft.com/office/drawing/2014/main" id="{F8788146-167D-8C73-4A71-202D11CDBBC2}"/>
                    </a:ext>
                  </a:extLst>
                </p:cNvPr>
                <p:cNvSpPr/>
                <p:nvPr/>
              </p:nvSpPr>
              <p:spPr>
                <a:xfrm>
                  <a:off x="1838481" y="3082631"/>
                  <a:ext cx="975834" cy="585084"/>
                </a:xfrm>
                <a:prstGeom prst="rect">
                  <a:avLst/>
                </a:prstGeom>
                <a:solidFill>
                  <a:schemeClr val="tx2">
                    <a:lumMod val="8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sz="1050" dirty="0">
                      <a:solidFill>
                        <a:srgbClr val="000000"/>
                      </a:solidFill>
                      <a:latin typeface="Open Sans" panose="020B0606030504020204" pitchFamily="34" charset="0"/>
                      <a:ea typeface="Open Sans" panose="020B0606030504020204" pitchFamily="34" charset="0"/>
                      <a:cs typeface="Open Sans" panose="020B0606030504020204" pitchFamily="34" charset="0"/>
                    </a:rPr>
                    <a:t>Video Consults</a:t>
                  </a:r>
                </a:p>
              </p:txBody>
            </p:sp>
            <p:sp>
              <p:nvSpPr>
                <p:cNvPr id="77" name="Rectangle 76">
                  <a:extLst>
                    <a:ext uri="{FF2B5EF4-FFF2-40B4-BE49-F238E27FC236}">
                      <a16:creationId xmlns:a16="http://schemas.microsoft.com/office/drawing/2014/main" id="{388EF11B-2678-A2F6-C411-4FF2958E2F38}"/>
                    </a:ext>
                  </a:extLst>
                </p:cNvPr>
                <p:cNvSpPr/>
                <p:nvPr/>
              </p:nvSpPr>
              <p:spPr>
                <a:xfrm>
                  <a:off x="657653" y="2337429"/>
                  <a:ext cx="975834" cy="585084"/>
                </a:xfrm>
                <a:prstGeom prst="rect">
                  <a:avLst/>
                </a:prstGeom>
                <a:solidFill>
                  <a:schemeClr val="tx2">
                    <a:lumMod val="8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latin typeface="Open Sans" panose="020B0606030504020204" pitchFamily="34" charset="0"/>
                      <a:ea typeface="Open Sans" panose="020B0606030504020204" pitchFamily="34" charset="0"/>
                      <a:cs typeface="Open Sans" panose="020B0606030504020204" pitchFamily="34" charset="0"/>
                    </a:rPr>
                    <a:t>Healthcare Chatbots</a:t>
                  </a:r>
                  <a:endParaRPr lang="en-KE" sz="105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8" name="Rectangle 77">
                  <a:extLst>
                    <a:ext uri="{FF2B5EF4-FFF2-40B4-BE49-F238E27FC236}">
                      <a16:creationId xmlns:a16="http://schemas.microsoft.com/office/drawing/2014/main" id="{2CD1A563-2E8E-56E6-0047-49AEBA108EB5}"/>
                    </a:ext>
                  </a:extLst>
                </p:cNvPr>
                <p:cNvSpPr/>
                <p:nvPr/>
              </p:nvSpPr>
              <p:spPr>
                <a:xfrm>
                  <a:off x="654893" y="1687566"/>
                  <a:ext cx="975834" cy="585084"/>
                </a:xfrm>
                <a:prstGeom prst="rect">
                  <a:avLst/>
                </a:prstGeom>
                <a:solidFill>
                  <a:schemeClr val="tx2">
                    <a:lumMod val="8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latin typeface="Open Sans" panose="020B0606030504020204" pitchFamily="34" charset="0"/>
                      <a:ea typeface="Open Sans" panose="020B0606030504020204" pitchFamily="34" charset="0"/>
                      <a:cs typeface="Open Sans" panose="020B0606030504020204" pitchFamily="34" charset="0"/>
                    </a:rPr>
                    <a:t>Activity Monitoring</a:t>
                  </a:r>
                  <a:endParaRPr lang="en-KE" sz="105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25" name="Straight Connector 124">
                  <a:extLst>
                    <a:ext uri="{FF2B5EF4-FFF2-40B4-BE49-F238E27FC236}">
                      <a16:creationId xmlns:a16="http://schemas.microsoft.com/office/drawing/2014/main" id="{F3C7D865-E6D5-F039-7822-A31B69BB4061}"/>
                    </a:ext>
                  </a:extLst>
                </p:cNvPr>
                <p:cNvCxnSpPr/>
                <p:nvPr/>
              </p:nvCxnSpPr>
              <p:spPr>
                <a:xfrm>
                  <a:off x="1740144" y="2071171"/>
                  <a:ext cx="968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28C3D83-1108-45D2-760C-1680D1B5F7A7}"/>
                    </a:ext>
                  </a:extLst>
                </p:cNvPr>
                <p:cNvCxnSpPr/>
                <p:nvPr/>
              </p:nvCxnSpPr>
              <p:spPr>
                <a:xfrm flipH="1">
                  <a:off x="1630727" y="1861852"/>
                  <a:ext cx="109417"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38" name="Straight Connector 137">
                <a:extLst>
                  <a:ext uri="{FF2B5EF4-FFF2-40B4-BE49-F238E27FC236}">
                    <a16:creationId xmlns:a16="http://schemas.microsoft.com/office/drawing/2014/main" id="{A46E0FB4-F41C-19BF-FF1F-C38CE9057507}"/>
                  </a:ext>
                </a:extLst>
              </p:cNvPr>
              <p:cNvCxnSpPr>
                <a:cxnSpLocks/>
                <a:stCxn id="77" idx="3"/>
              </p:cNvCxnSpPr>
              <p:nvPr/>
            </p:nvCxnSpPr>
            <p:spPr>
              <a:xfrm>
                <a:off x="1621087" y="2620693"/>
                <a:ext cx="13013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62" name="Group 161">
            <a:extLst>
              <a:ext uri="{FF2B5EF4-FFF2-40B4-BE49-F238E27FC236}">
                <a16:creationId xmlns:a16="http://schemas.microsoft.com/office/drawing/2014/main" id="{8D88B6C6-02B0-7C04-C06D-58226DF13B13}"/>
              </a:ext>
            </a:extLst>
          </p:cNvPr>
          <p:cNvGrpSpPr/>
          <p:nvPr/>
        </p:nvGrpSpPr>
        <p:grpSpPr>
          <a:xfrm>
            <a:off x="3163787" y="1166653"/>
            <a:ext cx="2115133" cy="2500447"/>
            <a:chOff x="3007200" y="1118018"/>
            <a:chExt cx="2142030" cy="2508497"/>
          </a:xfrm>
        </p:grpSpPr>
        <p:grpSp>
          <p:nvGrpSpPr>
            <p:cNvPr id="161" name="Group 160">
              <a:extLst>
                <a:ext uri="{FF2B5EF4-FFF2-40B4-BE49-F238E27FC236}">
                  <a16:creationId xmlns:a16="http://schemas.microsoft.com/office/drawing/2014/main" id="{A8135F99-AF06-BA98-6913-CD9F271E6621}"/>
                </a:ext>
              </a:extLst>
            </p:cNvPr>
            <p:cNvGrpSpPr/>
            <p:nvPr/>
          </p:nvGrpSpPr>
          <p:grpSpPr>
            <a:xfrm>
              <a:off x="3007200" y="1118018"/>
              <a:ext cx="2142030" cy="2508497"/>
              <a:chOff x="3008689" y="1115057"/>
              <a:chExt cx="2142030" cy="2508497"/>
            </a:xfrm>
          </p:grpSpPr>
          <p:sp>
            <p:nvSpPr>
              <p:cNvPr id="20" name="Rounded Rectangle 19">
                <a:extLst>
                  <a:ext uri="{FF2B5EF4-FFF2-40B4-BE49-F238E27FC236}">
                    <a16:creationId xmlns:a16="http://schemas.microsoft.com/office/drawing/2014/main" id="{3C992EFB-D43A-1A60-E191-C0ECCD1E50C9}"/>
                  </a:ext>
                </a:extLst>
              </p:cNvPr>
              <p:cNvSpPr/>
              <p:nvPr/>
            </p:nvSpPr>
            <p:spPr>
              <a:xfrm>
                <a:off x="3227942" y="1115057"/>
                <a:ext cx="1520328" cy="458003"/>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dirty="0">
                    <a:solidFill>
                      <a:srgbClr val="000000"/>
                    </a:solidFill>
                  </a:rPr>
                  <a:t>mHealth</a:t>
                </a:r>
              </a:p>
            </p:txBody>
          </p:sp>
          <p:sp>
            <p:nvSpPr>
              <p:cNvPr id="33" name="Rectangle 32">
                <a:extLst>
                  <a:ext uri="{FF2B5EF4-FFF2-40B4-BE49-F238E27FC236}">
                    <a16:creationId xmlns:a16="http://schemas.microsoft.com/office/drawing/2014/main" id="{025392CD-AE09-C69C-24E1-78CA41D0B573}"/>
                  </a:ext>
                </a:extLst>
              </p:cNvPr>
              <p:cNvSpPr/>
              <p:nvPr/>
            </p:nvSpPr>
            <p:spPr>
              <a:xfrm>
                <a:off x="3008689" y="1687567"/>
                <a:ext cx="956133" cy="585083"/>
              </a:xfrm>
              <a:prstGeom prst="rect">
                <a:avLst/>
              </a:prstGeom>
              <a:solidFill>
                <a:schemeClr val="tx2">
                  <a:lumMod val="8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sz="1050" dirty="0">
                    <a:solidFill>
                      <a:srgbClr val="000000"/>
                    </a:solidFill>
                    <a:latin typeface="Open Sans" panose="020B0606030504020204" pitchFamily="34" charset="0"/>
                    <a:ea typeface="Open Sans" panose="020B0606030504020204" pitchFamily="34" charset="0"/>
                    <a:cs typeface="Open Sans" panose="020B0606030504020204" pitchFamily="34" charset="0"/>
                  </a:rPr>
                  <a:t>Smart Wearable Devices</a:t>
                </a:r>
              </a:p>
            </p:txBody>
          </p:sp>
          <p:sp>
            <p:nvSpPr>
              <p:cNvPr id="34" name="Rectangle 33">
                <a:extLst>
                  <a:ext uri="{FF2B5EF4-FFF2-40B4-BE49-F238E27FC236}">
                    <a16:creationId xmlns:a16="http://schemas.microsoft.com/office/drawing/2014/main" id="{DD385FEB-49DC-EADA-F276-4DD58D67B350}"/>
                  </a:ext>
                </a:extLst>
              </p:cNvPr>
              <p:cNvSpPr/>
              <p:nvPr/>
            </p:nvSpPr>
            <p:spPr>
              <a:xfrm>
                <a:off x="3009973" y="2387157"/>
                <a:ext cx="954849" cy="585084"/>
              </a:xfrm>
              <a:prstGeom prst="rect">
                <a:avLst/>
              </a:prstGeom>
              <a:solidFill>
                <a:schemeClr val="tx2">
                  <a:lumMod val="8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Implantable Devices</a:t>
                </a:r>
              </a:p>
            </p:txBody>
          </p:sp>
          <p:sp>
            <p:nvSpPr>
              <p:cNvPr id="35" name="Rectangle 34">
                <a:extLst>
                  <a:ext uri="{FF2B5EF4-FFF2-40B4-BE49-F238E27FC236}">
                    <a16:creationId xmlns:a16="http://schemas.microsoft.com/office/drawing/2014/main" id="{D17F822B-F633-951A-2D34-4ED1AFCFC2D7}"/>
                  </a:ext>
                </a:extLst>
              </p:cNvPr>
              <p:cNvSpPr/>
              <p:nvPr/>
            </p:nvSpPr>
            <p:spPr>
              <a:xfrm>
                <a:off x="4158611" y="1643406"/>
                <a:ext cx="975834" cy="585084"/>
              </a:xfrm>
              <a:prstGeom prst="rect">
                <a:avLst/>
              </a:prstGeom>
              <a:solidFill>
                <a:schemeClr val="tx2">
                  <a:lumMod val="8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rgbClr val="000000"/>
                    </a:solidFill>
                    <a:latin typeface="Open Sans" panose="020B0606030504020204" pitchFamily="34" charset="0"/>
                    <a:ea typeface="Open Sans" panose="020B0606030504020204" pitchFamily="34" charset="0"/>
                    <a:cs typeface="Open Sans" panose="020B0606030504020204" pitchFamily="34" charset="0"/>
                  </a:rPr>
                  <a:t>M</a:t>
                </a:r>
                <a:r>
                  <a:rPr lang="en-KE" sz="1050" dirty="0">
                    <a:solidFill>
                      <a:srgbClr val="000000"/>
                    </a:solidFill>
                    <a:latin typeface="Open Sans" panose="020B0606030504020204" pitchFamily="34" charset="0"/>
                    <a:ea typeface="Open Sans" panose="020B0606030504020204" pitchFamily="34" charset="0"/>
                    <a:cs typeface="Open Sans" panose="020B0606030504020204" pitchFamily="34" charset="0"/>
                  </a:rPr>
                  <a:t>obile/</a:t>
                </a:r>
              </a:p>
              <a:p>
                <a:pPr algn="ctr"/>
                <a:r>
                  <a:rPr lang="en-KE" sz="1050" dirty="0">
                    <a:solidFill>
                      <a:srgbClr val="000000"/>
                    </a:solidFill>
                    <a:latin typeface="Open Sans" panose="020B0606030504020204" pitchFamily="34" charset="0"/>
                    <a:ea typeface="Open Sans" panose="020B0606030504020204" pitchFamily="34" charset="0"/>
                    <a:cs typeface="Open Sans" panose="020B0606030504020204" pitchFamily="34" charset="0"/>
                  </a:rPr>
                  <a:t>Wireless devices</a:t>
                </a:r>
              </a:p>
            </p:txBody>
          </p:sp>
          <p:sp>
            <p:nvSpPr>
              <p:cNvPr id="36" name="Rectangle 35">
                <a:extLst>
                  <a:ext uri="{FF2B5EF4-FFF2-40B4-BE49-F238E27FC236}">
                    <a16:creationId xmlns:a16="http://schemas.microsoft.com/office/drawing/2014/main" id="{2322CD3E-3B43-FF37-E82B-98C6C4DB38FF}"/>
                  </a:ext>
                </a:extLst>
              </p:cNvPr>
              <p:cNvSpPr/>
              <p:nvPr/>
            </p:nvSpPr>
            <p:spPr>
              <a:xfrm>
                <a:off x="4174885" y="2298836"/>
                <a:ext cx="975834" cy="585084"/>
              </a:xfrm>
              <a:prstGeom prst="rect">
                <a:avLst/>
              </a:prstGeom>
              <a:solidFill>
                <a:schemeClr val="tx2">
                  <a:lumMod val="8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rgbClr val="000000"/>
                    </a:solidFill>
                    <a:latin typeface="Open Sans" panose="020B0606030504020204" pitchFamily="34" charset="0"/>
                    <a:ea typeface="Open Sans" panose="020B0606030504020204" pitchFamily="34" charset="0"/>
                    <a:cs typeface="Open Sans" panose="020B0606030504020204" pitchFamily="34" charset="0"/>
                  </a:rPr>
                  <a:t>M</a:t>
                </a:r>
                <a:r>
                  <a:rPr lang="en-KE" sz="1050" dirty="0">
                    <a:solidFill>
                      <a:srgbClr val="000000"/>
                    </a:solidFill>
                    <a:latin typeface="Open Sans" panose="020B0606030504020204" pitchFamily="34" charset="0"/>
                    <a:ea typeface="Open Sans" panose="020B0606030504020204" pitchFamily="34" charset="0"/>
                    <a:cs typeface="Open Sans" panose="020B0606030504020204" pitchFamily="34" charset="0"/>
                  </a:rPr>
                  <a:t>obile/</a:t>
                </a:r>
              </a:p>
              <a:p>
                <a:pPr algn="ctr"/>
                <a:r>
                  <a:rPr lang="en-KE" sz="1050" dirty="0">
                    <a:solidFill>
                      <a:srgbClr val="000000"/>
                    </a:solidFill>
                    <a:latin typeface="Open Sans" panose="020B0606030504020204" pitchFamily="34" charset="0"/>
                    <a:ea typeface="Open Sans" panose="020B0606030504020204" pitchFamily="34" charset="0"/>
                    <a:cs typeface="Open Sans" panose="020B0606030504020204" pitchFamily="34" charset="0"/>
                  </a:rPr>
                  <a:t>Wireless devices</a:t>
                </a:r>
              </a:p>
            </p:txBody>
          </p:sp>
          <p:sp>
            <p:nvSpPr>
              <p:cNvPr id="37" name="Rectangle 36">
                <a:extLst>
                  <a:ext uri="{FF2B5EF4-FFF2-40B4-BE49-F238E27FC236}">
                    <a16:creationId xmlns:a16="http://schemas.microsoft.com/office/drawing/2014/main" id="{CAB1CC22-4FE1-B5F8-C83A-6C39D4A6B8AE}"/>
                  </a:ext>
                </a:extLst>
              </p:cNvPr>
              <p:cNvSpPr/>
              <p:nvPr/>
            </p:nvSpPr>
            <p:spPr>
              <a:xfrm>
                <a:off x="4173531" y="3038470"/>
                <a:ext cx="975834" cy="585084"/>
              </a:xfrm>
              <a:prstGeom prst="rect">
                <a:avLst/>
              </a:prstGeom>
              <a:solidFill>
                <a:schemeClr val="tx2">
                  <a:lumMod val="8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rgbClr val="000000"/>
                    </a:solidFill>
                    <a:latin typeface="Open Sans" panose="020B0606030504020204" pitchFamily="34" charset="0"/>
                    <a:ea typeface="Open Sans" panose="020B0606030504020204" pitchFamily="34" charset="0"/>
                    <a:cs typeface="Open Sans" panose="020B0606030504020204" pitchFamily="34" charset="0"/>
                  </a:rPr>
                  <a:t>Smartphone Medical Applications</a:t>
                </a:r>
                <a:endParaRPr lang="en-KE" sz="105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30" name="Straight Connector 129">
                <a:extLst>
                  <a:ext uri="{FF2B5EF4-FFF2-40B4-BE49-F238E27FC236}">
                    <a16:creationId xmlns:a16="http://schemas.microsoft.com/office/drawing/2014/main" id="{5D2BE246-CB84-19DC-C6E5-DDEF24D81074}"/>
                  </a:ext>
                </a:extLst>
              </p:cNvPr>
              <p:cNvCxnSpPr>
                <a:cxnSpLocks/>
              </p:cNvCxnSpPr>
              <p:nvPr/>
            </p:nvCxnSpPr>
            <p:spPr>
              <a:xfrm>
                <a:off x="4065225" y="1573060"/>
                <a:ext cx="0" cy="17860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93A41E0-93F5-3AAF-0D02-7D08126C1C70}"/>
                  </a:ext>
                </a:extLst>
              </p:cNvPr>
              <p:cNvCxnSpPr>
                <a:stCxn id="33" idx="3"/>
              </p:cNvCxnSpPr>
              <p:nvPr/>
            </p:nvCxnSpPr>
            <p:spPr>
              <a:xfrm flipV="1">
                <a:off x="3964822" y="1979493"/>
                <a:ext cx="100403" cy="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E7D6C3D-90FA-C54E-90A2-3B7B1C30C390}"/>
                  </a:ext>
                </a:extLst>
              </p:cNvPr>
              <p:cNvCxnSpPr>
                <a:stCxn id="34" idx="3"/>
              </p:cNvCxnSpPr>
              <p:nvPr/>
            </p:nvCxnSpPr>
            <p:spPr>
              <a:xfrm>
                <a:off x="3964822" y="2679699"/>
                <a:ext cx="1133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EDC6CA2C-4845-54E4-5A1B-8BD918B78162}"/>
                  </a:ext>
                </a:extLst>
              </p:cNvPr>
              <p:cNvCxnSpPr/>
              <p:nvPr/>
            </p:nvCxnSpPr>
            <p:spPr>
              <a:xfrm>
                <a:off x="4078215" y="2070556"/>
                <a:ext cx="80396"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60" name="Straight Connector 159">
              <a:extLst>
                <a:ext uri="{FF2B5EF4-FFF2-40B4-BE49-F238E27FC236}">
                  <a16:creationId xmlns:a16="http://schemas.microsoft.com/office/drawing/2014/main" id="{A2BF55B1-7664-B300-6344-85D1562991E0}"/>
                </a:ext>
              </a:extLst>
            </p:cNvPr>
            <p:cNvCxnSpPr>
              <a:cxnSpLocks/>
            </p:cNvCxnSpPr>
            <p:nvPr/>
          </p:nvCxnSpPr>
          <p:spPr>
            <a:xfrm>
              <a:off x="4078215" y="3364063"/>
              <a:ext cx="95316"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60064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C8DC4C-065B-4BC8-0F93-1796B251B112}"/>
              </a:ext>
            </a:extLst>
          </p:cNvPr>
          <p:cNvSpPr>
            <a:spLocks noGrp="1"/>
          </p:cNvSpPr>
          <p:nvPr>
            <p:ph type="title"/>
          </p:nvPr>
        </p:nvSpPr>
        <p:spPr>
          <a:xfrm>
            <a:off x="1060230" y="2182227"/>
            <a:ext cx="7023540" cy="921921"/>
          </a:xfrm>
        </p:spPr>
        <p:txBody>
          <a:bodyPr/>
          <a:lstStyle/>
          <a:p>
            <a:pPr algn="ctr"/>
            <a:r>
              <a:rPr lang="en-KE" dirty="0"/>
              <a:t>Thank you</a:t>
            </a:r>
          </a:p>
        </p:txBody>
      </p:sp>
    </p:spTree>
    <p:extLst>
      <p:ext uri="{BB962C8B-B14F-4D97-AF65-F5344CB8AC3E}">
        <p14:creationId xmlns:p14="http://schemas.microsoft.com/office/powerpoint/2010/main" val="1838354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6147FBE-76E6-0962-6921-CFAFE2390C94}"/>
              </a:ext>
            </a:extLst>
          </p:cNvPr>
          <p:cNvSpPr/>
          <p:nvPr/>
        </p:nvSpPr>
        <p:spPr>
          <a:xfrm>
            <a:off x="468313" y="1058863"/>
            <a:ext cx="8404033" cy="13067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2"/>
                </a:solidFill>
                <a:latin typeface="Open Sans" panose="020B0606030504020204" pitchFamily="34" charset="0"/>
                <a:ea typeface="Open Sans" panose="020B0606030504020204" pitchFamily="34" charset="0"/>
                <a:cs typeface="Open Sans" panose="020B0606030504020204" pitchFamily="34" charset="0"/>
              </a:rPr>
              <a:t>“The use of mobile and wireless technologies to support the achievement of health objectives” (WHO) </a:t>
            </a:r>
          </a:p>
        </p:txBody>
      </p:sp>
      <p:sp>
        <p:nvSpPr>
          <p:cNvPr id="4" name="Rounded Rectangle 3">
            <a:extLst>
              <a:ext uri="{FF2B5EF4-FFF2-40B4-BE49-F238E27FC236}">
                <a16:creationId xmlns:a16="http://schemas.microsoft.com/office/drawing/2014/main" id="{EC4CB6E7-16C7-63BB-4979-E5DFD395DC27}"/>
              </a:ext>
            </a:extLst>
          </p:cNvPr>
          <p:cNvSpPr/>
          <p:nvPr/>
        </p:nvSpPr>
        <p:spPr>
          <a:xfrm>
            <a:off x="479669" y="2571750"/>
            <a:ext cx="8392677" cy="13538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2"/>
                </a:solidFill>
                <a:latin typeface="Open Sans" panose="020B0606030504020204" pitchFamily="34" charset="0"/>
                <a:ea typeface="Open Sans" panose="020B0606030504020204" pitchFamily="34" charset="0"/>
                <a:cs typeface="Open Sans" panose="020B0606030504020204" pitchFamily="34" charset="0"/>
              </a:rPr>
              <a:t>“The use of mobile and wireless devices (cell phones, tablets, etc.) to improve health outcomes, health care services, and health research” (NIH)</a:t>
            </a:r>
            <a:endParaRPr lang="en-KE" sz="24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2">
            <a:extLst>
              <a:ext uri="{FF2B5EF4-FFF2-40B4-BE49-F238E27FC236}">
                <a16:creationId xmlns:a16="http://schemas.microsoft.com/office/drawing/2014/main" id="{9B8176DF-3FEE-8678-232A-6DFAEB55E032}"/>
              </a:ext>
            </a:extLst>
          </p:cNvPr>
          <p:cNvSpPr>
            <a:spLocks noGrp="1"/>
          </p:cNvSpPr>
          <p:nvPr>
            <p:ph type="title"/>
          </p:nvPr>
        </p:nvSpPr>
        <p:spPr>
          <a:xfrm>
            <a:off x="479669" y="88888"/>
            <a:ext cx="8184662" cy="786149"/>
          </a:xfrm>
        </p:spPr>
        <p:txBody>
          <a:bodyPr/>
          <a:lstStyle/>
          <a:p>
            <a:pPr algn="ctr"/>
            <a:r>
              <a:rPr lang="en-GB" dirty="0"/>
              <a:t>mHealth</a:t>
            </a:r>
            <a:endParaRPr lang="en-KE" dirty="0"/>
          </a:p>
        </p:txBody>
      </p:sp>
    </p:spTree>
    <p:extLst>
      <p:ext uri="{BB962C8B-B14F-4D97-AF65-F5344CB8AC3E}">
        <p14:creationId xmlns:p14="http://schemas.microsoft.com/office/powerpoint/2010/main" val="990906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6" name="Picture 5">
            <a:extLst>
              <a:ext uri="{FF2B5EF4-FFF2-40B4-BE49-F238E27FC236}">
                <a16:creationId xmlns:a16="http://schemas.microsoft.com/office/drawing/2014/main" id="{6A046C57-815D-DBD1-4879-EB2431C9D8FB}"/>
              </a:ext>
            </a:extLst>
          </p:cNvPr>
          <p:cNvPicPr>
            <a:picLocks noChangeAspect="1"/>
          </p:cNvPicPr>
          <p:nvPr/>
        </p:nvPicPr>
        <p:blipFill rotWithShape="1">
          <a:blip r:embed="rId3">
            <a:alphaModFix/>
          </a:blip>
          <a:srcRect t="21394" b="19436"/>
          <a:stretch/>
        </p:blipFill>
        <p:spPr>
          <a:xfrm>
            <a:off x="1882334" y="571614"/>
            <a:ext cx="5494179" cy="2463597"/>
          </a:xfrm>
          <a:prstGeom prst="ellipse">
            <a:avLst/>
          </a:prstGeom>
          <a:ln w="63500" cap="rnd">
            <a:solidFill>
              <a:schemeClr val="bg1">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51" name="Straight Connector 50">
            <a:extLst>
              <a:ext uri="{FF2B5EF4-FFF2-40B4-BE49-F238E27FC236}">
                <a16:creationId xmlns:a16="http://schemas.microsoft.com/office/drawing/2014/main" id="{49404BC1-A7B9-5EF6-7883-9AF4692AEF00}"/>
              </a:ext>
            </a:extLst>
          </p:cNvPr>
          <p:cNvCxnSpPr>
            <a:cxnSpLocks/>
          </p:cNvCxnSpPr>
          <p:nvPr/>
        </p:nvCxnSpPr>
        <p:spPr>
          <a:xfrm>
            <a:off x="156086" y="3186841"/>
            <a:ext cx="8831826" cy="0"/>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2405F1A6-1627-43D0-3A2E-B9CC82C76716}"/>
              </a:ext>
            </a:extLst>
          </p:cNvPr>
          <p:cNvGrpSpPr/>
          <p:nvPr/>
        </p:nvGrpSpPr>
        <p:grpSpPr>
          <a:xfrm>
            <a:off x="122517" y="3194728"/>
            <a:ext cx="2710149" cy="1848709"/>
            <a:chOff x="226540" y="2947007"/>
            <a:chExt cx="2710149" cy="1848709"/>
          </a:xfrm>
        </p:grpSpPr>
        <p:grpSp>
          <p:nvGrpSpPr>
            <p:cNvPr id="56" name="Group 55">
              <a:extLst>
                <a:ext uri="{FF2B5EF4-FFF2-40B4-BE49-F238E27FC236}">
                  <a16:creationId xmlns:a16="http://schemas.microsoft.com/office/drawing/2014/main" id="{D3740364-BEFA-D01D-57F6-411FD9DAA8A9}"/>
                </a:ext>
              </a:extLst>
            </p:cNvPr>
            <p:cNvGrpSpPr/>
            <p:nvPr/>
          </p:nvGrpSpPr>
          <p:grpSpPr>
            <a:xfrm>
              <a:off x="226540" y="2947007"/>
              <a:ext cx="2710149" cy="1848709"/>
              <a:chOff x="129334" y="2941504"/>
              <a:chExt cx="2710149" cy="1848709"/>
            </a:xfrm>
          </p:grpSpPr>
          <p:sp>
            <p:nvSpPr>
              <p:cNvPr id="40" name="Rounded Rectangle 39">
                <a:extLst>
                  <a:ext uri="{FF2B5EF4-FFF2-40B4-BE49-F238E27FC236}">
                    <a16:creationId xmlns:a16="http://schemas.microsoft.com/office/drawing/2014/main" id="{53572D58-A65C-54CF-E5E3-F7F62D946418}"/>
                  </a:ext>
                </a:extLst>
              </p:cNvPr>
              <p:cNvSpPr/>
              <p:nvPr/>
            </p:nvSpPr>
            <p:spPr>
              <a:xfrm>
                <a:off x="129334" y="3171020"/>
                <a:ext cx="2710149" cy="1619193"/>
              </a:xfrm>
              <a:prstGeom prst="roundRect">
                <a:avLst>
                  <a:gd name="adj" fmla="val 9183"/>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dirty="0"/>
              </a:p>
            </p:txBody>
          </p:sp>
          <p:cxnSp>
            <p:nvCxnSpPr>
              <p:cNvPr id="55" name="Straight Connector 54">
                <a:extLst>
                  <a:ext uri="{FF2B5EF4-FFF2-40B4-BE49-F238E27FC236}">
                    <a16:creationId xmlns:a16="http://schemas.microsoft.com/office/drawing/2014/main" id="{19735B47-8561-B711-7138-42BCCC804F90}"/>
                  </a:ext>
                </a:extLst>
              </p:cNvPr>
              <p:cNvCxnSpPr/>
              <p:nvPr/>
            </p:nvCxnSpPr>
            <p:spPr>
              <a:xfrm>
                <a:off x="1506502" y="2941504"/>
                <a:ext cx="0" cy="242371"/>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2BE04A79-557E-74B8-CC35-800CC884EF13}"/>
                </a:ext>
              </a:extLst>
            </p:cNvPr>
            <p:cNvPicPr>
              <a:picLocks noChangeAspect="1"/>
            </p:cNvPicPr>
            <p:nvPr/>
          </p:nvPicPr>
          <p:blipFill rotWithShape="1">
            <a:blip r:embed="rId4"/>
            <a:srcRect r="5512"/>
            <a:stretch/>
          </p:blipFill>
          <p:spPr>
            <a:xfrm>
              <a:off x="433448" y="3299833"/>
              <a:ext cx="1089903" cy="134326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EAC6291-29D4-78A2-5126-95C4CA458774}"/>
                </a:ext>
              </a:extLst>
            </p:cNvPr>
            <p:cNvPicPr>
              <a:picLocks noChangeAspect="1"/>
            </p:cNvPicPr>
            <p:nvPr/>
          </p:nvPicPr>
          <p:blipFill>
            <a:blip r:embed="rId5"/>
            <a:stretch>
              <a:fillRect/>
            </a:stretch>
          </p:blipFill>
          <p:spPr>
            <a:xfrm>
              <a:off x="1730258" y="3334002"/>
              <a:ext cx="1089903" cy="1343263"/>
            </a:xfrm>
            <a:prstGeom prst="rect">
              <a:avLst/>
            </a:prstGeom>
            <a:ln>
              <a:noFill/>
            </a:ln>
            <a:effectLst>
              <a:outerShdw blurRad="292100" dist="139700" dir="2700000" algn="tl" rotWithShape="0">
                <a:srgbClr val="333333">
                  <a:alpha val="65000"/>
                </a:srgbClr>
              </a:outerShdw>
            </a:effectLst>
          </p:spPr>
        </p:pic>
      </p:grpSp>
      <p:grpSp>
        <p:nvGrpSpPr>
          <p:cNvPr id="62" name="Group 61">
            <a:extLst>
              <a:ext uri="{FF2B5EF4-FFF2-40B4-BE49-F238E27FC236}">
                <a16:creationId xmlns:a16="http://schemas.microsoft.com/office/drawing/2014/main" id="{F8D6565E-E966-3B5F-A431-A3EDE61408F9}"/>
              </a:ext>
            </a:extLst>
          </p:cNvPr>
          <p:cNvGrpSpPr/>
          <p:nvPr/>
        </p:nvGrpSpPr>
        <p:grpSpPr>
          <a:xfrm>
            <a:off x="3066049" y="3225208"/>
            <a:ext cx="1444398" cy="1812102"/>
            <a:chOff x="2972686" y="2941504"/>
            <a:chExt cx="1444398" cy="1812102"/>
          </a:xfrm>
        </p:grpSpPr>
        <p:sp>
          <p:nvSpPr>
            <p:cNvPr id="42" name="Rounded Rectangle 41">
              <a:extLst>
                <a:ext uri="{FF2B5EF4-FFF2-40B4-BE49-F238E27FC236}">
                  <a16:creationId xmlns:a16="http://schemas.microsoft.com/office/drawing/2014/main" id="{6E3D07C7-28F3-B394-0399-E406B964C650}"/>
                </a:ext>
              </a:extLst>
            </p:cNvPr>
            <p:cNvSpPr/>
            <p:nvPr/>
          </p:nvSpPr>
          <p:spPr>
            <a:xfrm>
              <a:off x="2972686" y="3192650"/>
              <a:ext cx="1444398" cy="1560956"/>
            </a:xfrm>
            <a:prstGeom prst="roundRect">
              <a:avLst>
                <a:gd name="adj" fmla="val 9202"/>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pic>
          <p:nvPicPr>
            <p:cNvPr id="14" name="Picture 13">
              <a:extLst>
                <a:ext uri="{FF2B5EF4-FFF2-40B4-BE49-F238E27FC236}">
                  <a16:creationId xmlns:a16="http://schemas.microsoft.com/office/drawing/2014/main" id="{556D4FB6-D5D6-757F-BD4D-EEE23DFCEBF1}"/>
                </a:ext>
              </a:extLst>
            </p:cNvPr>
            <p:cNvPicPr>
              <a:picLocks noChangeAspect="1"/>
            </p:cNvPicPr>
            <p:nvPr/>
          </p:nvPicPr>
          <p:blipFill>
            <a:blip r:embed="rId6"/>
            <a:stretch>
              <a:fillRect/>
            </a:stretch>
          </p:blipFill>
          <p:spPr>
            <a:xfrm>
              <a:off x="3127646" y="3388590"/>
              <a:ext cx="1172277" cy="11011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58" name="Straight Connector 57">
              <a:extLst>
                <a:ext uri="{FF2B5EF4-FFF2-40B4-BE49-F238E27FC236}">
                  <a16:creationId xmlns:a16="http://schemas.microsoft.com/office/drawing/2014/main" id="{D49068C2-0F2E-D94C-0389-A4D79114AFCB}"/>
                </a:ext>
              </a:extLst>
            </p:cNvPr>
            <p:cNvCxnSpPr/>
            <p:nvPr/>
          </p:nvCxnSpPr>
          <p:spPr>
            <a:xfrm>
              <a:off x="3710574" y="2941504"/>
              <a:ext cx="0" cy="242371"/>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1E82D097-11E2-51AF-9D08-9F2E96F22437}"/>
              </a:ext>
            </a:extLst>
          </p:cNvPr>
          <p:cNvGrpSpPr/>
          <p:nvPr/>
        </p:nvGrpSpPr>
        <p:grpSpPr>
          <a:xfrm>
            <a:off x="4770598" y="3225208"/>
            <a:ext cx="1107584" cy="1848710"/>
            <a:chOff x="4675291" y="2901492"/>
            <a:chExt cx="1107584" cy="1848710"/>
          </a:xfrm>
        </p:grpSpPr>
        <p:sp>
          <p:nvSpPr>
            <p:cNvPr id="44" name="Rounded Rectangle 43">
              <a:extLst>
                <a:ext uri="{FF2B5EF4-FFF2-40B4-BE49-F238E27FC236}">
                  <a16:creationId xmlns:a16="http://schemas.microsoft.com/office/drawing/2014/main" id="{1F0A9036-5B38-4DDB-B758-0D77813E3384}"/>
                </a:ext>
              </a:extLst>
            </p:cNvPr>
            <p:cNvSpPr/>
            <p:nvPr/>
          </p:nvSpPr>
          <p:spPr>
            <a:xfrm>
              <a:off x="4675291" y="3205089"/>
              <a:ext cx="1107584" cy="1545113"/>
            </a:xfrm>
            <a:prstGeom prst="roundRect">
              <a:avLst>
                <a:gd name="adj" fmla="val 758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pic>
          <p:nvPicPr>
            <p:cNvPr id="20" name="Picture 19">
              <a:extLst>
                <a:ext uri="{FF2B5EF4-FFF2-40B4-BE49-F238E27FC236}">
                  <a16:creationId xmlns:a16="http://schemas.microsoft.com/office/drawing/2014/main" id="{1C38F5F7-445D-8DAE-A3B6-4F29ACAA75E1}"/>
                </a:ext>
              </a:extLst>
            </p:cNvPr>
            <p:cNvPicPr>
              <a:picLocks noChangeAspect="1"/>
            </p:cNvPicPr>
            <p:nvPr/>
          </p:nvPicPr>
          <p:blipFill>
            <a:blip r:embed="rId7"/>
            <a:stretch>
              <a:fillRect/>
            </a:stretch>
          </p:blipFill>
          <p:spPr>
            <a:xfrm>
              <a:off x="4931257" y="3288154"/>
              <a:ext cx="596062" cy="1311952"/>
            </a:xfrm>
            <a:prstGeom prst="rect">
              <a:avLst/>
            </a:prstGeom>
            <a:ln>
              <a:noFill/>
            </a:ln>
            <a:effectLst>
              <a:outerShdw blurRad="292100" dist="139700" dir="2700000" algn="tl" rotWithShape="0">
                <a:srgbClr val="333333">
                  <a:alpha val="65000"/>
                </a:srgbClr>
              </a:outerShdw>
            </a:effectLst>
          </p:spPr>
        </p:pic>
        <p:cxnSp>
          <p:nvCxnSpPr>
            <p:cNvPr id="60" name="Straight Connector 59">
              <a:extLst>
                <a:ext uri="{FF2B5EF4-FFF2-40B4-BE49-F238E27FC236}">
                  <a16:creationId xmlns:a16="http://schemas.microsoft.com/office/drawing/2014/main" id="{E9B4DD22-CEC3-7750-FA85-DE755A37FA0E}"/>
                </a:ext>
              </a:extLst>
            </p:cNvPr>
            <p:cNvCxnSpPr/>
            <p:nvPr/>
          </p:nvCxnSpPr>
          <p:spPr>
            <a:xfrm>
              <a:off x="5296343" y="2901492"/>
              <a:ext cx="0" cy="242371"/>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F75D9405-F60E-7891-94C1-56A9F913FF54}"/>
              </a:ext>
            </a:extLst>
          </p:cNvPr>
          <p:cNvGrpSpPr/>
          <p:nvPr/>
        </p:nvGrpSpPr>
        <p:grpSpPr>
          <a:xfrm>
            <a:off x="6137204" y="3225208"/>
            <a:ext cx="2677371" cy="1948772"/>
            <a:chOff x="5864565" y="2904777"/>
            <a:chExt cx="2677371" cy="1948772"/>
          </a:xfrm>
        </p:grpSpPr>
        <p:sp>
          <p:nvSpPr>
            <p:cNvPr id="43" name="Rounded Rectangle 42">
              <a:extLst>
                <a:ext uri="{FF2B5EF4-FFF2-40B4-BE49-F238E27FC236}">
                  <a16:creationId xmlns:a16="http://schemas.microsoft.com/office/drawing/2014/main" id="{B972B61F-A692-C85B-3127-6EF82C9AE3CB}"/>
                </a:ext>
              </a:extLst>
            </p:cNvPr>
            <p:cNvSpPr/>
            <p:nvPr/>
          </p:nvSpPr>
          <p:spPr>
            <a:xfrm>
              <a:off x="5864565" y="3147148"/>
              <a:ext cx="2677371" cy="1706401"/>
            </a:xfrm>
            <a:prstGeom prst="roundRect">
              <a:avLst>
                <a:gd name="adj" fmla="val 4061"/>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grpSp>
          <p:nvGrpSpPr>
            <p:cNvPr id="35" name="Group 34">
              <a:extLst>
                <a:ext uri="{FF2B5EF4-FFF2-40B4-BE49-F238E27FC236}">
                  <a16:creationId xmlns:a16="http://schemas.microsoft.com/office/drawing/2014/main" id="{F5B516EC-77C6-A62F-6E80-7D18F8F3F5A0}"/>
                </a:ext>
              </a:extLst>
            </p:cNvPr>
            <p:cNvGrpSpPr/>
            <p:nvPr/>
          </p:nvGrpSpPr>
          <p:grpSpPr>
            <a:xfrm>
              <a:off x="6007666" y="3206460"/>
              <a:ext cx="2294481" cy="1546323"/>
              <a:chOff x="6346560" y="2828825"/>
              <a:chExt cx="2294481" cy="1546323"/>
            </a:xfrm>
          </p:grpSpPr>
          <p:pic>
            <p:nvPicPr>
              <p:cNvPr id="16" name="Picture 15">
                <a:extLst>
                  <a:ext uri="{FF2B5EF4-FFF2-40B4-BE49-F238E27FC236}">
                    <a16:creationId xmlns:a16="http://schemas.microsoft.com/office/drawing/2014/main" id="{45966041-0823-63D3-D0F0-AF53C7B8D1E0}"/>
                  </a:ext>
                </a:extLst>
              </p:cNvPr>
              <p:cNvPicPr>
                <a:picLocks noChangeAspect="1"/>
              </p:cNvPicPr>
              <p:nvPr/>
            </p:nvPicPr>
            <p:blipFill rotWithShape="1">
              <a:blip r:embed="rId8"/>
              <a:srcRect/>
              <a:stretch/>
            </p:blipFill>
            <p:spPr>
              <a:xfrm>
                <a:off x="6346560" y="2828825"/>
                <a:ext cx="892493" cy="1546323"/>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2383D4A3-F85A-C941-AD57-6C635DB48360}"/>
                  </a:ext>
                </a:extLst>
              </p:cNvPr>
              <p:cNvPicPr>
                <a:picLocks noChangeAspect="1"/>
              </p:cNvPicPr>
              <p:nvPr/>
            </p:nvPicPr>
            <p:blipFill>
              <a:blip r:embed="rId9"/>
              <a:stretch>
                <a:fillRect/>
              </a:stretch>
            </p:blipFill>
            <p:spPr>
              <a:xfrm>
                <a:off x="7769935" y="2885471"/>
                <a:ext cx="871106" cy="1469992"/>
              </a:xfrm>
              <a:prstGeom prst="rect">
                <a:avLst/>
              </a:prstGeom>
              <a:ln>
                <a:solidFill>
                  <a:schemeClr val="tx1">
                    <a:lumMod val="20000"/>
                    <a:lumOff val="80000"/>
                  </a:schemeClr>
                </a:solidFill>
              </a:ln>
              <a:effectLst>
                <a:outerShdw blurRad="292100" dist="139700" dir="2700000" algn="tl" rotWithShape="0">
                  <a:srgbClr val="333333">
                    <a:alpha val="65000"/>
                  </a:srgbClr>
                </a:outerShdw>
              </a:effectLst>
            </p:spPr>
          </p:pic>
        </p:grpSp>
        <p:cxnSp>
          <p:nvCxnSpPr>
            <p:cNvPr id="61" name="Straight Connector 60">
              <a:extLst>
                <a:ext uri="{FF2B5EF4-FFF2-40B4-BE49-F238E27FC236}">
                  <a16:creationId xmlns:a16="http://schemas.microsoft.com/office/drawing/2014/main" id="{0BF5BCC6-BE67-2520-CB89-B92CC0FDF2CE}"/>
                </a:ext>
              </a:extLst>
            </p:cNvPr>
            <p:cNvCxnSpPr/>
            <p:nvPr/>
          </p:nvCxnSpPr>
          <p:spPr>
            <a:xfrm>
              <a:off x="7232300" y="2904777"/>
              <a:ext cx="0" cy="242371"/>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5" name="Title 2">
            <a:extLst>
              <a:ext uri="{FF2B5EF4-FFF2-40B4-BE49-F238E27FC236}">
                <a16:creationId xmlns:a16="http://schemas.microsoft.com/office/drawing/2014/main" id="{72BF1431-C99E-C59A-D8FF-A0F5C0D07818}"/>
              </a:ext>
            </a:extLst>
          </p:cNvPr>
          <p:cNvSpPr>
            <a:spLocks noGrp="1"/>
          </p:cNvSpPr>
          <p:nvPr>
            <p:ph type="title"/>
          </p:nvPr>
        </p:nvSpPr>
        <p:spPr>
          <a:xfrm>
            <a:off x="88945" y="0"/>
            <a:ext cx="9055052" cy="451163"/>
          </a:xfrm>
        </p:spPr>
        <p:txBody>
          <a:bodyPr/>
          <a:lstStyle/>
          <a:p>
            <a:pPr algn="ctr"/>
            <a:r>
              <a:rPr lang="en-KE" sz="3200" dirty="0"/>
              <a:t>Evolution </a:t>
            </a:r>
            <a:endParaRPr lang="en-KE" dirty="0"/>
          </a:p>
        </p:txBody>
      </p:sp>
    </p:spTree>
    <p:extLst>
      <p:ext uri="{BB962C8B-B14F-4D97-AF65-F5344CB8AC3E}">
        <p14:creationId xmlns:p14="http://schemas.microsoft.com/office/powerpoint/2010/main" val="214116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E41D90-CF44-778B-3AED-A31F338BF798}"/>
              </a:ext>
            </a:extLst>
          </p:cNvPr>
          <p:cNvPicPr>
            <a:picLocks noChangeAspect="1"/>
          </p:cNvPicPr>
          <p:nvPr/>
        </p:nvPicPr>
        <p:blipFill rotWithShape="1">
          <a:blip r:embed="rId2"/>
          <a:srcRect l="4316" t="20596" r="3829" b="12412"/>
          <a:stretch/>
        </p:blipFill>
        <p:spPr>
          <a:xfrm>
            <a:off x="468313" y="799452"/>
            <a:ext cx="6880341" cy="375505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6" name="Title 2">
            <a:extLst>
              <a:ext uri="{FF2B5EF4-FFF2-40B4-BE49-F238E27FC236}">
                <a16:creationId xmlns:a16="http://schemas.microsoft.com/office/drawing/2014/main" id="{06EF6376-517F-BEB7-71DE-F933B471E856}"/>
              </a:ext>
            </a:extLst>
          </p:cNvPr>
          <p:cNvSpPr>
            <a:spLocks noGrp="1"/>
          </p:cNvSpPr>
          <p:nvPr>
            <p:ph type="title"/>
          </p:nvPr>
        </p:nvSpPr>
        <p:spPr>
          <a:xfrm>
            <a:off x="88945" y="122030"/>
            <a:ext cx="8525435" cy="625524"/>
          </a:xfrm>
        </p:spPr>
        <p:txBody>
          <a:bodyPr/>
          <a:lstStyle/>
          <a:p>
            <a:pPr algn="ctr"/>
            <a:r>
              <a:rPr lang="en-KE" sz="3200" dirty="0"/>
              <a:t>Evolution </a:t>
            </a:r>
            <a:endParaRPr lang="en-KE" dirty="0"/>
          </a:p>
        </p:txBody>
      </p:sp>
      <p:sp>
        <p:nvSpPr>
          <p:cNvPr id="7" name="Rectangle 6">
            <a:extLst>
              <a:ext uri="{FF2B5EF4-FFF2-40B4-BE49-F238E27FC236}">
                <a16:creationId xmlns:a16="http://schemas.microsoft.com/office/drawing/2014/main" id="{688FF8E0-0A64-BB6F-0A87-C191ED487D34}"/>
              </a:ext>
            </a:extLst>
          </p:cNvPr>
          <p:cNvSpPr/>
          <p:nvPr/>
        </p:nvSpPr>
        <p:spPr>
          <a:xfrm>
            <a:off x="3914077" y="903249"/>
            <a:ext cx="1639229" cy="34407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spTree>
    <p:extLst>
      <p:ext uri="{BB962C8B-B14F-4D97-AF65-F5344CB8AC3E}">
        <p14:creationId xmlns:p14="http://schemas.microsoft.com/office/powerpoint/2010/main" val="2609743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E1E7C-8D56-A8C7-7F2C-DE2987B7C3C8}"/>
              </a:ext>
            </a:extLst>
          </p:cNvPr>
          <p:cNvPicPr>
            <a:picLocks noChangeAspect="1"/>
          </p:cNvPicPr>
          <p:nvPr/>
        </p:nvPicPr>
        <p:blipFill>
          <a:blip r:embed="rId3"/>
          <a:stretch>
            <a:fillRect/>
          </a:stretch>
        </p:blipFill>
        <p:spPr>
          <a:xfrm>
            <a:off x="567158" y="151581"/>
            <a:ext cx="6863789" cy="4320962"/>
          </a:xfrm>
          <a:prstGeom prst="rect">
            <a:avLst/>
          </a:prstGeom>
        </p:spPr>
      </p:pic>
      <p:sp>
        <p:nvSpPr>
          <p:cNvPr id="5" name="Rectangle 4">
            <a:extLst>
              <a:ext uri="{FF2B5EF4-FFF2-40B4-BE49-F238E27FC236}">
                <a16:creationId xmlns:a16="http://schemas.microsoft.com/office/drawing/2014/main" id="{E516F166-97A9-CA4B-9C38-64D85EC7ADFC}"/>
              </a:ext>
            </a:extLst>
          </p:cNvPr>
          <p:cNvSpPr/>
          <p:nvPr/>
        </p:nvSpPr>
        <p:spPr>
          <a:xfrm>
            <a:off x="468313" y="4876137"/>
            <a:ext cx="6962634" cy="261610"/>
          </a:xfrm>
          <a:prstGeom prst="rect">
            <a:avLst/>
          </a:prstGeom>
        </p:spPr>
        <p:txBody>
          <a:bodyPr wrap="square">
            <a:spAutoFit/>
          </a:bodyPr>
          <a:lstStyle/>
          <a:p>
            <a:r>
              <a:rPr lang="en-KE" sz="1100" dirty="0">
                <a:solidFill>
                  <a:srgbClr val="0432FF"/>
                </a:solidFill>
              </a:rPr>
              <a:t>https://stories.digitalhealthatlas.org/post/86da3247-b989-4afc-a65a-7f7752481447</a:t>
            </a:r>
          </a:p>
        </p:txBody>
      </p:sp>
    </p:spTree>
    <p:extLst>
      <p:ext uri="{BB962C8B-B14F-4D97-AF65-F5344CB8AC3E}">
        <p14:creationId xmlns:p14="http://schemas.microsoft.com/office/powerpoint/2010/main" val="4288074587"/>
      </p:ext>
    </p:extLst>
  </p:cSld>
  <p:clrMapOvr>
    <a:masterClrMapping/>
  </p:clrMapOvr>
</p:sld>
</file>

<file path=ppt/theme/theme1.xml><?xml version="1.0" encoding="utf-8"?>
<a:theme xmlns:a="http://schemas.openxmlformats.org/drawingml/2006/main" name="UW Purple">
  <a:themeElements>
    <a:clrScheme name="4b2e83">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W White">
  <a:themeElements>
    <a:clrScheme name="Custom 2">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UW Purple">
  <a:themeElements>
    <a:clrScheme name="4b2e83">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16143</TotalTime>
  <Words>1732</Words>
  <Application>Microsoft Office PowerPoint</Application>
  <PresentationFormat>On-screen Show (16:9)</PresentationFormat>
  <Paragraphs>197</Paragraphs>
  <Slides>50</Slides>
  <Notes>28</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50</vt:i4>
      </vt:variant>
    </vt:vector>
  </HeadingPairs>
  <TitlesOfParts>
    <vt:vector size="67" baseType="lpstr">
      <vt:lpstr>Wingdings</vt:lpstr>
      <vt:lpstr>Century Gothic</vt:lpstr>
      <vt:lpstr>Open Sans Light</vt:lpstr>
      <vt:lpstr>Calibri (Body)</vt:lpstr>
      <vt:lpstr>Encode Sans Black</vt:lpstr>
      <vt:lpstr>Quicksand Bold</vt:lpstr>
      <vt:lpstr>Open Sans</vt:lpstr>
      <vt:lpstr>Tahoma</vt:lpstr>
      <vt:lpstr>Quicksand Book</vt:lpstr>
      <vt:lpstr>Arial</vt:lpstr>
      <vt:lpstr>Merriweather Sans</vt:lpstr>
      <vt:lpstr>Calibri</vt:lpstr>
      <vt:lpstr>Perspective Sans</vt:lpstr>
      <vt:lpstr>UW Purple</vt:lpstr>
      <vt:lpstr>UW White</vt:lpstr>
      <vt:lpstr>1_UW Purple</vt:lpstr>
      <vt:lpstr>Microsoft Excel Chart</vt:lpstr>
      <vt:lpstr>Emerging Tools For HIV prevention &amp; treatment;  m-Health experiences from the field  by Eliud Akama, MPH  University of Washington </vt:lpstr>
      <vt:lpstr>Outline</vt:lpstr>
      <vt:lpstr>Background </vt:lpstr>
      <vt:lpstr>PowerPoint Presentation</vt:lpstr>
      <vt:lpstr>PowerPoint Presentation</vt:lpstr>
      <vt:lpstr>mHealth</vt:lpstr>
      <vt:lpstr>Evolution </vt:lpstr>
      <vt:lpstr>Evolution </vt:lpstr>
      <vt:lpstr>PowerPoint Presentation</vt:lpstr>
      <vt:lpstr>PowerPoint Presentation</vt:lpstr>
      <vt:lpstr>Number of moble subscriptions worldwide 1993-2021</vt:lpstr>
      <vt:lpstr>Number of individuals using the internet</vt:lpstr>
      <vt:lpstr>Mobile-Cellular Telephones Subscriptions Per 100 inhabitants</vt:lpstr>
      <vt:lpstr>Conceptual Diagram of m-Health interventions for HIV prevention in Africa</vt:lpstr>
      <vt:lpstr>Group work Discussion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Postpartum clinic attendance</vt:lpstr>
      <vt:lpstr>Time to clinic attendance</vt:lpstr>
      <vt:lpstr>Infant HIV virological testing</vt:lpstr>
      <vt:lpstr>SO WHAT DOES IT TAKE TO ATTAIN NATIONAL SCALE-UP OF evidence-based m-HEALTH interventions?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 101 Discussion Section Week 5</dc:title>
  <dc:creator>Hemmerling, Anke</dc:creator>
  <cp:lastModifiedBy>Hemmerling, Anke</cp:lastModifiedBy>
  <cp:revision>130</cp:revision>
  <dcterms:modified xsi:type="dcterms:W3CDTF">2022-07-07T01:15:40Z</dcterms:modified>
</cp:coreProperties>
</file>