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2" r:id="rId3"/>
    <p:sldId id="263" r:id="rId4"/>
    <p:sldId id="264" r:id="rId5"/>
    <p:sldId id="265" r:id="rId6"/>
    <p:sldId id="266" r:id="rId7"/>
    <p:sldId id="267" r:id="rId8"/>
    <p:sldId id="259" r:id="rId9"/>
    <p:sldId id="298" r:id="rId10"/>
    <p:sldId id="299" r:id="rId11"/>
    <p:sldId id="269" r:id="rId12"/>
    <p:sldId id="270" r:id="rId13"/>
    <p:sldId id="271" r:id="rId14"/>
    <p:sldId id="272" r:id="rId15"/>
    <p:sldId id="273" r:id="rId16"/>
    <p:sldId id="260" r:id="rId17"/>
    <p:sldId id="274" r:id="rId18"/>
    <p:sldId id="275" r:id="rId19"/>
    <p:sldId id="276" r:id="rId20"/>
    <p:sldId id="293" r:id="rId21"/>
    <p:sldId id="294" r:id="rId22"/>
    <p:sldId id="277" r:id="rId23"/>
    <p:sldId id="278" r:id="rId24"/>
    <p:sldId id="279" r:id="rId25"/>
    <p:sldId id="280" r:id="rId26"/>
    <p:sldId id="281" r:id="rId27"/>
    <p:sldId id="285" r:id="rId28"/>
    <p:sldId id="282" r:id="rId29"/>
    <p:sldId id="286" r:id="rId30"/>
    <p:sldId id="283" r:id="rId31"/>
    <p:sldId id="287" r:id="rId32"/>
    <p:sldId id="284" r:id="rId33"/>
    <p:sldId id="261" r:id="rId34"/>
    <p:sldId id="288" r:id="rId35"/>
    <p:sldId id="289" r:id="rId36"/>
    <p:sldId id="290" r:id="rId37"/>
    <p:sldId id="291" r:id="rId38"/>
    <p:sldId id="292" r:id="rId39"/>
    <p:sldId id="296" r:id="rId40"/>
    <p:sldId id="297" r:id="rId41"/>
    <p:sldId id="295" r:id="rId42"/>
    <p:sldId id="2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sorterViewPr>
    <p:cViewPr>
      <p:scale>
        <a:sx n="100" d="100"/>
        <a:sy n="100" d="100"/>
      </p:scale>
      <p:origin x="0" y="-115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EF1BD-36E1-401E-A396-53A520CED4FC}"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6DEED-FEC4-4512-AB42-DEAF857CA79E}" type="slidenum">
              <a:rPr lang="en-US" smtClean="0"/>
              <a:t>‹#›</a:t>
            </a:fld>
            <a:endParaRPr lang="en-US"/>
          </a:p>
        </p:txBody>
      </p:sp>
    </p:spTree>
    <p:extLst>
      <p:ext uri="{BB962C8B-B14F-4D97-AF65-F5344CB8AC3E}">
        <p14:creationId xmlns:p14="http://schemas.microsoft.com/office/powerpoint/2010/main" val="20005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rPr>
              <a:t>In the United States, the rate of death due to HIV infection among males has always been several times the rate among females, but the ratio of these rates has decreased from approximately 10-to-1 in 1987 to 3-to-1 in 1998 and later years.  </a:t>
            </a:r>
          </a:p>
          <a:p>
            <a:pPr>
              <a:spcBef>
                <a:spcPct val="0"/>
              </a:spcBef>
            </a:pPr>
            <a:endParaRPr lang="en-US" altLang="en-US" sz="800">
              <a:latin typeface="Arial" charset="0"/>
            </a:endParaRPr>
          </a:p>
          <a:p>
            <a:pPr>
              <a:spcBef>
                <a:spcPct val="0"/>
              </a:spcBef>
            </a:pPr>
            <a:r>
              <a:rPr lang="en-US" altLang="en-US" smtClean="0">
                <a:latin typeface="Arial" charset="0"/>
              </a:rPr>
              <a:t>For both sexes, the rates of death due to HIV were highest in 1994 and 1995. After 1997, the death rate among females has been stable at about 2.4 deaths per 100,000 population. The rate among males continued to decrease slowly every year: from 1998 through 2010, the average annual percentage decrease was about 6%. </a:t>
            </a:r>
          </a:p>
          <a:p>
            <a:pPr>
              <a:spcBef>
                <a:spcPct val="0"/>
              </a:spcBef>
            </a:pPr>
            <a:endParaRPr lang="en-US" altLang="en-US" smtClean="0">
              <a:latin typeface="Arial" charset="0"/>
            </a:endParaRPr>
          </a:p>
          <a:p>
            <a:pPr>
              <a:spcBef>
                <a:spcPct val="0"/>
              </a:spcBef>
            </a:pPr>
            <a:r>
              <a:rPr lang="en-US" altLang="en-US" smtClean="0">
                <a:latin typeface="Arial" charset="0"/>
              </a:rPr>
              <a:t>The data for this slide come from death certificate data compiled by the National Center for Health Statistics.</a:t>
            </a:r>
          </a:p>
          <a:p>
            <a:pPr>
              <a:spcBef>
                <a:spcPct val="0"/>
              </a:spcBef>
            </a:pPr>
            <a:endParaRPr lang="en-US" altLang="en-US" smtClean="0">
              <a:latin typeface="Arial" charset="0"/>
            </a:endParaRPr>
          </a:p>
          <a:p>
            <a:pPr>
              <a:spcBef>
                <a:spcPct val="0"/>
              </a:spcBef>
            </a:pPr>
            <a:endParaRPr lang="en-US" altLang="en-US" smtClean="0">
              <a:latin typeface="Arial" charset="0"/>
            </a:endParaRPr>
          </a:p>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fld id="{CF21ED6F-D52D-47B9-94AD-01AA1E84BAC5}" type="slidenum">
              <a:rPr lang="en-US" altLang="en-US">
                <a:solidFill>
                  <a:prstClr val="black"/>
                </a:solidFill>
                <a:latin typeface="Calibri" pitchFamily="34" charset="0"/>
              </a:rPr>
              <a:pPr/>
              <a:t>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89597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 abuse</a:t>
            </a:r>
            <a:r>
              <a:rPr lang="en-US" baseline="0" dirty="0" smtClean="0"/>
              <a:t> and mental </a:t>
            </a:r>
            <a:r>
              <a:rPr lang="en-US" baseline="0" smtClean="0"/>
              <a:t>health interventions</a:t>
            </a:r>
            <a:endParaRPr lang="en-US"/>
          </a:p>
        </p:txBody>
      </p:sp>
      <p:sp>
        <p:nvSpPr>
          <p:cNvPr id="4" name="Slide Number Placeholder 3"/>
          <p:cNvSpPr>
            <a:spLocks noGrp="1"/>
          </p:cNvSpPr>
          <p:nvPr>
            <p:ph type="sldNum" sz="quarter" idx="10"/>
          </p:nvPr>
        </p:nvSpPr>
        <p:spPr/>
        <p:txBody>
          <a:bodyPr/>
          <a:lstStyle/>
          <a:p>
            <a:fld id="{910ECEA4-31BC-457E-AED0-DA89C784CADB}" type="slidenum">
              <a:rPr lang="en-US" smtClean="0"/>
              <a:t>24</a:t>
            </a:fld>
            <a:endParaRPr lang="en-US"/>
          </a:p>
        </p:txBody>
      </p:sp>
    </p:spTree>
    <p:extLst>
      <p:ext uri="{BB962C8B-B14F-4D97-AF65-F5344CB8AC3E}">
        <p14:creationId xmlns:p14="http://schemas.microsoft.com/office/powerpoint/2010/main" val="158592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of 52 African countries unable to report any information about MSM populations in 2008</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26</a:t>
            </a:fld>
            <a:endParaRPr lang="en-US"/>
          </a:p>
        </p:txBody>
      </p:sp>
    </p:spTree>
    <p:extLst>
      <p:ext uri="{BB962C8B-B14F-4D97-AF65-F5344CB8AC3E}">
        <p14:creationId xmlns:p14="http://schemas.microsoft.com/office/powerpoint/2010/main" val="229745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of 52 African countries unable to report any information about MSM populations in 2008</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27</a:t>
            </a:fld>
            <a:endParaRPr lang="en-US"/>
          </a:p>
        </p:txBody>
      </p:sp>
    </p:spTree>
    <p:extLst>
      <p:ext uri="{BB962C8B-B14F-4D97-AF65-F5344CB8AC3E}">
        <p14:creationId xmlns:p14="http://schemas.microsoft.com/office/powerpoint/2010/main" val="97718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different penalties: ranging from death sentence in 2 countries and parts of Nigeria and Somalia to imprisonment/corporal punishment in 36 other African countries. </a:t>
            </a:r>
          </a:p>
          <a:p>
            <a:r>
              <a:rPr lang="en-US" baseline="0" dirty="0" smtClean="0"/>
              <a:t>Some countries, like Kenya, are mostly tolerant and do not prosecute regularly. </a:t>
            </a:r>
          </a:p>
          <a:p>
            <a:r>
              <a:rPr lang="en-US" baseline="0" dirty="0" smtClean="0"/>
              <a:t>Protection has been added in 6 countries, and South Africa recognizes gay marriage. </a:t>
            </a:r>
          </a:p>
          <a:p>
            <a:r>
              <a:rPr lang="en-US" baseline="0" dirty="0" smtClean="0"/>
              <a:t>Most countries face difficulties knowing the size and health outcomes for their MSM populations due to difficulties collecting this data.</a:t>
            </a:r>
          </a:p>
          <a:p>
            <a:r>
              <a:rPr lang="en-US" baseline="0" dirty="0" smtClean="0"/>
              <a:t>Source is International Lesbian, Gay, Trans and Intersex Association</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30</a:t>
            </a:fld>
            <a:endParaRPr lang="en-US"/>
          </a:p>
        </p:txBody>
      </p:sp>
    </p:spTree>
    <p:extLst>
      <p:ext uri="{BB962C8B-B14F-4D97-AF65-F5344CB8AC3E}">
        <p14:creationId xmlns:p14="http://schemas.microsoft.com/office/powerpoint/2010/main" val="332742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different penalties: ranging from death sentence in 2 countries and parts of Nigeria and Somalia to imprisonment/corporal punishment in 36 other African countries. </a:t>
            </a:r>
          </a:p>
          <a:p>
            <a:r>
              <a:rPr lang="en-US" baseline="0" dirty="0" smtClean="0"/>
              <a:t>Some countries, like Kenya, are mostly tolerant and do not prosecute regularly. </a:t>
            </a:r>
          </a:p>
          <a:p>
            <a:r>
              <a:rPr lang="en-US" baseline="0" dirty="0" smtClean="0"/>
              <a:t>Protection has been added in 6 countries, and South Africa recognizes gay marriage. </a:t>
            </a:r>
          </a:p>
          <a:p>
            <a:r>
              <a:rPr lang="en-US" baseline="0" dirty="0" smtClean="0"/>
              <a:t>Most countries face difficulties knowing the size and health outcomes for their MSM populations due to difficulties collecting this data.</a:t>
            </a:r>
          </a:p>
          <a:p>
            <a:r>
              <a:rPr lang="en-US" baseline="0" dirty="0" smtClean="0"/>
              <a:t>Source is International Lesbian, Gay, Trans and Intersex Association</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31</a:t>
            </a:fld>
            <a:endParaRPr lang="en-US"/>
          </a:p>
        </p:txBody>
      </p:sp>
    </p:spTree>
    <p:extLst>
      <p:ext uri="{BB962C8B-B14F-4D97-AF65-F5344CB8AC3E}">
        <p14:creationId xmlns:p14="http://schemas.microsoft.com/office/powerpoint/2010/main" val="370991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Gay Liberation</a:t>
            </a:r>
            <a:r>
              <a:rPr lang="en-US" baseline="0" dirty="0" smtClean="0"/>
              <a:t> and Gay Rights were part of the 1960s Sexual Revolution, starting with the </a:t>
            </a:r>
            <a:r>
              <a:rPr lang="en-US" baseline="0" smtClean="0"/>
              <a:t>Stonewall Riots in 1969</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5</a:t>
            </a:fld>
            <a:endParaRPr lang="en-US"/>
          </a:p>
        </p:txBody>
      </p:sp>
    </p:spTree>
    <p:extLst>
      <p:ext uri="{BB962C8B-B14F-4D97-AF65-F5344CB8AC3E}">
        <p14:creationId xmlns:p14="http://schemas.microsoft.com/office/powerpoint/2010/main" val="383676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note, there is no difference in the risk of</a:t>
            </a:r>
            <a:r>
              <a:rPr lang="en-US" baseline="0" dirty="0" smtClean="0"/>
              <a:t> unprotected RAI for women than for men. ADD IMAGE ON RECTAL MUCOSA BIOLOGY</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11</a:t>
            </a:fld>
            <a:endParaRPr lang="en-US"/>
          </a:p>
        </p:txBody>
      </p:sp>
    </p:spTree>
    <p:extLst>
      <p:ext uri="{BB962C8B-B14F-4D97-AF65-F5344CB8AC3E}">
        <p14:creationId xmlns:p14="http://schemas.microsoft.com/office/powerpoint/2010/main" val="42412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due to differences in partner numbers or </a:t>
            </a:r>
            <a:r>
              <a:rPr lang="en-US" smtClean="0"/>
              <a:t>condom use</a:t>
            </a:r>
            <a:endParaRPr lang="en-US"/>
          </a:p>
        </p:txBody>
      </p:sp>
      <p:sp>
        <p:nvSpPr>
          <p:cNvPr id="4" name="Slide Number Placeholder 3"/>
          <p:cNvSpPr>
            <a:spLocks noGrp="1"/>
          </p:cNvSpPr>
          <p:nvPr>
            <p:ph type="sldNum" sz="quarter" idx="10"/>
          </p:nvPr>
        </p:nvSpPr>
        <p:spPr/>
        <p:txBody>
          <a:bodyPr/>
          <a:lstStyle/>
          <a:p>
            <a:fld id="{910ECEA4-31BC-457E-AED0-DA89C784CADB}" type="slidenum">
              <a:rPr lang="en-US" smtClean="0"/>
              <a:t>12</a:t>
            </a:fld>
            <a:endParaRPr lang="en-US"/>
          </a:p>
        </p:txBody>
      </p:sp>
    </p:spTree>
    <p:extLst>
      <p:ext uri="{BB962C8B-B14F-4D97-AF65-F5344CB8AC3E}">
        <p14:creationId xmlns:p14="http://schemas.microsoft.com/office/powerpoint/2010/main" val="51540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Martina said more concurrency,</a:t>
            </a:r>
            <a:r>
              <a:rPr lang="en-US" baseline="0" dirty="0" smtClean="0"/>
              <a:t> shorter relationships</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13</a:t>
            </a:fld>
            <a:endParaRPr lang="en-US"/>
          </a:p>
        </p:txBody>
      </p:sp>
    </p:spTree>
    <p:extLst>
      <p:ext uri="{BB962C8B-B14F-4D97-AF65-F5344CB8AC3E}">
        <p14:creationId xmlns:p14="http://schemas.microsoft.com/office/powerpoint/2010/main" val="15929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number of cofactors increased, so did reported</a:t>
            </a:r>
            <a:r>
              <a:rPr lang="en-US" baseline="0" dirty="0" smtClean="0"/>
              <a:t> risky behavior and HIV prevalence</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14</a:t>
            </a:fld>
            <a:endParaRPr lang="en-US"/>
          </a:p>
        </p:txBody>
      </p:sp>
    </p:spTree>
    <p:extLst>
      <p:ext uri="{BB962C8B-B14F-4D97-AF65-F5344CB8AC3E}">
        <p14:creationId xmlns:p14="http://schemas.microsoft.com/office/powerpoint/2010/main" val="15565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Tenofovir </a:t>
            </a:r>
            <a:r>
              <a:rPr lang="en-US" dirty="0" err="1" smtClean="0"/>
              <a:t>disoproxil</a:t>
            </a:r>
            <a:r>
              <a:rPr lang="en-US" dirty="0" smtClean="0"/>
              <a:t> fumarate</a:t>
            </a:r>
            <a:r>
              <a:rPr lang="en-US" baseline="0" dirty="0" smtClean="0"/>
              <a:t> vs. tenofovir </a:t>
            </a:r>
            <a:r>
              <a:rPr lang="en-US" baseline="0" dirty="0" err="1" smtClean="0"/>
              <a:t>alafenamide</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18</a:t>
            </a:fld>
            <a:endParaRPr lang="en-US"/>
          </a:p>
        </p:txBody>
      </p:sp>
    </p:spTree>
    <p:extLst>
      <p:ext uri="{BB962C8B-B14F-4D97-AF65-F5344CB8AC3E}">
        <p14:creationId xmlns:p14="http://schemas.microsoft.com/office/powerpoint/2010/main" val="359387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19</a:t>
            </a:fld>
            <a:endParaRPr lang="en-US"/>
          </a:p>
        </p:txBody>
      </p:sp>
    </p:spTree>
    <p:extLst>
      <p:ext uri="{BB962C8B-B14F-4D97-AF65-F5344CB8AC3E}">
        <p14:creationId xmlns:p14="http://schemas.microsoft.com/office/powerpoint/2010/main" val="4180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HIV prevention may not be the #1 priority in a relationship, about half of gay men are in committed relationships in which unprotected</a:t>
            </a:r>
            <a:r>
              <a:rPr lang="en-US" baseline="0" dirty="0" smtClean="0"/>
              <a:t> sex is more likely. Two thirds (68%) of HIV transmission among MSM occurs in this setting, with the majority from partners believed to </a:t>
            </a:r>
            <a:r>
              <a:rPr lang="en-US" baseline="0" smtClean="0"/>
              <a:t>be seronegative.</a:t>
            </a:r>
            <a:endParaRPr lang="en-US" dirty="0"/>
          </a:p>
        </p:txBody>
      </p:sp>
      <p:sp>
        <p:nvSpPr>
          <p:cNvPr id="4" name="Slide Number Placeholder 3"/>
          <p:cNvSpPr>
            <a:spLocks noGrp="1"/>
          </p:cNvSpPr>
          <p:nvPr>
            <p:ph type="sldNum" sz="quarter" idx="10"/>
          </p:nvPr>
        </p:nvSpPr>
        <p:spPr/>
        <p:txBody>
          <a:bodyPr/>
          <a:lstStyle/>
          <a:p>
            <a:fld id="{910ECEA4-31BC-457E-AED0-DA89C784CADB}" type="slidenum">
              <a:rPr lang="en-US" smtClean="0"/>
              <a:t>22</a:t>
            </a:fld>
            <a:endParaRPr lang="en-US"/>
          </a:p>
        </p:txBody>
      </p:sp>
    </p:spTree>
    <p:extLst>
      <p:ext uri="{BB962C8B-B14F-4D97-AF65-F5344CB8AC3E}">
        <p14:creationId xmlns:p14="http://schemas.microsoft.com/office/powerpoint/2010/main" val="410905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EB0A-BE38-4573-9C9C-ADD68FD4669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30615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EB0A-BE38-4573-9C9C-ADD68FD4669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64996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EB0A-BE38-4573-9C9C-ADD68FD4669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21149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36638"/>
          </a:xfrm>
          <a:prstGeom prst="rect">
            <a:avLst/>
          </a:prstGeom>
        </p:spPr>
        <p:txBody>
          <a:bodyPr anchor="b" anchorCtr="0"/>
          <a:lstStyle>
            <a:lvl1pPr>
              <a:lnSpc>
                <a:spcPts val="26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447800"/>
            <a:ext cx="10972800" cy="4309533"/>
          </a:xfrm>
          <a:prstGeom prst="rect">
            <a:avLst/>
          </a:prstGeom>
        </p:spPr>
        <p:txBody>
          <a:bodyPr/>
          <a:lstStyle>
            <a:lvl1pPr>
              <a:spcBef>
                <a:spcPts val="0"/>
              </a:spcBef>
              <a:buClr>
                <a:schemeClr val="bg1"/>
              </a:buClr>
              <a:buSzPct val="70000"/>
              <a:buFont typeface="Wingdings" pitchFamily="2" charset="2"/>
              <a:buChar char="q"/>
              <a:defRPr sz="2600" b="0" baseline="0">
                <a:solidFill>
                  <a:schemeClr val="bg2"/>
                </a:solidFill>
              </a:defRPr>
            </a:lvl1pPr>
            <a:lvl2pPr>
              <a:spcBef>
                <a:spcPts val="0"/>
              </a:spcBef>
              <a:buClr>
                <a:schemeClr val="bg1"/>
              </a:buClr>
              <a:buSzPct val="100000"/>
              <a:buFont typeface="Wingdings" pitchFamily="2" charset="2"/>
              <a:buChar char="§"/>
              <a:defRPr sz="2400">
                <a:solidFill>
                  <a:schemeClr val="bg2"/>
                </a:solidFill>
              </a:defRPr>
            </a:lvl2pPr>
            <a:lvl3pPr>
              <a:spcBef>
                <a:spcPts val="0"/>
              </a:spcBef>
              <a:buClr>
                <a:schemeClr val="bg1"/>
              </a:buClr>
              <a:buSzPct val="100000"/>
              <a:buFont typeface="Arial" pitchFamily="34" charset="0"/>
              <a:buChar char="•"/>
              <a:defRPr sz="2200">
                <a:solidFill>
                  <a:schemeClr val="bg2"/>
                </a:solidFill>
              </a:defRPr>
            </a:lvl3pPr>
            <a:lvl4pPr>
              <a:lnSpc>
                <a:spcPct val="100000"/>
              </a:lnSpc>
              <a:spcBef>
                <a:spcPts val="0"/>
              </a:spcBef>
              <a:buClr>
                <a:schemeClr val="bg1"/>
              </a:buClr>
              <a:buSzPct val="70000"/>
              <a:buFont typeface="Courier New" pitchFamily="49" charset="0"/>
              <a:buChar char="o"/>
              <a:defRPr sz="2000" baseline="0">
                <a:solidFill>
                  <a:schemeClr val="bg2"/>
                </a:solidFill>
              </a:defRPr>
            </a:lvl4pPr>
            <a:lvl5pPr>
              <a:lnSpc>
                <a:spcPct val="100000"/>
              </a:lnSpc>
              <a:spcBef>
                <a:spcPts val="0"/>
              </a:spcBef>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609600" y="5791200"/>
            <a:ext cx="8940800" cy="609600"/>
          </a:xfrm>
          <a:prstGeom prst="rect">
            <a:avLst/>
          </a:prstGeom>
        </p:spPr>
        <p:txBody>
          <a:bodyPr anchor="b" anchorCtr="0"/>
          <a:lstStyle>
            <a:lvl1pPr algn="l">
              <a:lnSpc>
                <a:spcPts val="1000"/>
              </a:lnSpc>
              <a:spcBef>
                <a:spcPts val="0"/>
              </a:spcBef>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5830791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EB0A-BE38-4573-9C9C-ADD68FD4669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153656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0EB0A-BE38-4573-9C9C-ADD68FD4669D}"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220357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EB0A-BE38-4573-9C9C-ADD68FD4669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194742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EB0A-BE38-4573-9C9C-ADD68FD4669D}"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17739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EB0A-BE38-4573-9C9C-ADD68FD4669D}"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188229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EB0A-BE38-4573-9C9C-ADD68FD4669D}"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29591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0EB0A-BE38-4573-9C9C-ADD68FD4669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310693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0EB0A-BE38-4573-9C9C-ADD68FD4669D}"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6924-4F33-45BB-AE40-7EEA32D5C19B}" type="slidenum">
              <a:rPr lang="en-US" smtClean="0"/>
              <a:t>‹#›</a:t>
            </a:fld>
            <a:endParaRPr lang="en-US"/>
          </a:p>
        </p:txBody>
      </p:sp>
    </p:spTree>
    <p:extLst>
      <p:ext uri="{BB962C8B-B14F-4D97-AF65-F5344CB8AC3E}">
        <p14:creationId xmlns:p14="http://schemas.microsoft.com/office/powerpoint/2010/main" val="252791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EB0A-BE38-4573-9C9C-ADD68FD4669D}" type="datetimeFigureOut">
              <a:rPr lang="en-US" smtClean="0"/>
              <a:t>6/2/2022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D6924-4F33-45BB-AE40-7EEA32D5C19B}" type="slidenum">
              <a:rPr lang="en-US" smtClean="0"/>
              <a:t>‹#›</a:t>
            </a:fld>
            <a:endParaRPr lang="en-US"/>
          </a:p>
        </p:txBody>
      </p:sp>
    </p:spTree>
    <p:extLst>
      <p:ext uri="{BB962C8B-B14F-4D97-AF65-F5344CB8AC3E}">
        <p14:creationId xmlns:p14="http://schemas.microsoft.com/office/powerpoint/2010/main" val="261012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cYZnnrj8y75kWM&amp;tbnid=sERt8um9UvZn_M:&amp;ved=0CAUQjRw&amp;url=http://myprepexperience.blogspot.com/2013/02/aidsmap-prep-wars-debating-pre-exposure.html&amp;ei=r0_NU_rWCMT6oATZ7oGADQ&amp;bvm=bv.71198958,d.cGU&amp;psig=AFQjCNHltdUI3UKdToSlT5UWauIa377PhA&amp;ust=140605059525923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2X1-4tHcikw" TargetMode="External"/><Relationship Id="rId2" Type="http://schemas.openxmlformats.org/officeDocument/2006/relationships/hyperlink" Target="https://www.youtube.com/watch?v=G_HMVZpSXI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7459"/>
            <a:ext cx="9144000" cy="2387600"/>
          </a:xfrm>
        </p:spPr>
        <p:txBody>
          <a:bodyPr>
            <a:normAutofit fontScale="90000"/>
          </a:bodyPr>
          <a:lstStyle/>
          <a:p>
            <a:r>
              <a:rPr lang="en-US" b="1" dirty="0" smtClean="0"/>
              <a:t>Sex</a:t>
            </a:r>
            <a:r>
              <a:rPr lang="en-US" b="1" dirty="0"/>
              <a:t>, Drugs, and Stigma: </a:t>
            </a:r>
            <a:r>
              <a:rPr lang="en-US" b="1" dirty="0" smtClean="0"/>
              <a:t/>
            </a:r>
            <a:br>
              <a:rPr lang="en-US" b="1" dirty="0" smtClean="0"/>
            </a:br>
            <a:r>
              <a:rPr lang="en-US" b="1" dirty="0" smtClean="0"/>
              <a:t>Key </a:t>
            </a:r>
            <a:r>
              <a:rPr lang="en-US" b="1" dirty="0"/>
              <a:t>and Vulnerable Populations in the HIV </a:t>
            </a:r>
            <a:r>
              <a:rPr lang="en-US" b="1" dirty="0" smtClean="0"/>
              <a:t>Pandemic</a:t>
            </a:r>
            <a:endParaRPr lang="en-US" dirty="0"/>
          </a:p>
        </p:txBody>
      </p:sp>
      <p:sp>
        <p:nvSpPr>
          <p:cNvPr id="3" name="Subtitle 2"/>
          <p:cNvSpPr>
            <a:spLocks noGrp="1"/>
          </p:cNvSpPr>
          <p:nvPr>
            <p:ph type="subTitle" idx="1"/>
          </p:nvPr>
        </p:nvSpPr>
        <p:spPr>
          <a:xfrm>
            <a:off x="1524000" y="3547174"/>
            <a:ext cx="9144000" cy="1655762"/>
          </a:xfrm>
        </p:spPr>
        <p:txBody>
          <a:bodyPr>
            <a:normAutofit lnSpcReduction="10000"/>
          </a:bodyPr>
          <a:lstStyle/>
          <a:p>
            <a:r>
              <a:rPr lang="en-US" dirty="0" smtClean="0"/>
              <a:t>Susan M. Graham, MD MPH PhD</a:t>
            </a:r>
          </a:p>
          <a:p>
            <a:r>
              <a:rPr lang="en-US" dirty="0" smtClean="0"/>
              <a:t>Professor of Global Health and Medicine</a:t>
            </a:r>
          </a:p>
          <a:p>
            <a:r>
              <a:rPr lang="en-US" dirty="0" smtClean="0"/>
              <a:t>Adjunct Professor of Epidemiology</a:t>
            </a:r>
          </a:p>
          <a:p>
            <a:r>
              <a:rPr lang="en-US" dirty="0" smtClean="0"/>
              <a:t>University of Washington</a:t>
            </a:r>
            <a:endParaRPr lang="en-US" dirty="0"/>
          </a:p>
        </p:txBody>
      </p:sp>
      <p:sp>
        <p:nvSpPr>
          <p:cNvPr id="4" name="TextBox 3"/>
          <p:cNvSpPr txBox="1"/>
          <p:nvPr/>
        </p:nvSpPr>
        <p:spPr>
          <a:xfrm>
            <a:off x="2642616" y="5980176"/>
            <a:ext cx="6862648" cy="369332"/>
          </a:xfrm>
          <a:prstGeom prst="rect">
            <a:avLst/>
          </a:prstGeom>
          <a:noFill/>
        </p:spPr>
        <p:txBody>
          <a:bodyPr wrap="none" rtlCol="0">
            <a:spAutoFit/>
          </a:bodyPr>
          <a:lstStyle/>
          <a:p>
            <a:r>
              <a:rPr lang="en-US" b="1" i="1" dirty="0"/>
              <a:t>Sustainable Development for HIV Health (SD4H) </a:t>
            </a:r>
            <a:r>
              <a:rPr lang="en-US" b="1" i="1" dirty="0" smtClean="0"/>
              <a:t>seminar, June 2, 2022</a:t>
            </a:r>
            <a:endParaRPr lang="en-US" b="1" i="1" dirty="0"/>
          </a:p>
        </p:txBody>
      </p:sp>
    </p:spTree>
    <p:extLst>
      <p:ext uri="{BB962C8B-B14F-4D97-AF65-F5344CB8AC3E}">
        <p14:creationId xmlns:p14="http://schemas.microsoft.com/office/powerpoint/2010/main" val="14193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76400" y="538164"/>
            <a:ext cx="8839200" cy="6167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Oval 3"/>
          <p:cNvSpPr/>
          <p:nvPr/>
        </p:nvSpPr>
        <p:spPr>
          <a:xfrm>
            <a:off x="1828800" y="1071564"/>
            <a:ext cx="8534400" cy="5634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p:cNvSpPr/>
          <p:nvPr/>
        </p:nvSpPr>
        <p:spPr>
          <a:xfrm>
            <a:off x="2209800" y="1752600"/>
            <a:ext cx="7924800" cy="495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514600" y="2368550"/>
            <a:ext cx="7391400" cy="4413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4" name="TextBox 7"/>
          <p:cNvSpPr txBox="1">
            <a:spLocks noChangeArrowheads="1"/>
          </p:cNvSpPr>
          <p:nvPr/>
        </p:nvSpPr>
        <p:spPr bwMode="auto">
          <a:xfrm>
            <a:off x="4933950" y="609600"/>
            <a:ext cx="26479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t>Sociocultural/Policy</a:t>
            </a:r>
          </a:p>
          <a:p>
            <a:pPr algn="ctr" eaLnBrk="1" hangingPunct="1">
              <a:spcBef>
                <a:spcPct val="0"/>
              </a:spcBef>
              <a:buFontTx/>
              <a:buNone/>
            </a:pPr>
            <a:r>
              <a:rPr lang="en-US" altLang="en-US" sz="1100"/>
              <a:t>Criminalization, Human rights, Funding</a:t>
            </a:r>
          </a:p>
        </p:txBody>
      </p:sp>
      <p:sp>
        <p:nvSpPr>
          <p:cNvPr id="2055" name="TextBox 8"/>
          <p:cNvSpPr txBox="1">
            <a:spLocks noChangeArrowheads="1"/>
          </p:cNvSpPr>
          <p:nvPr/>
        </p:nvSpPr>
        <p:spPr bwMode="auto">
          <a:xfrm>
            <a:off x="4562476" y="11430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t>Institutional/Community</a:t>
            </a:r>
          </a:p>
          <a:p>
            <a:pPr algn="ctr" eaLnBrk="1" hangingPunct="1">
              <a:spcBef>
                <a:spcPct val="0"/>
              </a:spcBef>
              <a:buFontTx/>
              <a:buNone/>
            </a:pPr>
            <a:r>
              <a:rPr lang="en-US" altLang="en-US" sz="1100"/>
              <a:t>Service provision factors, GBMSM-friendly services, </a:t>
            </a:r>
          </a:p>
          <a:p>
            <a:pPr algn="ctr" eaLnBrk="1" hangingPunct="1">
              <a:spcBef>
                <a:spcPct val="0"/>
              </a:spcBef>
              <a:buFontTx/>
              <a:buNone/>
            </a:pPr>
            <a:r>
              <a:rPr lang="en-US" altLang="en-US" sz="1100"/>
              <a:t>Stigma and discrimination</a:t>
            </a:r>
          </a:p>
        </p:txBody>
      </p:sp>
      <p:sp>
        <p:nvSpPr>
          <p:cNvPr id="2056" name="TextBox 9"/>
          <p:cNvSpPr txBox="1">
            <a:spLocks noChangeArrowheads="1"/>
          </p:cNvSpPr>
          <p:nvPr/>
        </p:nvSpPr>
        <p:spPr bwMode="auto">
          <a:xfrm>
            <a:off x="4524376" y="1752601"/>
            <a:ext cx="3552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t>Inter-personal</a:t>
            </a:r>
          </a:p>
          <a:p>
            <a:pPr algn="ctr" eaLnBrk="1" hangingPunct="1">
              <a:spcBef>
                <a:spcPct val="0"/>
              </a:spcBef>
              <a:buFontTx/>
              <a:buNone/>
            </a:pPr>
            <a:r>
              <a:rPr lang="en-US" altLang="en-US" sz="1100"/>
              <a:t>Trust in providers; Support from peers, friends, family; </a:t>
            </a:r>
          </a:p>
          <a:p>
            <a:pPr algn="ctr" eaLnBrk="1" hangingPunct="1">
              <a:spcBef>
                <a:spcPct val="0"/>
              </a:spcBef>
              <a:buFontTx/>
              <a:buNone/>
            </a:pPr>
            <a:r>
              <a:rPr lang="en-US" altLang="en-US" sz="1100"/>
              <a:t>Connection to community groups</a:t>
            </a:r>
          </a:p>
        </p:txBody>
      </p:sp>
      <p:sp>
        <p:nvSpPr>
          <p:cNvPr id="2057" name="TextBox 10"/>
          <p:cNvSpPr txBox="1">
            <a:spLocks noChangeArrowheads="1"/>
          </p:cNvSpPr>
          <p:nvPr/>
        </p:nvSpPr>
        <p:spPr bwMode="auto">
          <a:xfrm>
            <a:off x="5222876" y="2430463"/>
            <a:ext cx="2214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t>Intra-personal</a:t>
            </a:r>
          </a:p>
          <a:p>
            <a:pPr algn="ctr" eaLnBrk="1" hangingPunct="1">
              <a:spcBef>
                <a:spcPct val="0"/>
              </a:spcBef>
              <a:buFontTx/>
              <a:buNone/>
            </a:pPr>
            <a:r>
              <a:rPr lang="en-US" altLang="en-US" sz="1100"/>
              <a:t>Access, Knowledge, Motivation, </a:t>
            </a:r>
          </a:p>
          <a:p>
            <a:pPr algn="ctr" eaLnBrk="1" hangingPunct="1">
              <a:spcBef>
                <a:spcPct val="0"/>
              </a:spcBef>
              <a:buFontTx/>
              <a:buNone/>
            </a:pPr>
            <a:r>
              <a:rPr lang="en-US" altLang="en-US" sz="1100"/>
              <a:t>Behavioral skills, Resilience</a:t>
            </a:r>
          </a:p>
        </p:txBody>
      </p:sp>
      <p:sp>
        <p:nvSpPr>
          <p:cNvPr id="2060" name="Rectangle 26"/>
          <p:cNvSpPr>
            <a:spLocks noChangeArrowheads="1"/>
          </p:cNvSpPr>
          <p:nvPr/>
        </p:nvSpPr>
        <p:spPr bwMode="auto">
          <a:xfrm>
            <a:off x="8610600" y="3200401"/>
            <a:ext cx="1828800" cy="2011363"/>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None/>
              <a:defRPr/>
            </a:pPr>
            <a:r>
              <a:rPr lang="en-US" altLang="en-US" sz="1400" u="sng" dirty="0"/>
              <a:t>Care Engagement</a:t>
            </a:r>
            <a:endParaRPr lang="en-US" altLang="en-US" sz="1600" u="sng" dirty="0"/>
          </a:p>
          <a:p>
            <a:pPr eaLnBrk="1" hangingPunct="1">
              <a:spcBef>
                <a:spcPct val="0"/>
              </a:spcBef>
              <a:defRPr/>
            </a:pPr>
            <a:r>
              <a:rPr lang="en-US" altLang="en-US" sz="1400" dirty="0"/>
              <a:t> Entry in Care</a:t>
            </a:r>
          </a:p>
          <a:p>
            <a:pPr eaLnBrk="1" hangingPunct="1">
              <a:spcBef>
                <a:spcPct val="0"/>
              </a:spcBef>
              <a:defRPr/>
            </a:pPr>
            <a:r>
              <a:rPr lang="en-US" altLang="en-US" sz="1400" dirty="0"/>
              <a:t> ART Initiation</a:t>
            </a:r>
          </a:p>
          <a:p>
            <a:pPr eaLnBrk="1" hangingPunct="1">
              <a:spcBef>
                <a:spcPct val="0"/>
              </a:spcBef>
              <a:defRPr/>
            </a:pPr>
            <a:r>
              <a:rPr lang="en-US" altLang="en-US" sz="1400" dirty="0"/>
              <a:t> ART Adherence</a:t>
            </a:r>
          </a:p>
          <a:p>
            <a:pPr eaLnBrk="1" hangingPunct="1">
              <a:spcBef>
                <a:spcPct val="0"/>
              </a:spcBef>
              <a:defRPr/>
            </a:pPr>
            <a:r>
              <a:rPr lang="en-US" altLang="en-US" sz="1400" dirty="0"/>
              <a:t> Visit Adherence</a:t>
            </a:r>
          </a:p>
          <a:p>
            <a:pPr eaLnBrk="1" hangingPunct="1">
              <a:spcBef>
                <a:spcPct val="0"/>
              </a:spcBef>
              <a:defRPr/>
            </a:pPr>
            <a:r>
              <a:rPr lang="en-US" altLang="en-US" sz="1400" dirty="0"/>
              <a:t> Retention in Care</a:t>
            </a:r>
          </a:p>
        </p:txBody>
      </p:sp>
      <p:sp>
        <p:nvSpPr>
          <p:cNvPr id="14" name="Rounded Rectangle 13"/>
          <p:cNvSpPr/>
          <p:nvPr/>
        </p:nvSpPr>
        <p:spPr>
          <a:xfrm>
            <a:off x="4573588" y="4191000"/>
            <a:ext cx="2817812" cy="674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u="sng" dirty="0">
                <a:solidFill>
                  <a:schemeClr val="tx1"/>
                </a:solidFill>
              </a:rPr>
              <a:t>Behavioral Skills</a:t>
            </a:r>
          </a:p>
          <a:p>
            <a:pPr algn="ctr" eaLnBrk="1" hangingPunct="1">
              <a:defRPr/>
            </a:pPr>
            <a:r>
              <a:rPr lang="en-US" sz="1100" dirty="0">
                <a:solidFill>
                  <a:schemeClr val="tx1"/>
                </a:solidFill>
              </a:rPr>
              <a:t>Disclosure of HIV status, </a:t>
            </a:r>
            <a:r>
              <a:rPr lang="en-US" sz="1100" dirty="0">
                <a:solidFill>
                  <a:schemeClr val="tx1"/>
                </a:solidFill>
              </a:rPr>
              <a:t>Pill-taking, Planning, Problem-solving</a:t>
            </a:r>
            <a:endParaRPr lang="en-US" sz="1100" dirty="0">
              <a:solidFill>
                <a:schemeClr val="tx1"/>
              </a:solidFill>
            </a:endParaRPr>
          </a:p>
        </p:txBody>
      </p:sp>
      <p:sp>
        <p:nvSpPr>
          <p:cNvPr id="15" name="Rounded Rectangle 14"/>
          <p:cNvSpPr/>
          <p:nvPr/>
        </p:nvSpPr>
        <p:spPr>
          <a:xfrm>
            <a:off x="3276600" y="3106738"/>
            <a:ext cx="1981200" cy="855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u="sng" dirty="0">
                <a:solidFill>
                  <a:schemeClr val="tx1"/>
                </a:solidFill>
              </a:rPr>
              <a:t>Information</a:t>
            </a:r>
            <a:endParaRPr lang="en-US" sz="1400" u="sng" dirty="0">
              <a:solidFill>
                <a:schemeClr val="tx1"/>
              </a:solidFill>
            </a:endParaRPr>
          </a:p>
          <a:p>
            <a:pPr algn="ctr" eaLnBrk="1" hangingPunct="1">
              <a:defRPr/>
            </a:pPr>
            <a:r>
              <a:rPr lang="en-US" sz="1100" dirty="0">
                <a:solidFill>
                  <a:schemeClr val="tx1"/>
                </a:solidFill>
              </a:rPr>
              <a:t>Knowledge about HIV, ART/adherence, Co-trimoxazole, </a:t>
            </a:r>
            <a:r>
              <a:rPr lang="en-US" sz="1100" dirty="0">
                <a:solidFill>
                  <a:schemeClr val="tx1"/>
                </a:solidFill>
              </a:rPr>
              <a:t>Positive living</a:t>
            </a:r>
          </a:p>
        </p:txBody>
      </p:sp>
      <p:sp>
        <p:nvSpPr>
          <p:cNvPr id="16" name="Rounded Rectangle 15"/>
          <p:cNvSpPr/>
          <p:nvPr/>
        </p:nvSpPr>
        <p:spPr>
          <a:xfrm>
            <a:off x="3505200" y="5029200"/>
            <a:ext cx="23764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u="sng" dirty="0">
                <a:solidFill>
                  <a:schemeClr val="tx1"/>
                </a:solidFill>
              </a:rPr>
              <a:t>Motivation</a:t>
            </a:r>
          </a:p>
          <a:p>
            <a:pPr algn="ctr" eaLnBrk="1" hangingPunct="1">
              <a:defRPr/>
            </a:pPr>
            <a:r>
              <a:rPr lang="en-US" sz="1100" dirty="0">
                <a:solidFill>
                  <a:schemeClr val="tx1"/>
                </a:solidFill>
              </a:rPr>
              <a:t>Maintaining or recovering health, Physical appearance, Acceptance of HIV status, Belief in ART, Fear of gossip, Mental health, Substance abuse, Belief in alternative medicine, Side effects, Self-efficacy to adhere</a:t>
            </a:r>
          </a:p>
        </p:txBody>
      </p:sp>
      <p:sp>
        <p:nvSpPr>
          <p:cNvPr id="17" name="Rounded Rectangle 16"/>
          <p:cNvSpPr/>
          <p:nvPr/>
        </p:nvSpPr>
        <p:spPr>
          <a:xfrm>
            <a:off x="1676400" y="4202114"/>
            <a:ext cx="1905000" cy="67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u="sng" dirty="0">
                <a:solidFill>
                  <a:schemeClr val="tx1"/>
                </a:solidFill>
              </a:rPr>
              <a:t>Access</a:t>
            </a:r>
          </a:p>
          <a:p>
            <a:pPr algn="ctr" eaLnBrk="1" hangingPunct="1">
              <a:defRPr/>
            </a:pPr>
            <a:r>
              <a:rPr lang="en-US" sz="1100" dirty="0">
                <a:solidFill>
                  <a:schemeClr val="tx1"/>
                </a:solidFill>
              </a:rPr>
              <a:t>Tailored information, Financial constraints</a:t>
            </a:r>
          </a:p>
        </p:txBody>
      </p:sp>
      <p:cxnSp>
        <p:nvCxnSpPr>
          <p:cNvPr id="19" name="Straight Arrow Connector 18"/>
          <p:cNvCxnSpPr>
            <a:endCxn id="14" idx="1"/>
          </p:cNvCxnSpPr>
          <p:nvPr/>
        </p:nvCxnSpPr>
        <p:spPr>
          <a:xfrm>
            <a:off x="4267200" y="3973514"/>
            <a:ext cx="306388" cy="555625"/>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4" idx="1"/>
          </p:cNvCxnSpPr>
          <p:nvPr/>
        </p:nvCxnSpPr>
        <p:spPr>
          <a:xfrm flipV="1">
            <a:off x="4267200" y="4529138"/>
            <a:ext cx="306388" cy="500062"/>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a:off x="4267200" y="3962400"/>
            <a:ext cx="0" cy="106680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3"/>
            <a:endCxn id="2060" idx="1"/>
          </p:cNvCxnSpPr>
          <p:nvPr/>
        </p:nvCxnSpPr>
        <p:spPr>
          <a:xfrm>
            <a:off x="5257800" y="3535363"/>
            <a:ext cx="3352800" cy="671512"/>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60" idx="1"/>
          </p:cNvCxnSpPr>
          <p:nvPr/>
        </p:nvCxnSpPr>
        <p:spPr>
          <a:xfrm flipV="1">
            <a:off x="5881688" y="4206875"/>
            <a:ext cx="2728912" cy="1462088"/>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3"/>
            <a:endCxn id="2060" idx="1"/>
          </p:cNvCxnSpPr>
          <p:nvPr/>
        </p:nvCxnSpPr>
        <p:spPr>
          <a:xfrm flipV="1">
            <a:off x="7391400" y="4206876"/>
            <a:ext cx="1219200" cy="322263"/>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477000" y="5334000"/>
            <a:ext cx="2209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u="sng" dirty="0">
                <a:solidFill>
                  <a:schemeClr val="tx1"/>
                </a:solidFill>
              </a:rPr>
              <a:t>Resilience</a:t>
            </a:r>
          </a:p>
          <a:p>
            <a:pPr algn="ctr" eaLnBrk="1" hangingPunct="1">
              <a:defRPr/>
            </a:pPr>
            <a:r>
              <a:rPr lang="en-US" sz="1100" dirty="0">
                <a:solidFill>
                  <a:schemeClr val="tx1"/>
                </a:solidFill>
              </a:rPr>
              <a:t>Self-worth, Social identity, Disclosure of GBMSM status, Connection to sexual minority group, Homophobia management, Goal-setting, Altruis</a:t>
            </a:r>
            <a:r>
              <a:rPr lang="en-US" sz="1000" dirty="0">
                <a:solidFill>
                  <a:schemeClr val="tx1"/>
                </a:solidFill>
              </a:rPr>
              <a:t>m</a:t>
            </a:r>
          </a:p>
        </p:txBody>
      </p:sp>
      <p:cxnSp>
        <p:nvCxnSpPr>
          <p:cNvPr id="28" name="Straight Arrow Connector 27"/>
          <p:cNvCxnSpPr>
            <a:stCxn id="25" idx="0"/>
            <a:endCxn id="14" idx="2"/>
          </p:cNvCxnSpPr>
          <p:nvPr/>
        </p:nvCxnSpPr>
        <p:spPr>
          <a:xfrm flipH="1" flipV="1">
            <a:off x="5983288" y="4865688"/>
            <a:ext cx="1598612" cy="468312"/>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7" idx="0"/>
            <a:endCxn id="15" idx="1"/>
          </p:cNvCxnSpPr>
          <p:nvPr/>
        </p:nvCxnSpPr>
        <p:spPr>
          <a:xfrm rot="5400000" flipH="1" flipV="1">
            <a:off x="2619375" y="3544888"/>
            <a:ext cx="666750" cy="647700"/>
          </a:xfrm>
          <a:prstGeom prst="bentConnector2">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95" name="Straight Arrow Connector 2094"/>
          <p:cNvCxnSpPr>
            <a:stCxn id="25" idx="0"/>
            <a:endCxn id="2060" idx="1"/>
          </p:cNvCxnSpPr>
          <p:nvPr/>
        </p:nvCxnSpPr>
        <p:spPr>
          <a:xfrm flipV="1">
            <a:off x="7581900" y="4206876"/>
            <a:ext cx="1028700" cy="1127125"/>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97" name="Straight Arrow Connector 2096"/>
          <p:cNvCxnSpPr>
            <a:stCxn id="25" idx="1"/>
          </p:cNvCxnSpPr>
          <p:nvPr/>
        </p:nvCxnSpPr>
        <p:spPr>
          <a:xfrm flipH="1" flipV="1">
            <a:off x="5881688" y="5943600"/>
            <a:ext cx="595312" cy="3810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99" name="Elbow Connector 2098"/>
          <p:cNvCxnSpPr>
            <a:stCxn id="25" idx="2"/>
            <a:endCxn id="17" idx="2"/>
          </p:cNvCxnSpPr>
          <p:nvPr/>
        </p:nvCxnSpPr>
        <p:spPr>
          <a:xfrm rot="5400000" flipH="1">
            <a:off x="4229100" y="3276600"/>
            <a:ext cx="1752600" cy="4953000"/>
          </a:xfrm>
          <a:prstGeom prst="bentConnector3">
            <a:avLst>
              <a:gd name="adj1" fmla="val -8869"/>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67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of Sexual Intercourse</a:t>
            </a:r>
            <a:endParaRPr lang="en-US" b="1" dirty="0"/>
          </a:p>
        </p:txBody>
      </p:sp>
      <p:sp>
        <p:nvSpPr>
          <p:cNvPr id="3" name="Content Placeholder 2"/>
          <p:cNvSpPr>
            <a:spLocks noGrp="1"/>
          </p:cNvSpPr>
          <p:nvPr>
            <p:ph sz="half" idx="1"/>
          </p:nvPr>
        </p:nvSpPr>
        <p:spPr>
          <a:xfrm>
            <a:off x="1981200" y="1773936"/>
            <a:ext cx="8229600" cy="2645664"/>
          </a:xfrm>
        </p:spPr>
        <p:txBody>
          <a:bodyPr>
            <a:normAutofit/>
          </a:bodyPr>
          <a:lstStyle/>
          <a:p>
            <a:r>
              <a:rPr lang="en-US" dirty="0"/>
              <a:t>Pooled </a:t>
            </a:r>
            <a:r>
              <a:rPr lang="en-US" dirty="0" smtClean="0"/>
              <a:t>transmission estimates for heterosexual sex:</a:t>
            </a:r>
          </a:p>
          <a:p>
            <a:pPr lvl="1"/>
            <a:r>
              <a:rPr lang="en-US" dirty="0" smtClean="0"/>
              <a:t>female-to-male </a:t>
            </a:r>
            <a:r>
              <a:rPr lang="en-US" dirty="0"/>
              <a:t>(0·04% per act [95% CI 0·01—0·14]) </a:t>
            </a:r>
            <a:endParaRPr lang="en-US" dirty="0" smtClean="0"/>
          </a:p>
          <a:p>
            <a:pPr lvl="1"/>
            <a:r>
              <a:rPr lang="en-US" dirty="0" smtClean="0"/>
              <a:t>male-to-female </a:t>
            </a:r>
            <a:r>
              <a:rPr lang="en-US" dirty="0"/>
              <a:t>(0·08% per act [95% CI 0·06—0·11</a:t>
            </a:r>
            <a:r>
              <a:rPr lang="en-US" dirty="0" smtClean="0"/>
              <a:t>])</a:t>
            </a:r>
          </a:p>
          <a:p>
            <a:r>
              <a:rPr lang="en-US" dirty="0" smtClean="0"/>
              <a:t>Estimate for unprotected receptive anal intercourse 18x-35x </a:t>
            </a:r>
            <a:r>
              <a:rPr lang="en-US" dirty="0"/>
              <a:t>higher (1.4% per act </a:t>
            </a:r>
            <a:r>
              <a:rPr lang="en-US" dirty="0" smtClean="0"/>
              <a:t>[95% CI 0.2</a:t>
            </a:r>
            <a:r>
              <a:rPr lang="en-US" dirty="0" smtClean="0">
                <a:latin typeface="Arial"/>
                <a:cs typeface="Arial"/>
              </a:rPr>
              <a:t>─</a:t>
            </a:r>
            <a:r>
              <a:rPr lang="en-US" dirty="0" smtClean="0"/>
              <a:t>2.5%]):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67200"/>
            <a:ext cx="7086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732711" y="6182380"/>
            <a:ext cx="2275366" cy="523220"/>
          </a:xfrm>
          <a:prstGeom prst="rect">
            <a:avLst/>
          </a:prstGeom>
          <a:noFill/>
        </p:spPr>
        <p:txBody>
          <a:bodyPr wrap="none" rtlCol="0">
            <a:spAutoFit/>
          </a:bodyPr>
          <a:lstStyle/>
          <a:p>
            <a:r>
              <a:rPr lang="en-US" sz="1400" dirty="0" err="1"/>
              <a:t>Boiley</a:t>
            </a:r>
            <a:r>
              <a:rPr lang="en-US" sz="1400" dirty="0"/>
              <a:t> Lancet Infect Dis 2009</a:t>
            </a:r>
          </a:p>
          <a:p>
            <a:r>
              <a:rPr lang="en-US" sz="1400" dirty="0" err="1"/>
              <a:t>Baggaley</a:t>
            </a:r>
            <a:r>
              <a:rPr lang="en-US" sz="1400" dirty="0"/>
              <a:t> </a:t>
            </a:r>
            <a:r>
              <a:rPr lang="en-US" sz="1400" dirty="0" err="1"/>
              <a:t>Int</a:t>
            </a:r>
            <a:r>
              <a:rPr lang="en-US" sz="1400" dirty="0"/>
              <a:t> J </a:t>
            </a:r>
            <a:r>
              <a:rPr lang="en-US" sz="1400" dirty="0" err="1"/>
              <a:t>Epi</a:t>
            </a:r>
            <a:r>
              <a:rPr lang="en-US" sz="1400" dirty="0"/>
              <a:t> 2010</a:t>
            </a:r>
          </a:p>
        </p:txBody>
      </p:sp>
    </p:spTree>
    <p:extLst>
      <p:ext uri="{BB962C8B-B14F-4D97-AF65-F5344CB8AC3E}">
        <p14:creationId xmlns:p14="http://schemas.microsoft.com/office/powerpoint/2010/main" val="289978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Role Versatility: Unique to MSM</a:t>
            </a:r>
            <a:endParaRPr lang="en-US" b="1" dirty="0"/>
          </a:p>
        </p:txBody>
      </p:sp>
      <p:sp>
        <p:nvSpPr>
          <p:cNvPr id="5" name="Content Placeholder 4"/>
          <p:cNvSpPr>
            <a:spLocks noGrp="1"/>
          </p:cNvSpPr>
          <p:nvPr>
            <p:ph idx="1"/>
          </p:nvPr>
        </p:nvSpPr>
        <p:spPr/>
        <p:txBody>
          <a:bodyPr>
            <a:normAutofit/>
          </a:bodyPr>
          <a:lstStyle/>
          <a:p>
            <a:r>
              <a:rPr lang="en-US" dirty="0" smtClean="0"/>
              <a:t>MSM can take versatile roles in sex:</a:t>
            </a:r>
          </a:p>
          <a:p>
            <a:pPr lvl="1"/>
            <a:r>
              <a:rPr lang="en-US" dirty="0" smtClean="0"/>
              <a:t>both receptive (high risk for acquisition) and insertive (high risk for transmission) </a:t>
            </a:r>
          </a:p>
          <a:p>
            <a:r>
              <a:rPr lang="en-US" dirty="0" smtClean="0"/>
              <a:t>Role versatility and high risk from anal intercourse greatly increase risk for MSM </a:t>
            </a:r>
          </a:p>
          <a:p>
            <a:r>
              <a:rPr lang="en-US" dirty="0" smtClean="0"/>
              <a:t>MSM  </a:t>
            </a:r>
            <a:r>
              <a:rPr lang="en-US" dirty="0"/>
              <a:t>would need </a:t>
            </a:r>
            <a:r>
              <a:rPr lang="en-US" dirty="0" smtClean="0"/>
              <a:t>rates </a:t>
            </a:r>
            <a:r>
              <a:rPr lang="en-US" dirty="0"/>
              <a:t>of unprotected sex </a:t>
            </a:r>
            <a:r>
              <a:rPr lang="en-US" dirty="0" smtClean="0"/>
              <a:t>considerably lower </a:t>
            </a:r>
            <a:r>
              <a:rPr lang="en-US" dirty="0"/>
              <a:t>than </a:t>
            </a:r>
            <a:r>
              <a:rPr lang="en-US" dirty="0" smtClean="0"/>
              <a:t>heterosexual </a:t>
            </a:r>
            <a:r>
              <a:rPr lang="en-US" dirty="0"/>
              <a:t>individuals </a:t>
            </a:r>
            <a:r>
              <a:rPr lang="en-US" dirty="0" smtClean="0"/>
              <a:t>to eliminate transmission</a:t>
            </a:r>
            <a:endParaRPr lang="en-US" dirty="0"/>
          </a:p>
        </p:txBody>
      </p:sp>
      <p:sp>
        <p:nvSpPr>
          <p:cNvPr id="4" name="TextBox 3"/>
          <p:cNvSpPr txBox="1"/>
          <p:nvPr/>
        </p:nvSpPr>
        <p:spPr>
          <a:xfrm>
            <a:off x="7729174" y="5845314"/>
            <a:ext cx="2253026" cy="707886"/>
          </a:xfrm>
          <a:prstGeom prst="rect">
            <a:avLst/>
          </a:prstGeom>
          <a:noFill/>
        </p:spPr>
        <p:txBody>
          <a:bodyPr wrap="square" rtlCol="0">
            <a:spAutoFit/>
          </a:bodyPr>
          <a:lstStyle/>
          <a:p>
            <a:r>
              <a:rPr lang="en-US" sz="2000" dirty="0"/>
              <a:t>Goodreau STI 2007</a:t>
            </a:r>
          </a:p>
          <a:p>
            <a:r>
              <a:rPr lang="en-US" sz="2000" dirty="0"/>
              <a:t>Beyrer Lancet 2012</a:t>
            </a:r>
          </a:p>
        </p:txBody>
      </p:sp>
    </p:spTree>
    <p:extLst>
      <p:ext uri="{BB962C8B-B14F-4D97-AF65-F5344CB8AC3E}">
        <p14:creationId xmlns:p14="http://schemas.microsoft.com/office/powerpoint/2010/main" val="1054973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Transmission Networks</a:t>
            </a:r>
            <a:endParaRPr lang="en-US" b="1" dirty="0"/>
          </a:p>
        </p:txBody>
      </p:sp>
      <p:sp>
        <p:nvSpPr>
          <p:cNvPr id="3" name="Content Placeholder 2"/>
          <p:cNvSpPr>
            <a:spLocks noGrp="1"/>
          </p:cNvSpPr>
          <p:nvPr>
            <p:ph idx="1"/>
          </p:nvPr>
        </p:nvSpPr>
        <p:spPr/>
        <p:txBody>
          <a:bodyPr>
            <a:normAutofit/>
          </a:bodyPr>
          <a:lstStyle/>
          <a:p>
            <a:r>
              <a:rPr lang="en-US" dirty="0" smtClean="0"/>
              <a:t>FSW clients are often men with multiple partners and high rates of unprotected sex</a:t>
            </a:r>
          </a:p>
          <a:p>
            <a:r>
              <a:rPr lang="en-US" dirty="0" smtClean="0"/>
              <a:t>MSM more likely to be included in large networks and clusters of recent infections</a:t>
            </a:r>
          </a:p>
          <a:p>
            <a:pPr lvl="1"/>
            <a:r>
              <a:rPr lang="en-US" dirty="0" smtClean="0"/>
              <a:t>Rapid onward transmission due to high infectiousness and STI coinfections</a:t>
            </a:r>
          </a:p>
          <a:p>
            <a:pPr lvl="1"/>
            <a:r>
              <a:rPr lang="en-US" dirty="0" smtClean="0"/>
              <a:t>High </a:t>
            </a:r>
            <a:r>
              <a:rPr lang="en-US" dirty="0" err="1" smtClean="0"/>
              <a:t>assortative</a:t>
            </a:r>
            <a:r>
              <a:rPr lang="en-US" dirty="0" smtClean="0"/>
              <a:t> spread among young MSM (not in care, not engaged in prevention programs)</a:t>
            </a:r>
          </a:p>
          <a:p>
            <a:r>
              <a:rPr lang="en-US" dirty="0" smtClean="0"/>
              <a:t>Stigma and health care access can be problems for entire groups</a:t>
            </a:r>
            <a:endParaRPr lang="en-US" dirty="0"/>
          </a:p>
        </p:txBody>
      </p:sp>
      <p:sp>
        <p:nvSpPr>
          <p:cNvPr id="4" name="TextBox 3"/>
          <p:cNvSpPr txBox="1"/>
          <p:nvPr/>
        </p:nvSpPr>
        <p:spPr>
          <a:xfrm>
            <a:off x="6911462" y="5715001"/>
            <a:ext cx="2994538" cy="646331"/>
          </a:xfrm>
          <a:prstGeom prst="rect">
            <a:avLst/>
          </a:prstGeom>
          <a:noFill/>
        </p:spPr>
        <p:txBody>
          <a:bodyPr wrap="none" rtlCol="0">
            <a:spAutoFit/>
          </a:bodyPr>
          <a:lstStyle/>
          <a:p>
            <a:r>
              <a:rPr lang="en-US" dirty="0"/>
              <a:t>Dennis </a:t>
            </a:r>
            <a:r>
              <a:rPr lang="en-US" dirty="0" err="1"/>
              <a:t>Clin</a:t>
            </a:r>
            <a:r>
              <a:rPr lang="en-US" dirty="0"/>
              <a:t> Infect Dis 2021</a:t>
            </a:r>
          </a:p>
          <a:p>
            <a:r>
              <a:rPr lang="en-US" dirty="0"/>
              <a:t>Jennings Sex </a:t>
            </a:r>
            <a:r>
              <a:rPr lang="en-US" dirty="0" err="1"/>
              <a:t>Transm</a:t>
            </a:r>
            <a:r>
              <a:rPr lang="en-US" dirty="0"/>
              <a:t> Dis 2021</a:t>
            </a:r>
          </a:p>
        </p:txBody>
      </p:sp>
    </p:spTree>
    <p:extLst>
      <p:ext uri="{BB962C8B-B14F-4D97-AF65-F5344CB8AC3E}">
        <p14:creationId xmlns:p14="http://schemas.microsoft.com/office/powerpoint/2010/main" val="239052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Syndemics</a:t>
            </a:r>
            <a:endParaRPr lang="en-US" b="1" dirty="0"/>
          </a:p>
        </p:txBody>
      </p:sp>
      <p:sp>
        <p:nvSpPr>
          <p:cNvPr id="5" name="Content Placeholder 4"/>
          <p:cNvSpPr>
            <a:spLocks noGrp="1"/>
          </p:cNvSpPr>
          <p:nvPr>
            <p:ph idx="1"/>
          </p:nvPr>
        </p:nvSpPr>
        <p:spPr/>
        <p:txBody>
          <a:bodyPr/>
          <a:lstStyle/>
          <a:p>
            <a:r>
              <a:rPr lang="en-US" dirty="0" smtClean="0"/>
              <a:t>Increasing recognition of multiple vulnerabilities among MSM who engage in risky sexual behaviors</a:t>
            </a:r>
          </a:p>
          <a:p>
            <a:pPr lvl="1"/>
            <a:r>
              <a:rPr lang="en-US" dirty="0" smtClean="0"/>
              <a:t>Substance abuse</a:t>
            </a:r>
          </a:p>
          <a:p>
            <a:pPr lvl="1"/>
            <a:r>
              <a:rPr lang="en-US" dirty="0" smtClean="0"/>
              <a:t>Depression</a:t>
            </a:r>
          </a:p>
          <a:p>
            <a:pPr lvl="1"/>
            <a:r>
              <a:rPr lang="en-US" dirty="0" smtClean="0"/>
              <a:t>Childhood sexual abuse</a:t>
            </a:r>
          </a:p>
          <a:p>
            <a:pPr lvl="1"/>
            <a:r>
              <a:rPr lang="en-US" smtClean="0"/>
              <a:t>Intimate partner </a:t>
            </a:r>
            <a:r>
              <a:rPr lang="en-US" dirty="0"/>
              <a:t>violence</a:t>
            </a:r>
          </a:p>
          <a:p>
            <a:pPr lvl="1"/>
            <a:r>
              <a:rPr lang="en-US" dirty="0" smtClean="0"/>
              <a:t>Sexual compulsivity</a:t>
            </a:r>
            <a:endParaRPr lang="en-US" dirty="0"/>
          </a:p>
        </p:txBody>
      </p:sp>
      <p:sp>
        <p:nvSpPr>
          <p:cNvPr id="6" name="TextBox 5"/>
          <p:cNvSpPr txBox="1"/>
          <p:nvPr/>
        </p:nvSpPr>
        <p:spPr>
          <a:xfrm>
            <a:off x="6858000" y="5867400"/>
            <a:ext cx="3256148" cy="923330"/>
          </a:xfrm>
          <a:prstGeom prst="rect">
            <a:avLst/>
          </a:prstGeom>
          <a:noFill/>
        </p:spPr>
        <p:txBody>
          <a:bodyPr wrap="none" rtlCol="0">
            <a:spAutoFit/>
          </a:bodyPr>
          <a:lstStyle/>
          <a:p>
            <a:r>
              <a:rPr lang="en-US" dirty="0"/>
              <a:t>Stall Am J Public Health 2006</a:t>
            </a:r>
          </a:p>
          <a:p>
            <a:r>
              <a:rPr lang="en-US" dirty="0"/>
              <a:t>Parsons Am J Public Health 2012</a:t>
            </a:r>
          </a:p>
          <a:p>
            <a:r>
              <a:rPr lang="en-US" dirty="0" err="1"/>
              <a:t>Satyanarayana</a:t>
            </a:r>
            <a:r>
              <a:rPr lang="en-US" dirty="0"/>
              <a:t> JIAS 2020</a:t>
            </a:r>
          </a:p>
        </p:txBody>
      </p:sp>
      <p:pic>
        <p:nvPicPr>
          <p:cNvPr id="1026" name="Picture 2" descr="http://t2.gstatic.com/images?q=tbn:ANd9GcQbAld6-31xbMYgUFW7kP9nAlHKG48raQrPWj-BvCuY76HtFU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933700"/>
            <a:ext cx="17526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Q5QeHYSCwXXqkDRilzy8NT2XNp-GhNtC0rpFsHqM5M2bbElG1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429001"/>
            <a:ext cx="18288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88720" y="152401"/>
            <a:ext cx="9174480" cy="1154113"/>
          </a:xfrm>
        </p:spPr>
        <p:txBody>
          <a:bodyPr>
            <a:normAutofit/>
          </a:bodyPr>
          <a:lstStyle/>
          <a:p>
            <a:pPr eaLnBrk="1" hangingPunct="1"/>
            <a:r>
              <a:rPr lang="en-US" sz="4200" b="1" dirty="0"/>
              <a:t>Problems Faced by Kenyan </a:t>
            </a:r>
            <a:r>
              <a:rPr lang="en-US" sz="4200" b="1" dirty="0" smtClean="0"/>
              <a:t>MSM and FSW</a:t>
            </a:r>
            <a:endParaRPr lang="en-US" sz="4200" b="1" dirty="0"/>
          </a:p>
        </p:txBody>
      </p:sp>
      <p:sp>
        <p:nvSpPr>
          <p:cNvPr id="11267" name="Content Placeholder 2"/>
          <p:cNvSpPr>
            <a:spLocks noGrp="1"/>
          </p:cNvSpPr>
          <p:nvPr>
            <p:ph idx="1"/>
          </p:nvPr>
        </p:nvSpPr>
        <p:spPr>
          <a:xfrm>
            <a:off x="1243584" y="1467866"/>
            <a:ext cx="9354312" cy="4679950"/>
          </a:xfrm>
        </p:spPr>
        <p:txBody>
          <a:bodyPr>
            <a:normAutofit/>
          </a:bodyPr>
          <a:lstStyle/>
          <a:p>
            <a:pPr eaLnBrk="1" hangingPunct="1"/>
            <a:r>
              <a:rPr lang="en-US" sz="3000" dirty="0" smtClean="0"/>
              <a:t>Criminalization disempowers people and makes them afraid to ask for help</a:t>
            </a:r>
          </a:p>
          <a:p>
            <a:pPr eaLnBrk="1" hangingPunct="1"/>
            <a:r>
              <a:rPr lang="en-US" sz="3000" dirty="0" smtClean="0"/>
              <a:t>Lack </a:t>
            </a:r>
            <a:r>
              <a:rPr lang="en-US" sz="3000" dirty="0"/>
              <a:t>of tailored information on risk and prevention</a:t>
            </a:r>
          </a:p>
          <a:p>
            <a:pPr eaLnBrk="1" hangingPunct="1"/>
            <a:r>
              <a:rPr lang="en-US" sz="3000" dirty="0"/>
              <a:t>High levels of stigma related to same-sex </a:t>
            </a:r>
            <a:r>
              <a:rPr lang="en-US" sz="3000" dirty="0" smtClean="0"/>
              <a:t>behavior and to sex work</a:t>
            </a:r>
            <a:endParaRPr lang="en-US" sz="3000" dirty="0"/>
          </a:p>
          <a:p>
            <a:pPr lvl="1"/>
            <a:r>
              <a:rPr lang="en-US" sz="2600" dirty="0"/>
              <a:t>Barriers to HIV testing and accessing HIV prevention services, HIV treatment</a:t>
            </a:r>
          </a:p>
          <a:p>
            <a:pPr lvl="1"/>
            <a:r>
              <a:rPr lang="en-US" sz="2600" dirty="0"/>
              <a:t>Stigma compounded for HIV+ </a:t>
            </a:r>
            <a:r>
              <a:rPr lang="en-US" sz="2600" dirty="0" smtClean="0"/>
              <a:t>MSM and FSW</a:t>
            </a:r>
            <a:endParaRPr lang="en-US" sz="2600" dirty="0"/>
          </a:p>
          <a:p>
            <a:r>
              <a:rPr lang="en-US" sz="3000" dirty="0"/>
              <a:t>Connection to LGBTQ+ </a:t>
            </a:r>
            <a:r>
              <a:rPr lang="en-US" sz="3000" dirty="0" smtClean="0"/>
              <a:t>or sex worker advocacy groups </a:t>
            </a:r>
            <a:r>
              <a:rPr lang="en-US" sz="3000" dirty="0"/>
              <a:t>is protective</a:t>
            </a:r>
          </a:p>
        </p:txBody>
      </p:sp>
      <p:sp>
        <p:nvSpPr>
          <p:cNvPr id="4" name="TextBox 3"/>
          <p:cNvSpPr txBox="1"/>
          <p:nvPr/>
        </p:nvSpPr>
        <p:spPr>
          <a:xfrm>
            <a:off x="7204914" y="5943601"/>
            <a:ext cx="3005887" cy="646331"/>
          </a:xfrm>
          <a:prstGeom prst="rect">
            <a:avLst/>
          </a:prstGeom>
          <a:noFill/>
        </p:spPr>
        <p:txBody>
          <a:bodyPr wrap="none" rtlCol="0">
            <a:spAutoFit/>
          </a:bodyPr>
          <a:lstStyle/>
          <a:p>
            <a:r>
              <a:rPr lang="en-US" dirty="0"/>
              <a:t>Van der Elst JIAS 2020</a:t>
            </a:r>
          </a:p>
          <a:p>
            <a:r>
              <a:rPr lang="en-US" dirty="0"/>
              <a:t>Doshi Global Pub Health 2020</a:t>
            </a:r>
          </a:p>
        </p:txBody>
      </p:sp>
    </p:spTree>
    <p:extLst>
      <p:ext uri="{BB962C8B-B14F-4D97-AF65-F5344CB8AC3E}">
        <p14:creationId xmlns:p14="http://schemas.microsoft.com/office/powerpoint/2010/main" val="1070028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24195"/>
          </a:xfrm>
        </p:spPr>
        <p:txBody>
          <a:bodyPr>
            <a:normAutofit/>
          </a:bodyPr>
          <a:lstStyle/>
          <a:p>
            <a:r>
              <a:rPr lang="en-US" b="1" dirty="0"/>
              <a:t>How do you think a stigmatized individual feels when seeking HIV testing, prevention or treatment services</a:t>
            </a:r>
            <a:r>
              <a:rPr lang="en-US" b="1" dirty="0" smtClean="0"/>
              <a:t>?</a:t>
            </a:r>
            <a:br>
              <a:rPr lang="en-US" b="1" dirty="0" smtClean="0"/>
            </a:br>
            <a:r>
              <a:rPr lang="en-US" b="1" dirty="0"/>
              <a:t/>
            </a:r>
            <a:br>
              <a:rPr lang="en-US" b="1" dirty="0"/>
            </a:br>
            <a:r>
              <a:rPr lang="en-US" b="1" dirty="0" smtClean="0"/>
              <a:t> </a:t>
            </a:r>
            <a:br>
              <a:rPr lang="en-US" b="1" dirty="0" smtClean="0"/>
            </a:br>
            <a:r>
              <a:rPr lang="en-US" b="1" dirty="0" smtClean="0"/>
              <a:t>What </a:t>
            </a:r>
            <a:r>
              <a:rPr lang="en-US" b="1" dirty="0"/>
              <a:t>can the health system do to make them more comfortable</a:t>
            </a:r>
            <a:r>
              <a:rPr lang="en-US" b="1" dirty="0" smtClean="0"/>
              <a:t>?</a:t>
            </a:r>
            <a:endParaRPr lang="en-US" b="1" dirty="0"/>
          </a:p>
        </p:txBody>
      </p:sp>
    </p:spTree>
    <p:extLst>
      <p:ext uri="{BB962C8B-B14F-4D97-AF65-F5344CB8AC3E}">
        <p14:creationId xmlns:p14="http://schemas.microsoft.com/office/powerpoint/2010/main" val="144907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73808" y="496824"/>
            <a:ext cx="7766304" cy="1258824"/>
          </a:xfrm>
        </p:spPr>
        <p:txBody>
          <a:bodyPr>
            <a:normAutofit/>
          </a:bodyPr>
          <a:lstStyle/>
          <a:p>
            <a:r>
              <a:rPr lang="en-US" sz="3800" b="1" i="1" dirty="0"/>
              <a:t>What strategies have worked for HIV prevention </a:t>
            </a:r>
            <a:r>
              <a:rPr lang="en-US" sz="3800" b="1" i="1" dirty="0" smtClean="0"/>
              <a:t>and care?</a:t>
            </a:r>
            <a:endParaRPr lang="en-US" sz="3800" b="1"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188" y="2095213"/>
            <a:ext cx="4297680" cy="4297680"/>
          </a:xfrm>
          <a:prstGeom prst="rect">
            <a:avLst/>
          </a:prstGeom>
        </p:spPr>
      </p:pic>
    </p:spTree>
    <p:extLst>
      <p:ext uri="{BB962C8B-B14F-4D97-AF65-F5344CB8AC3E}">
        <p14:creationId xmlns:p14="http://schemas.microsoft.com/office/powerpoint/2010/main" val="54614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Pre-Exposure Prophylaxis</a:t>
            </a:r>
            <a:endParaRPr lang="en-US" b="1" dirty="0"/>
          </a:p>
        </p:txBody>
      </p:sp>
      <p:sp>
        <p:nvSpPr>
          <p:cNvPr id="3" name="Content Placeholder 2"/>
          <p:cNvSpPr>
            <a:spLocks noGrp="1"/>
          </p:cNvSpPr>
          <p:nvPr>
            <p:ph sz="half" idx="1"/>
          </p:nvPr>
        </p:nvSpPr>
        <p:spPr>
          <a:xfrm>
            <a:off x="777621" y="1843659"/>
            <a:ext cx="5337429" cy="4623816"/>
          </a:xfrm>
        </p:spPr>
        <p:txBody>
          <a:bodyPr>
            <a:noAutofit/>
          </a:bodyPr>
          <a:lstStyle/>
          <a:p>
            <a:r>
              <a:rPr lang="en-US" sz="2000" dirty="0"/>
              <a:t>Daily oral PrEP with fixed-dose TDF/FTC is “safe and effective” in reducing risk of sexual HIV acquisition</a:t>
            </a:r>
          </a:p>
          <a:p>
            <a:r>
              <a:rPr lang="en-US" sz="2000" dirty="0"/>
              <a:t>US Public Health Service guidelines published 2014</a:t>
            </a:r>
          </a:p>
          <a:p>
            <a:r>
              <a:rPr lang="en-US" sz="2000" dirty="0"/>
              <a:t>Approval of </a:t>
            </a:r>
            <a:r>
              <a:rPr lang="en-US" sz="2000" dirty="0" err="1"/>
              <a:t>Descovy</a:t>
            </a:r>
            <a:r>
              <a:rPr lang="en-US" sz="2000" dirty="0"/>
              <a:t> (TAF/FTC) for PrEP in 2019</a:t>
            </a:r>
          </a:p>
          <a:p>
            <a:r>
              <a:rPr lang="en-US" sz="2000" dirty="0"/>
              <a:t>Increases in PrEP awareness, willingness to use PrEP, and actual use since guidelines available</a:t>
            </a:r>
          </a:p>
          <a:p>
            <a:r>
              <a:rPr lang="en-US" sz="2000" dirty="0"/>
              <a:t>Actual use still relatively low </a:t>
            </a:r>
            <a:r>
              <a:rPr lang="en-US" sz="2000" dirty="0" smtClean="0"/>
              <a:t>and adherence can be poor</a:t>
            </a:r>
          </a:p>
          <a:p>
            <a:r>
              <a:rPr lang="en-US" sz="2000" dirty="0" smtClean="0"/>
              <a:t>Injectable cabotegravir approved in 2021 in the US, may help address adherence problems</a:t>
            </a:r>
            <a:endParaRPr lang="en-US" sz="2000" dirty="0"/>
          </a:p>
        </p:txBody>
      </p:sp>
      <p:pic>
        <p:nvPicPr>
          <p:cNvPr id="1026" name="Picture 2" descr="http://4.bp.blogspot.com/-ZJf9geDOOdk/USTyWKReUUI/AAAAAAAAvcw/-iRnWP5v8vA/s1600/3352.jp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133209" y="160338"/>
            <a:ext cx="3671668" cy="3291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625" y="3923633"/>
            <a:ext cx="4220305" cy="2743200"/>
          </a:xfrm>
          <a:prstGeom prst="rect">
            <a:avLst/>
          </a:prstGeom>
        </p:spPr>
      </p:pic>
      <p:sp>
        <p:nvSpPr>
          <p:cNvPr id="6" name="AutoShape 2" descr="LVCT Kenya - #PrEP is a tablet that will reduce your ris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8012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286"/>
          </a:xfrm>
        </p:spPr>
        <p:txBody>
          <a:bodyPr>
            <a:normAutofit/>
          </a:bodyPr>
          <a:lstStyle/>
          <a:p>
            <a:r>
              <a:rPr lang="en-US" b="1" dirty="0" smtClean="0"/>
              <a:t>Treatment as Prevention</a:t>
            </a:r>
            <a:endParaRPr lang="en-US" b="1" dirty="0"/>
          </a:p>
        </p:txBody>
      </p:sp>
      <p:sp>
        <p:nvSpPr>
          <p:cNvPr id="3" name="Content Placeholder 2"/>
          <p:cNvSpPr>
            <a:spLocks noGrp="1"/>
          </p:cNvSpPr>
          <p:nvPr>
            <p:ph idx="1"/>
          </p:nvPr>
        </p:nvSpPr>
        <p:spPr>
          <a:xfrm>
            <a:off x="838200" y="1350137"/>
            <a:ext cx="10515600" cy="4351338"/>
          </a:xfrm>
        </p:spPr>
        <p:txBody>
          <a:bodyPr>
            <a:normAutofit/>
          </a:bodyPr>
          <a:lstStyle/>
          <a:p>
            <a:r>
              <a:rPr lang="en-US" dirty="0" smtClean="0"/>
              <a:t>“</a:t>
            </a:r>
            <a:r>
              <a:rPr lang="en-US" dirty="0" err="1" smtClean="0"/>
              <a:t>Serodifferent</a:t>
            </a:r>
            <a:r>
              <a:rPr lang="en-US" dirty="0" smtClean="0"/>
              <a:t>” couples not using condoms followed for linked transmissions, 14 European countries</a:t>
            </a:r>
          </a:p>
          <a:p>
            <a:r>
              <a:rPr lang="en-US" dirty="0" smtClean="0"/>
              <a:t>PARTNER1 showed no linked transmissions among 1166 heterosexual couples where HIV-infected partner’s viral 200 copies/ml </a:t>
            </a:r>
            <a:r>
              <a:rPr lang="en-US" dirty="0" smtClean="0">
                <a:cs typeface="Times New Roman" panose="02020603050405020304" pitchFamily="18" charset="0"/>
              </a:rPr>
              <a:t>– despite</a:t>
            </a:r>
            <a:r>
              <a:rPr lang="en-US" dirty="0" smtClean="0"/>
              <a:t> </a:t>
            </a:r>
            <a:r>
              <a:rPr lang="en-US" dirty="0"/>
              <a:t>more than 58,500 times without using condoms.</a:t>
            </a:r>
            <a:endParaRPr lang="en-US" dirty="0" smtClean="0"/>
          </a:p>
          <a:p>
            <a:r>
              <a:rPr lang="en-US" dirty="0" smtClean="0"/>
              <a:t>PARTNER2 showed no linked transmissions among 972 gay </a:t>
            </a:r>
            <a:r>
              <a:rPr lang="en-US" dirty="0"/>
              <a:t>couples where </a:t>
            </a:r>
            <a:r>
              <a:rPr lang="en-US" dirty="0" smtClean="0"/>
              <a:t>HIV-infected partner’s viral </a:t>
            </a:r>
            <a:r>
              <a:rPr lang="en-US" dirty="0"/>
              <a:t>load </a:t>
            </a:r>
            <a:r>
              <a:rPr lang="en-US" dirty="0" smtClean="0"/>
              <a:t>&lt; </a:t>
            </a:r>
            <a:r>
              <a:rPr lang="en-US" dirty="0"/>
              <a:t>200 copies/ml – </a:t>
            </a:r>
            <a:r>
              <a:rPr lang="en-US" dirty="0" smtClean="0"/>
              <a:t>despite nearly </a:t>
            </a:r>
            <a:r>
              <a:rPr lang="en-US" dirty="0"/>
              <a:t>77,000 acts of condomless sex between </a:t>
            </a:r>
            <a:r>
              <a:rPr lang="en-US" dirty="0" smtClean="0"/>
              <a:t>them</a:t>
            </a:r>
            <a:endParaRPr lang="en-US" dirty="0"/>
          </a:p>
          <a:p>
            <a:r>
              <a:rPr lang="en-US" dirty="0"/>
              <a:t>PARTNER 2 tells us that U=U holds just as strongly for gay men (and for anal sex) as for </a:t>
            </a:r>
            <a:r>
              <a:rPr lang="en-US" dirty="0" smtClean="0"/>
              <a:t>heterosexuals</a:t>
            </a:r>
            <a:endParaRPr lang="en-US" dirty="0"/>
          </a:p>
          <a:p>
            <a:pPr lvl="1"/>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8786" y="0"/>
            <a:ext cx="2239215"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93990" y="5791201"/>
            <a:ext cx="2044278" cy="923330"/>
          </a:xfrm>
          <a:prstGeom prst="rect">
            <a:avLst/>
          </a:prstGeom>
          <a:noFill/>
        </p:spPr>
        <p:txBody>
          <a:bodyPr wrap="none" rtlCol="0">
            <a:spAutoFit/>
          </a:bodyPr>
          <a:lstStyle/>
          <a:p>
            <a:r>
              <a:rPr lang="en-US" dirty="0" smtClean="0"/>
              <a:t>Rodger JAMA 2016</a:t>
            </a:r>
          </a:p>
          <a:p>
            <a:r>
              <a:rPr lang="en-US" dirty="0" smtClean="0"/>
              <a:t>Rodger </a:t>
            </a:r>
            <a:r>
              <a:rPr lang="en-US" dirty="0"/>
              <a:t>Lancet 2016</a:t>
            </a:r>
          </a:p>
          <a:p>
            <a:r>
              <a:rPr lang="en-US" dirty="0"/>
              <a:t>Rodger AIDS 2018</a:t>
            </a:r>
          </a:p>
        </p:txBody>
      </p:sp>
    </p:spTree>
    <p:extLst>
      <p:ext uri="{BB962C8B-B14F-4D97-AF65-F5344CB8AC3E}">
        <p14:creationId xmlns:p14="http://schemas.microsoft.com/office/powerpoint/2010/main" val="197954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Background</a:t>
            </a:r>
            <a:endParaRPr lang="en-US" b="1" dirty="0"/>
          </a:p>
        </p:txBody>
      </p:sp>
      <p:sp>
        <p:nvSpPr>
          <p:cNvPr id="4" name="Content Placeholder 3"/>
          <p:cNvSpPr>
            <a:spLocks noGrp="1"/>
          </p:cNvSpPr>
          <p:nvPr>
            <p:ph sz="half" idx="1"/>
          </p:nvPr>
        </p:nvSpPr>
        <p:spPr/>
        <p:txBody>
          <a:bodyPr/>
          <a:lstStyle/>
          <a:p>
            <a:r>
              <a:rPr lang="en-US" dirty="0" err="1" smtClean="0"/>
              <a:t>Undergradute</a:t>
            </a:r>
            <a:r>
              <a:rPr lang="en-US" dirty="0" smtClean="0"/>
              <a:t> degree in Biochemistry and French literature in 1989</a:t>
            </a:r>
          </a:p>
          <a:p>
            <a:r>
              <a:rPr lang="en-US" dirty="0" smtClean="0"/>
              <a:t>MPH in health services then Peace Corps in Cameroon</a:t>
            </a:r>
          </a:p>
          <a:p>
            <a:r>
              <a:rPr lang="en-US" dirty="0" smtClean="0"/>
              <a:t>Public health work at CDC</a:t>
            </a:r>
          </a:p>
          <a:p>
            <a:r>
              <a:rPr lang="en-US" smtClean="0"/>
              <a:t>Medical school in 2000</a:t>
            </a:r>
            <a:endParaRPr lang="en-US" dirty="0" smtClean="0"/>
          </a:p>
          <a:p>
            <a:r>
              <a:rPr lang="en-US" dirty="0" smtClean="0"/>
              <a:t>PhD in epidemiology</a:t>
            </a:r>
          </a:p>
          <a:p>
            <a:r>
              <a:rPr lang="en-US" dirty="0" smtClean="0"/>
              <a:t>Fellowship in infectious diseases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86952" y="3767868"/>
            <a:ext cx="2768600" cy="2679700"/>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656" y="271145"/>
            <a:ext cx="4145280" cy="31089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260" y="2675414"/>
            <a:ext cx="2058600" cy="2651760"/>
          </a:xfrm>
          <a:prstGeom prst="rect">
            <a:avLst/>
          </a:prstGeom>
        </p:spPr>
      </p:pic>
    </p:spTree>
    <p:extLst>
      <p:ext uri="{BB962C8B-B14F-4D97-AF65-F5344CB8AC3E}">
        <p14:creationId xmlns:p14="http://schemas.microsoft.com/office/powerpoint/2010/main" val="335669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7603"/>
          </a:xfrm>
        </p:spPr>
        <p:txBody>
          <a:bodyPr/>
          <a:lstStyle/>
          <a:p>
            <a:r>
              <a:rPr lang="en-US" b="1" dirty="0" smtClean="0"/>
              <a:t>Early Diagnosis</a:t>
            </a:r>
            <a:endParaRPr lang="en-US" b="1" dirty="0"/>
          </a:p>
        </p:txBody>
      </p:sp>
      <p:sp>
        <p:nvSpPr>
          <p:cNvPr id="3" name="Content Placeholder 2"/>
          <p:cNvSpPr>
            <a:spLocks noGrp="1"/>
          </p:cNvSpPr>
          <p:nvPr>
            <p:ph idx="1"/>
          </p:nvPr>
        </p:nvSpPr>
        <p:spPr>
          <a:xfrm>
            <a:off x="838200" y="1450721"/>
            <a:ext cx="10515600" cy="4351338"/>
          </a:xfrm>
        </p:spPr>
        <p:txBody>
          <a:bodyPr>
            <a:normAutofit fontScale="92500" lnSpcReduction="10000"/>
          </a:bodyPr>
          <a:lstStyle/>
          <a:p>
            <a:r>
              <a:rPr lang="en-US" dirty="0" smtClean="0"/>
              <a:t>Diagnosis is the first step in the HIV care cascade</a:t>
            </a:r>
          </a:p>
          <a:p>
            <a:r>
              <a:rPr lang="en-US" dirty="0" smtClean="0"/>
              <a:t>Too many opportunities are missed: for example, PITC covers approximately 26% of eligible patients at health centers</a:t>
            </a:r>
          </a:p>
          <a:p>
            <a:r>
              <a:rPr lang="en-US" i="1" dirty="0" smtClean="0"/>
              <a:t>Tambua Mapema Plus </a:t>
            </a:r>
            <a:r>
              <a:rPr lang="en-US" dirty="0" smtClean="0"/>
              <a:t>used </a:t>
            </a:r>
            <a:r>
              <a:rPr lang="en-US" dirty="0"/>
              <a:t>a NAAT-based testing intervention </a:t>
            </a:r>
            <a:r>
              <a:rPr lang="en-US" dirty="0" smtClean="0"/>
              <a:t>(Gene Xpert HIV Qual) to </a:t>
            </a:r>
            <a:r>
              <a:rPr lang="en-US" dirty="0"/>
              <a:t>detect acute and chronic HIV among adult </a:t>
            </a:r>
            <a:r>
              <a:rPr lang="en-US" dirty="0" smtClean="0"/>
              <a:t>outpatients with symptoms compatible with acute HIV infection</a:t>
            </a:r>
            <a:endParaRPr lang="en-US" dirty="0"/>
          </a:p>
          <a:p>
            <a:r>
              <a:rPr lang="en-US" dirty="0" smtClean="0"/>
              <a:t>Compared </a:t>
            </a:r>
            <a:r>
              <a:rPr lang="en-US" dirty="0"/>
              <a:t>to standard of care (i.e. PITC), we found twice as many newly diagnosed </a:t>
            </a:r>
            <a:r>
              <a:rPr lang="en-US" dirty="0" smtClean="0"/>
              <a:t>patients, identifying </a:t>
            </a:r>
            <a:r>
              <a:rPr lang="en-US" dirty="0"/>
              <a:t>one chronic HIV infection for every 40 patients and one acute HIV infection patient for every 750 patients </a:t>
            </a:r>
            <a:r>
              <a:rPr lang="en-US" dirty="0" smtClean="0"/>
              <a:t>tested</a:t>
            </a:r>
          </a:p>
          <a:p>
            <a:r>
              <a:rPr lang="en-US" dirty="0" smtClean="0"/>
              <a:t>Modeling showed that this </a:t>
            </a:r>
            <a:r>
              <a:rPr lang="en-US" dirty="0"/>
              <a:t>approach </a:t>
            </a:r>
            <a:r>
              <a:rPr lang="en-US" dirty="0" smtClean="0"/>
              <a:t>would help Kenya reach its 95-95-95 </a:t>
            </a:r>
            <a:r>
              <a:rPr lang="en-US" dirty="0"/>
              <a:t>targets and is cost </a:t>
            </a:r>
            <a:r>
              <a:rPr lang="en-US" dirty="0" smtClean="0"/>
              <a:t>effective when downstream costs of HIV are considered</a:t>
            </a:r>
            <a:endParaRPr lang="en-US" dirty="0"/>
          </a:p>
          <a:p>
            <a:endParaRPr lang="en-US" dirty="0"/>
          </a:p>
        </p:txBody>
      </p:sp>
      <p:sp>
        <p:nvSpPr>
          <p:cNvPr id="4" name="TextBox 3"/>
          <p:cNvSpPr txBox="1"/>
          <p:nvPr/>
        </p:nvSpPr>
        <p:spPr>
          <a:xfrm>
            <a:off x="7010400" y="5553670"/>
            <a:ext cx="2320700" cy="923330"/>
          </a:xfrm>
          <a:prstGeom prst="rect">
            <a:avLst/>
          </a:prstGeom>
          <a:noFill/>
        </p:spPr>
        <p:txBody>
          <a:bodyPr wrap="none" rtlCol="0">
            <a:spAutoFit/>
          </a:bodyPr>
          <a:lstStyle/>
          <a:p>
            <a:r>
              <a:rPr lang="en-US" dirty="0" smtClean="0"/>
              <a:t>Agutu </a:t>
            </a:r>
            <a:r>
              <a:rPr lang="en-US" dirty="0" err="1" smtClean="0"/>
              <a:t>PLoS</a:t>
            </a:r>
            <a:r>
              <a:rPr lang="en-US" dirty="0" smtClean="0"/>
              <a:t> One 2019</a:t>
            </a:r>
          </a:p>
          <a:p>
            <a:r>
              <a:rPr lang="en-US" dirty="0" smtClean="0"/>
              <a:t>Sanders HIV Med 2022</a:t>
            </a:r>
            <a:endParaRPr lang="en-US" dirty="0"/>
          </a:p>
          <a:p>
            <a:r>
              <a:rPr lang="en-US" dirty="0" smtClean="0"/>
              <a:t>Hamilton JAIDS 2022</a:t>
            </a:r>
            <a:endParaRPr lang="en-US" dirty="0"/>
          </a:p>
        </p:txBody>
      </p:sp>
    </p:spTree>
    <p:extLst>
      <p:ext uri="{BB962C8B-B14F-4D97-AF65-F5344CB8AC3E}">
        <p14:creationId xmlns:p14="http://schemas.microsoft.com/office/powerpoint/2010/main" val="371927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5012"/>
          </a:xfrm>
        </p:spPr>
        <p:txBody>
          <a:bodyPr/>
          <a:lstStyle/>
          <a:p>
            <a:r>
              <a:rPr lang="en-US" b="1" dirty="0" smtClean="0"/>
              <a:t>Assisted Partner Notification Services</a:t>
            </a:r>
            <a:endParaRPr lang="en-US" b="1" dirty="0"/>
          </a:p>
        </p:txBody>
      </p:sp>
      <p:sp>
        <p:nvSpPr>
          <p:cNvPr id="3" name="Content Placeholder 2"/>
          <p:cNvSpPr>
            <a:spLocks noGrp="1"/>
          </p:cNvSpPr>
          <p:nvPr>
            <p:ph idx="1"/>
          </p:nvPr>
        </p:nvSpPr>
        <p:spPr>
          <a:xfrm>
            <a:off x="838200" y="1441577"/>
            <a:ext cx="10515600" cy="4351338"/>
          </a:xfrm>
        </p:spPr>
        <p:txBody>
          <a:bodyPr>
            <a:normAutofit/>
          </a:bodyPr>
          <a:lstStyle/>
          <a:p>
            <a:r>
              <a:rPr lang="en-US" dirty="0" smtClean="0"/>
              <a:t>Cluster-randomized trial by tested </a:t>
            </a:r>
            <a:r>
              <a:rPr lang="en-US" dirty="0"/>
              <a:t>immediate </a:t>
            </a:r>
            <a:r>
              <a:rPr lang="en-US" dirty="0" smtClean="0"/>
              <a:t>vs. delayed HIV assisted </a:t>
            </a:r>
            <a:r>
              <a:rPr lang="en-US" dirty="0"/>
              <a:t>partner </a:t>
            </a:r>
            <a:r>
              <a:rPr lang="en-US" dirty="0" smtClean="0"/>
              <a:t>services in 18 clinics with 1305 participants</a:t>
            </a:r>
          </a:p>
          <a:p>
            <a:r>
              <a:rPr lang="en-US" dirty="0" smtClean="0"/>
              <a:t>Six </a:t>
            </a:r>
            <a:r>
              <a:rPr lang="en-US" dirty="0"/>
              <a:t>weeks after enrolment of index patients, 392 (67%) of 586 partners had tested </a:t>
            </a:r>
            <a:r>
              <a:rPr lang="en-US" dirty="0" smtClean="0"/>
              <a:t>for HIV </a:t>
            </a:r>
            <a:r>
              <a:rPr lang="en-US" dirty="0"/>
              <a:t>in the immediate group and 85 (13%) of 680 had tested in the delayed group (incidence rate ratio </a:t>
            </a:r>
            <a:r>
              <a:rPr lang="en-US" dirty="0" smtClean="0"/>
              <a:t>4·8, 95</a:t>
            </a:r>
            <a:r>
              <a:rPr lang="en-US" dirty="0"/>
              <a:t>% CI 3·7–6·4</a:t>
            </a:r>
            <a:r>
              <a:rPr lang="en-US" dirty="0" smtClean="0"/>
              <a:t>)</a:t>
            </a:r>
          </a:p>
          <a:p>
            <a:r>
              <a:rPr lang="en-US" dirty="0" smtClean="0"/>
              <a:t>Overall, 136 </a:t>
            </a:r>
            <a:r>
              <a:rPr lang="en-US" dirty="0"/>
              <a:t>(23%) partners had new HIV diagnoses in the immediate group compared with 28 (4%) in </a:t>
            </a:r>
            <a:r>
              <a:rPr lang="en-US" dirty="0" smtClean="0"/>
              <a:t>the delayed </a:t>
            </a:r>
            <a:r>
              <a:rPr lang="en-US" dirty="0"/>
              <a:t>group (5·0, 3·2–7·9) and 88 (15%) versus 19 (3%) were newly enrolled in care (4·4, 2·6–7·4</a:t>
            </a:r>
            <a:r>
              <a:rPr lang="en-US" dirty="0" smtClean="0"/>
              <a:t>)</a:t>
            </a:r>
          </a:p>
          <a:p>
            <a:r>
              <a:rPr lang="en-US" dirty="0" smtClean="0"/>
              <a:t>Assisted partner </a:t>
            </a:r>
            <a:r>
              <a:rPr lang="en-US" dirty="0"/>
              <a:t>services did not increase intimate partner </a:t>
            </a:r>
            <a:r>
              <a:rPr lang="en-US" dirty="0" smtClean="0"/>
              <a:t>violence</a:t>
            </a:r>
            <a:endParaRPr lang="en-US" dirty="0"/>
          </a:p>
        </p:txBody>
      </p:sp>
      <p:sp>
        <p:nvSpPr>
          <p:cNvPr id="4" name="TextBox 3"/>
          <p:cNvSpPr txBox="1"/>
          <p:nvPr/>
        </p:nvSpPr>
        <p:spPr>
          <a:xfrm>
            <a:off x="7659624" y="5974294"/>
            <a:ext cx="2676117" cy="369332"/>
          </a:xfrm>
          <a:prstGeom prst="rect">
            <a:avLst/>
          </a:prstGeom>
          <a:noFill/>
        </p:spPr>
        <p:txBody>
          <a:bodyPr wrap="none" rtlCol="0">
            <a:spAutoFit/>
          </a:bodyPr>
          <a:lstStyle/>
          <a:p>
            <a:r>
              <a:rPr lang="en-US" dirty="0" smtClean="0"/>
              <a:t>Cherutich Lancet HIV 2016</a:t>
            </a:r>
            <a:endParaRPr lang="en-US" dirty="0"/>
          </a:p>
        </p:txBody>
      </p:sp>
    </p:spTree>
    <p:extLst>
      <p:ext uri="{BB962C8B-B14F-4D97-AF65-F5344CB8AC3E}">
        <p14:creationId xmlns:p14="http://schemas.microsoft.com/office/powerpoint/2010/main" val="98742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pinknews.co.uk/images/coupl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12000" y="2057400"/>
            <a:ext cx="317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t>Couples Counselling</a:t>
            </a:r>
            <a:endParaRPr lang="en-US" b="1" dirty="0"/>
          </a:p>
        </p:txBody>
      </p:sp>
      <p:sp>
        <p:nvSpPr>
          <p:cNvPr id="3" name="Content Placeholder 2"/>
          <p:cNvSpPr>
            <a:spLocks noGrp="1"/>
          </p:cNvSpPr>
          <p:nvPr>
            <p:ph sz="half" idx="1"/>
          </p:nvPr>
        </p:nvSpPr>
        <p:spPr>
          <a:xfrm>
            <a:off x="1981200" y="3048000"/>
            <a:ext cx="5029200" cy="3505200"/>
          </a:xfrm>
        </p:spPr>
        <p:txBody>
          <a:bodyPr>
            <a:normAutofit/>
          </a:bodyPr>
          <a:lstStyle/>
          <a:p>
            <a:r>
              <a:rPr lang="en-US" dirty="0" smtClean="0"/>
              <a:t>Support for main partnerships</a:t>
            </a:r>
          </a:p>
          <a:p>
            <a:r>
              <a:rPr lang="en-US" dirty="0"/>
              <a:t>Partner reduction</a:t>
            </a:r>
          </a:p>
          <a:p>
            <a:r>
              <a:rPr lang="en-US" dirty="0" smtClean="0"/>
              <a:t>Rules about behavior in and out of relationships</a:t>
            </a:r>
          </a:p>
          <a:p>
            <a:r>
              <a:rPr lang="en-US" dirty="0" smtClean="0"/>
              <a:t>Couples counseling and testing</a:t>
            </a:r>
          </a:p>
          <a:p>
            <a:r>
              <a:rPr lang="en-US" dirty="0" smtClean="0"/>
              <a:t>Couples-based HIV prevention</a:t>
            </a:r>
            <a:endParaRPr lang="en-US" dirty="0"/>
          </a:p>
        </p:txBody>
      </p:sp>
      <p:sp>
        <p:nvSpPr>
          <p:cNvPr id="4" name="TextBox 3"/>
          <p:cNvSpPr txBox="1"/>
          <p:nvPr/>
        </p:nvSpPr>
        <p:spPr>
          <a:xfrm>
            <a:off x="7010400" y="5553670"/>
            <a:ext cx="2626616" cy="923330"/>
          </a:xfrm>
          <a:prstGeom prst="rect">
            <a:avLst/>
          </a:prstGeom>
          <a:noFill/>
        </p:spPr>
        <p:txBody>
          <a:bodyPr wrap="none" rtlCol="0">
            <a:spAutoFit/>
          </a:bodyPr>
          <a:lstStyle/>
          <a:p>
            <a:r>
              <a:rPr lang="en-US" dirty="0"/>
              <a:t>Sullivan AIDS 2009</a:t>
            </a:r>
          </a:p>
          <a:p>
            <a:r>
              <a:rPr lang="en-US" dirty="0"/>
              <a:t>Hoff Arch Sex </a:t>
            </a:r>
            <a:r>
              <a:rPr lang="en-US" dirty="0" err="1"/>
              <a:t>Behav</a:t>
            </a:r>
            <a:r>
              <a:rPr lang="en-US" dirty="0"/>
              <a:t> 2010</a:t>
            </a:r>
          </a:p>
          <a:p>
            <a:r>
              <a:rPr lang="en-US" dirty="0" err="1"/>
              <a:t>Kahle</a:t>
            </a:r>
            <a:r>
              <a:rPr lang="en-US" dirty="0"/>
              <a:t> AIDS </a:t>
            </a:r>
            <a:r>
              <a:rPr lang="en-US" dirty="0" err="1"/>
              <a:t>Behav</a:t>
            </a:r>
            <a:r>
              <a:rPr lang="en-US" dirty="0"/>
              <a:t> 2020</a:t>
            </a:r>
          </a:p>
        </p:txBody>
      </p:sp>
      <p:sp>
        <p:nvSpPr>
          <p:cNvPr id="5" name="TextBox 4"/>
          <p:cNvSpPr txBox="1"/>
          <p:nvPr/>
        </p:nvSpPr>
        <p:spPr>
          <a:xfrm>
            <a:off x="2057401" y="1581150"/>
            <a:ext cx="7831545" cy="1292662"/>
          </a:xfrm>
          <a:prstGeom prst="rect">
            <a:avLst/>
          </a:prstGeom>
          <a:noFill/>
        </p:spPr>
        <p:txBody>
          <a:bodyPr wrap="square" rtlCol="0">
            <a:spAutoFit/>
          </a:bodyPr>
          <a:lstStyle/>
          <a:p>
            <a:r>
              <a:rPr lang="en-US" sz="2600" b="1" i="1" dirty="0" smtClean="0"/>
              <a:t>As for heterosexuals, up </a:t>
            </a:r>
            <a:r>
              <a:rPr lang="en-US" sz="2600" b="1" i="1" dirty="0"/>
              <a:t>to 50% of MSM are in committed relationships, </a:t>
            </a:r>
            <a:r>
              <a:rPr lang="en-US" sz="2600" b="1" i="1" dirty="0" smtClean="0"/>
              <a:t>but </a:t>
            </a:r>
            <a:r>
              <a:rPr lang="en-US" sz="2600" b="1" i="1" dirty="0"/>
              <a:t>two thirds of transmission occurs in this setting.</a:t>
            </a:r>
          </a:p>
        </p:txBody>
      </p:sp>
    </p:spTree>
    <p:extLst>
      <p:ext uri="{BB962C8B-B14F-4D97-AF65-F5344CB8AC3E}">
        <p14:creationId xmlns:p14="http://schemas.microsoft.com/office/powerpoint/2010/main" val="27235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73808" y="496824"/>
            <a:ext cx="8013192" cy="3371088"/>
          </a:xfrm>
        </p:spPr>
        <p:txBody>
          <a:bodyPr>
            <a:noAutofit/>
          </a:bodyPr>
          <a:lstStyle/>
          <a:p>
            <a:r>
              <a:rPr lang="en-US" sz="4200" b="1" i="1" dirty="0"/>
              <a:t>What are the key questions for improving HIV prevention and care for MSM </a:t>
            </a:r>
            <a:r>
              <a:rPr lang="en-US" sz="4200" b="1" i="1" dirty="0" smtClean="0"/>
              <a:t>and FSW globally</a:t>
            </a:r>
            <a:r>
              <a:rPr lang="en-US" sz="4200" b="1" i="1" dirty="0"/>
              <a:t>?</a:t>
            </a:r>
          </a:p>
        </p:txBody>
      </p:sp>
    </p:spTree>
    <p:extLst>
      <p:ext uri="{BB962C8B-B14F-4D97-AF65-F5344CB8AC3E}">
        <p14:creationId xmlns:p14="http://schemas.microsoft.com/office/powerpoint/2010/main" val="154597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and service delivery</a:t>
            </a:r>
            <a:endParaRPr lang="en-US" b="1" dirty="0"/>
          </a:p>
        </p:txBody>
      </p:sp>
      <p:sp>
        <p:nvSpPr>
          <p:cNvPr id="3" name="Content Placeholder 2"/>
          <p:cNvSpPr>
            <a:spLocks noGrp="1"/>
          </p:cNvSpPr>
          <p:nvPr>
            <p:ph idx="1"/>
          </p:nvPr>
        </p:nvSpPr>
        <p:spPr/>
        <p:txBody>
          <a:bodyPr/>
          <a:lstStyle/>
          <a:p>
            <a:r>
              <a:rPr lang="en-US" dirty="0" smtClean="0"/>
              <a:t>How to promote routine testing for MSM and FSW, and increase awareness of serostatus?</a:t>
            </a:r>
          </a:p>
          <a:p>
            <a:r>
              <a:rPr lang="en-US" dirty="0" smtClean="0"/>
              <a:t>How to engage MSM and FSW in care?</a:t>
            </a:r>
          </a:p>
          <a:p>
            <a:r>
              <a:rPr lang="en-US" dirty="0" smtClean="0"/>
              <a:t>How to improve service delivery?</a:t>
            </a:r>
          </a:p>
          <a:p>
            <a:r>
              <a:rPr lang="en-US" dirty="0" smtClean="0"/>
              <a:t>How to ensure adequate resource allocation?</a:t>
            </a:r>
          </a:p>
          <a:p>
            <a:r>
              <a:rPr lang="en-US" dirty="0" smtClean="0"/>
              <a:t>Role of STI treatment, screening interval</a:t>
            </a:r>
            <a:r>
              <a:rPr lang="en-US" dirty="0"/>
              <a:t>?</a:t>
            </a:r>
            <a:endParaRPr lang="en-US" dirty="0" smtClean="0"/>
          </a:p>
          <a:p>
            <a:r>
              <a:rPr lang="en-US" dirty="0" smtClean="0"/>
              <a:t>Best way to package prevention and care interventions?</a:t>
            </a:r>
          </a:p>
        </p:txBody>
      </p:sp>
    </p:spTree>
    <p:extLst>
      <p:ext uri="{BB962C8B-B14F-4D97-AF65-F5344CB8AC3E}">
        <p14:creationId xmlns:p14="http://schemas.microsoft.com/office/powerpoint/2010/main" val="2230094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974" y="152400"/>
            <a:ext cx="579042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52400"/>
            <a:ext cx="255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90800"/>
            <a:ext cx="85344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580" y="762000"/>
            <a:ext cx="244022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718" y="1219200"/>
            <a:ext cx="13522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1" y="1371600"/>
            <a:ext cx="875211"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1" y="1752600"/>
            <a:ext cx="330364"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784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Challenges to Effective Scale-up: MSM</a:t>
            </a:r>
            <a:endParaRPr lang="en-US" b="1" dirty="0"/>
          </a:p>
        </p:txBody>
      </p:sp>
      <p:sp>
        <p:nvSpPr>
          <p:cNvPr id="3" name="Content Placeholder 2"/>
          <p:cNvSpPr>
            <a:spLocks noGrp="1"/>
          </p:cNvSpPr>
          <p:nvPr>
            <p:ph idx="1"/>
          </p:nvPr>
        </p:nvSpPr>
        <p:spPr/>
        <p:txBody>
          <a:bodyPr>
            <a:normAutofit/>
          </a:bodyPr>
          <a:lstStyle/>
          <a:p>
            <a:r>
              <a:rPr lang="en-US" dirty="0" smtClean="0"/>
              <a:t>Lack of good evidence base in most countries about what works</a:t>
            </a:r>
          </a:p>
          <a:p>
            <a:r>
              <a:rPr lang="en-US" dirty="0" smtClean="0"/>
              <a:t>Inadequate prevention messages with failure to target unprotected anal intercourse</a:t>
            </a:r>
          </a:p>
          <a:p>
            <a:r>
              <a:rPr lang="en-US" dirty="0" smtClean="0"/>
              <a:t>Lack of engagement with MSM community</a:t>
            </a:r>
          </a:p>
          <a:p>
            <a:pPr lvl="1"/>
            <a:r>
              <a:rPr lang="en-US" dirty="0" smtClean="0"/>
              <a:t>High levels of stigma and discrimination</a:t>
            </a:r>
          </a:p>
          <a:p>
            <a:pPr lvl="1"/>
            <a:r>
              <a:rPr lang="en-US" dirty="0" smtClean="0"/>
              <a:t>Criminalization and abuse</a:t>
            </a:r>
          </a:p>
          <a:p>
            <a:r>
              <a:rPr lang="en-US" dirty="0" smtClean="0"/>
              <a:t>Need options to address </a:t>
            </a:r>
            <a:r>
              <a:rPr lang="en-US" dirty="0" err="1" smtClean="0"/>
              <a:t>syndemic</a:t>
            </a:r>
            <a:r>
              <a:rPr lang="en-US" dirty="0" smtClean="0"/>
              <a:t> </a:t>
            </a:r>
            <a:r>
              <a:rPr lang="en-US" dirty="0"/>
              <a:t>challenges such as depression and substance </a:t>
            </a:r>
            <a:r>
              <a:rPr lang="en-US" dirty="0" smtClean="0"/>
              <a:t>abuse</a:t>
            </a:r>
          </a:p>
          <a:p>
            <a:pPr lvl="1"/>
            <a:endParaRPr lang="en-US" dirty="0"/>
          </a:p>
        </p:txBody>
      </p:sp>
      <p:sp>
        <p:nvSpPr>
          <p:cNvPr id="4" name="TextBox 3"/>
          <p:cNvSpPr txBox="1"/>
          <p:nvPr/>
        </p:nvSpPr>
        <p:spPr>
          <a:xfrm>
            <a:off x="5486401" y="6324600"/>
            <a:ext cx="4578433" cy="369332"/>
          </a:xfrm>
          <a:prstGeom prst="rect">
            <a:avLst/>
          </a:prstGeom>
          <a:noFill/>
        </p:spPr>
        <p:txBody>
          <a:bodyPr wrap="none" rtlCol="0">
            <a:spAutoFit/>
          </a:bodyPr>
          <a:lstStyle/>
          <a:p>
            <a:r>
              <a:rPr lang="en-US" dirty="0"/>
              <a:t>Sullivan Lancet 2012, Graham Lancet HIV 2017</a:t>
            </a:r>
          </a:p>
        </p:txBody>
      </p:sp>
    </p:spTree>
    <p:extLst>
      <p:ext uri="{BB962C8B-B14F-4D97-AF65-F5344CB8AC3E}">
        <p14:creationId xmlns:p14="http://schemas.microsoft.com/office/powerpoint/2010/main" val="2191703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Challenges to Effective Scale-up: FSW</a:t>
            </a:r>
            <a:endParaRPr lang="en-US" b="1" dirty="0"/>
          </a:p>
        </p:txBody>
      </p:sp>
      <p:sp>
        <p:nvSpPr>
          <p:cNvPr id="3" name="Content Placeholder 2"/>
          <p:cNvSpPr>
            <a:spLocks noGrp="1"/>
          </p:cNvSpPr>
          <p:nvPr>
            <p:ph idx="1"/>
          </p:nvPr>
        </p:nvSpPr>
        <p:spPr/>
        <p:txBody>
          <a:bodyPr>
            <a:normAutofit/>
          </a:bodyPr>
          <a:lstStyle/>
          <a:p>
            <a:r>
              <a:rPr lang="en-US" dirty="0" smtClean="0"/>
              <a:t>Lack of good evidence base in most countries about what works</a:t>
            </a:r>
          </a:p>
          <a:p>
            <a:r>
              <a:rPr lang="en-US" dirty="0" smtClean="0"/>
              <a:t>Over-reliance on safe spaces and drop-in centers without addressing structural problems that lead to poverty and promote sex work</a:t>
            </a:r>
          </a:p>
          <a:p>
            <a:r>
              <a:rPr lang="en-US" dirty="0" smtClean="0"/>
              <a:t>Lack of engagement with FSW community</a:t>
            </a:r>
          </a:p>
          <a:p>
            <a:pPr lvl="1"/>
            <a:r>
              <a:rPr lang="en-US" dirty="0" smtClean="0"/>
              <a:t>High levels of stigma and discrimination</a:t>
            </a:r>
          </a:p>
          <a:p>
            <a:pPr lvl="1"/>
            <a:r>
              <a:rPr lang="en-US" dirty="0" smtClean="0"/>
              <a:t>Criminalization and abuse</a:t>
            </a:r>
          </a:p>
          <a:p>
            <a:pPr lvl="1"/>
            <a:r>
              <a:rPr lang="en-US" dirty="0" smtClean="0"/>
              <a:t>Failure to address problems for young women at risk</a:t>
            </a:r>
          </a:p>
          <a:p>
            <a:r>
              <a:rPr lang="en-US" dirty="0" smtClean="0"/>
              <a:t>Need options to address </a:t>
            </a:r>
            <a:r>
              <a:rPr lang="en-US" dirty="0" err="1" smtClean="0"/>
              <a:t>syndemic</a:t>
            </a:r>
            <a:r>
              <a:rPr lang="en-US" dirty="0" smtClean="0"/>
              <a:t> </a:t>
            </a:r>
            <a:r>
              <a:rPr lang="en-US" dirty="0"/>
              <a:t>challenges such as depression and substance </a:t>
            </a:r>
            <a:r>
              <a:rPr lang="en-US" dirty="0" smtClean="0"/>
              <a:t>abuse among FSW and young women at risk</a:t>
            </a:r>
          </a:p>
          <a:p>
            <a:pPr lvl="1"/>
            <a:endParaRPr lang="en-US" dirty="0"/>
          </a:p>
        </p:txBody>
      </p:sp>
    </p:spTree>
    <p:extLst>
      <p:ext uri="{BB962C8B-B14F-4D97-AF65-F5344CB8AC3E}">
        <p14:creationId xmlns:p14="http://schemas.microsoft.com/office/powerpoint/2010/main" val="130494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Discrimination and MSM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896" y="2865120"/>
            <a:ext cx="7348705"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406" y="1524000"/>
            <a:ext cx="774679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999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Discrimination and FSW</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101" y="1304622"/>
            <a:ext cx="8664071" cy="4937760"/>
          </a:xfrm>
          <a:prstGeom prst="rect">
            <a:avLst/>
          </a:prstGeom>
        </p:spPr>
      </p:pic>
      <p:sp>
        <p:nvSpPr>
          <p:cNvPr id="4" name="TextBox 3"/>
          <p:cNvSpPr txBox="1"/>
          <p:nvPr/>
        </p:nvSpPr>
        <p:spPr>
          <a:xfrm>
            <a:off x="1536192" y="6172200"/>
            <a:ext cx="9631355" cy="369332"/>
          </a:xfrm>
          <a:prstGeom prst="rect">
            <a:avLst/>
          </a:prstGeom>
          <a:noFill/>
        </p:spPr>
        <p:txBody>
          <a:bodyPr wrap="none" rtlCol="0">
            <a:spAutoFit/>
          </a:bodyPr>
          <a:lstStyle/>
          <a:p>
            <a:r>
              <a:rPr lang="en-US" dirty="0"/>
              <a:t>https://www.cdc.gov/globalhealth/stories/2020/decreasing-violence-among-female-sex-worker.html</a:t>
            </a:r>
          </a:p>
        </p:txBody>
      </p:sp>
    </p:spTree>
    <p:extLst>
      <p:ext uri="{BB962C8B-B14F-4D97-AF65-F5344CB8AC3E}">
        <p14:creationId xmlns:p14="http://schemas.microsoft.com/office/powerpoint/2010/main" val="3538009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AIDS in the United States</a:t>
            </a:r>
            <a:endParaRPr lang="en-US" b="1" dirty="0"/>
          </a:p>
        </p:txBody>
      </p:sp>
      <p:sp>
        <p:nvSpPr>
          <p:cNvPr id="4" name="Content Placeholder 3"/>
          <p:cNvSpPr>
            <a:spLocks noGrp="1"/>
          </p:cNvSpPr>
          <p:nvPr>
            <p:ph sz="half" idx="1"/>
          </p:nvPr>
        </p:nvSpPr>
        <p:spPr/>
        <p:txBody>
          <a:bodyPr>
            <a:normAutofit/>
          </a:bodyPr>
          <a:lstStyle/>
          <a:p>
            <a:r>
              <a:rPr lang="en-US" dirty="0" smtClean="0"/>
              <a:t>HIV/AIDS first identified among MSM in the U.S. in the early 1980s</a:t>
            </a:r>
          </a:p>
          <a:p>
            <a:r>
              <a:rPr lang="en-US" dirty="0" smtClean="0"/>
              <a:t>Routes of transmission initially unclear</a:t>
            </a:r>
          </a:p>
          <a:p>
            <a:r>
              <a:rPr lang="en-US" dirty="0" smtClean="0"/>
              <a:t>Hysteria and homophobia common, gay men blamed for the epidemic</a:t>
            </a:r>
            <a:endParaRPr lang="en-US" dirty="0"/>
          </a:p>
        </p:txBody>
      </p:sp>
      <p:pic>
        <p:nvPicPr>
          <p:cNvPr id="3074" name="Picture 2" descr="http://t1.gstatic.com/images?q=tbn:ANd9GcTvjRJNfNmBQoIrCvLG3WqCh-7a5HN5ldqeX4EfRsRCisxk-2C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2019300"/>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TgT57mH66XCA50aEM9xaReg-akF6rL1jYwN8llVrTjoFWzlfYc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947" y="1600200"/>
            <a:ext cx="2371725" cy="1933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QJBmoHWlC4SAYf0n1dSNSXWM5ClyNnbbmIliUtGqLegQxiKXEQ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76687"/>
            <a:ext cx="25717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7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448"/>
            <a:ext cx="8229600" cy="911352"/>
          </a:xfrm>
        </p:spPr>
        <p:txBody>
          <a:bodyPr/>
          <a:lstStyle/>
          <a:p>
            <a:r>
              <a:rPr lang="en-US" b="1" dirty="0" smtClean="0"/>
              <a:t>Advocacy Needs: MSM</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688" y="926592"/>
            <a:ext cx="7672160" cy="5486400"/>
          </a:xfrm>
          <a:prstGeom prst="rect">
            <a:avLst/>
          </a:prstGeom>
        </p:spPr>
      </p:pic>
    </p:spTree>
    <p:extLst>
      <p:ext uri="{BB962C8B-B14F-4D97-AF65-F5344CB8AC3E}">
        <p14:creationId xmlns:p14="http://schemas.microsoft.com/office/powerpoint/2010/main" val="3586259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448"/>
            <a:ext cx="8229600" cy="911352"/>
          </a:xfrm>
        </p:spPr>
        <p:txBody>
          <a:bodyPr/>
          <a:lstStyle/>
          <a:p>
            <a:r>
              <a:rPr lang="en-US" b="1" dirty="0" smtClean="0"/>
              <a:t>Advocacy Needs: FSW</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1" y="911098"/>
            <a:ext cx="10505395" cy="5394960"/>
          </a:xfrm>
          <a:prstGeom prst="rect">
            <a:avLst/>
          </a:prstGeom>
        </p:spPr>
      </p:pic>
      <p:pic>
        <p:nvPicPr>
          <p:cNvPr id="6" name="Picture 5"/>
          <p:cNvPicPr>
            <a:picLocks noChangeAspect="1"/>
          </p:cNvPicPr>
          <p:nvPr/>
        </p:nvPicPr>
        <p:blipFill>
          <a:blip r:embed="rId4"/>
          <a:stretch>
            <a:fillRect/>
          </a:stretch>
        </p:blipFill>
        <p:spPr>
          <a:xfrm>
            <a:off x="168425" y="5940298"/>
            <a:ext cx="11855149" cy="731520"/>
          </a:xfrm>
          <a:prstGeom prst="rect">
            <a:avLst/>
          </a:prstGeom>
        </p:spPr>
      </p:pic>
    </p:spTree>
    <p:extLst>
      <p:ext uri="{BB962C8B-B14F-4D97-AF65-F5344CB8AC3E}">
        <p14:creationId xmlns:p14="http://schemas.microsoft.com/office/powerpoint/2010/main" val="859916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Research Priorities</a:t>
            </a:r>
            <a:endParaRPr lang="en-US" b="1" dirty="0"/>
          </a:p>
        </p:txBody>
      </p:sp>
      <p:sp>
        <p:nvSpPr>
          <p:cNvPr id="3" name="Content Placeholder 2"/>
          <p:cNvSpPr>
            <a:spLocks noGrp="1"/>
          </p:cNvSpPr>
          <p:nvPr>
            <p:ph idx="1"/>
          </p:nvPr>
        </p:nvSpPr>
        <p:spPr/>
        <p:txBody>
          <a:bodyPr/>
          <a:lstStyle/>
          <a:p>
            <a:r>
              <a:rPr lang="en-US" dirty="0" smtClean="0"/>
              <a:t>History and lived experiences of LGBTQ+ individuals or sex workers in different settings</a:t>
            </a:r>
          </a:p>
          <a:p>
            <a:r>
              <a:rPr lang="en-US" dirty="0" smtClean="0"/>
              <a:t>Documentation of rights abuses and costs of non-inclusion</a:t>
            </a:r>
          </a:p>
          <a:p>
            <a:r>
              <a:rPr lang="en-US" dirty="0" smtClean="0"/>
              <a:t>Development and testing of strategies to foster inclusion</a:t>
            </a:r>
          </a:p>
          <a:p>
            <a:r>
              <a:rPr lang="en-US" dirty="0" smtClean="0"/>
              <a:t>Challenges and needs of LGBTQ+ individuals or sex workers</a:t>
            </a:r>
          </a:p>
          <a:p>
            <a:r>
              <a:rPr lang="en-US" dirty="0" smtClean="0"/>
              <a:t>Implementation science on scale-up of effective health interventions</a:t>
            </a:r>
            <a:endParaRPr lang="en-US" dirty="0"/>
          </a:p>
        </p:txBody>
      </p:sp>
    </p:spTree>
    <p:extLst>
      <p:ext uri="{BB962C8B-B14F-4D97-AF65-F5344CB8AC3E}">
        <p14:creationId xmlns:p14="http://schemas.microsoft.com/office/powerpoint/2010/main" val="95700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93059"/>
          </a:xfrm>
        </p:spPr>
        <p:txBody>
          <a:bodyPr>
            <a:normAutofit/>
          </a:bodyPr>
          <a:lstStyle/>
          <a:p>
            <a:r>
              <a:rPr lang="en-US" b="1" dirty="0"/>
              <a:t>How can we do a better  job of reaching out to stigmatized and vulnerable populations and improving their health outcomes?</a:t>
            </a:r>
            <a:br>
              <a:rPr lang="en-US" b="1" dirty="0"/>
            </a:br>
            <a:endParaRPr lang="en-US" b="1" dirty="0"/>
          </a:p>
        </p:txBody>
      </p:sp>
    </p:spTree>
    <p:extLst>
      <p:ext uri="{BB962C8B-B14F-4D97-AF65-F5344CB8AC3E}">
        <p14:creationId xmlns:p14="http://schemas.microsoft.com/office/powerpoint/2010/main" val="107426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Stigma?</a:t>
            </a:r>
            <a:endParaRPr lang="en-US" b="1" dirty="0"/>
          </a:p>
        </p:txBody>
      </p:sp>
      <p:sp>
        <p:nvSpPr>
          <p:cNvPr id="3" name="Content Placeholder 2"/>
          <p:cNvSpPr>
            <a:spLocks noGrp="1"/>
          </p:cNvSpPr>
          <p:nvPr>
            <p:ph idx="1"/>
          </p:nvPr>
        </p:nvSpPr>
        <p:spPr/>
        <p:txBody>
          <a:bodyPr>
            <a:normAutofit/>
          </a:bodyPr>
          <a:lstStyle/>
          <a:p>
            <a:r>
              <a:rPr lang="en-US" dirty="0"/>
              <a:t>HIV-related stigma and discrimination are defined as a process of devaluation of people either living </a:t>
            </a:r>
            <a:r>
              <a:rPr lang="en-US" dirty="0" smtClean="0"/>
              <a:t>with or </a:t>
            </a:r>
            <a:r>
              <a:rPr lang="en-US" dirty="0"/>
              <a:t>associated with HIV and AIDS. </a:t>
            </a:r>
            <a:endParaRPr lang="en-US" dirty="0" smtClean="0"/>
          </a:p>
          <a:p>
            <a:r>
              <a:rPr lang="en-US" dirty="0" smtClean="0"/>
              <a:t>Discrimination </a:t>
            </a:r>
            <a:r>
              <a:rPr lang="en-US" dirty="0"/>
              <a:t>follows stigma and is the unfair treatment of an </a:t>
            </a:r>
            <a:r>
              <a:rPr lang="en-US" dirty="0" smtClean="0"/>
              <a:t>individual based </a:t>
            </a:r>
            <a:r>
              <a:rPr lang="en-US" dirty="0"/>
              <a:t>on his or her real or perceived HIV status. </a:t>
            </a:r>
            <a:endParaRPr lang="en-US" dirty="0" smtClean="0"/>
          </a:p>
          <a:p>
            <a:r>
              <a:rPr lang="en-US" dirty="0" smtClean="0"/>
              <a:t>Stigma </a:t>
            </a:r>
            <a:r>
              <a:rPr lang="en-US" dirty="0"/>
              <a:t>and discrimination are now recognized as among </a:t>
            </a:r>
            <a:r>
              <a:rPr lang="en-US" dirty="0" smtClean="0"/>
              <a:t>the greatest </a:t>
            </a:r>
            <a:r>
              <a:rPr lang="en-US" dirty="0"/>
              <a:t>challenges to tackling HIV infection and as major barriers to the delivery of quality services by </a:t>
            </a:r>
            <a:r>
              <a:rPr lang="en-US" dirty="0" smtClean="0"/>
              <a:t>health providers</a:t>
            </a:r>
            <a:r>
              <a:rPr lang="en-US" dirty="0"/>
              <a:t>. </a:t>
            </a:r>
            <a:endParaRPr lang="en-US" dirty="0" smtClean="0"/>
          </a:p>
          <a:p>
            <a:r>
              <a:rPr lang="en-US" dirty="0" smtClean="0"/>
              <a:t>The </a:t>
            </a:r>
            <a:r>
              <a:rPr lang="en-US" dirty="0"/>
              <a:t>pervasive effects of HIV-related stigma and discrimination, as documented in numerous studies</a:t>
            </a:r>
            <a:r>
              <a:rPr lang="en-US" dirty="0" smtClean="0"/>
              <a:t>, are </a:t>
            </a:r>
            <a:r>
              <a:rPr lang="en-US" dirty="0"/>
              <a:t>devastating in many ways. </a:t>
            </a:r>
          </a:p>
        </p:txBody>
      </p:sp>
    </p:spTree>
    <p:extLst>
      <p:ext uri="{BB962C8B-B14F-4D97-AF65-F5344CB8AC3E}">
        <p14:creationId xmlns:p14="http://schemas.microsoft.com/office/powerpoint/2010/main" val="311904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Stigma</a:t>
            </a:r>
            <a:endParaRPr lang="en-US" b="1" dirty="0"/>
          </a:p>
        </p:txBody>
      </p:sp>
      <p:sp>
        <p:nvSpPr>
          <p:cNvPr id="3" name="Content Placeholder 2"/>
          <p:cNvSpPr>
            <a:spLocks noGrp="1"/>
          </p:cNvSpPr>
          <p:nvPr>
            <p:ph idx="1"/>
          </p:nvPr>
        </p:nvSpPr>
        <p:spPr>
          <a:xfrm>
            <a:off x="838200" y="1597025"/>
            <a:ext cx="10515600" cy="4351338"/>
          </a:xfrm>
        </p:spPr>
        <p:txBody>
          <a:bodyPr>
            <a:normAutofit/>
          </a:bodyPr>
          <a:lstStyle/>
          <a:p>
            <a:r>
              <a:rPr lang="en-US" dirty="0" smtClean="0"/>
              <a:t>Lower </a:t>
            </a:r>
            <a:r>
              <a:rPr lang="en-US" dirty="0"/>
              <a:t>uptake of HIV preventive services, including testing </a:t>
            </a:r>
            <a:r>
              <a:rPr lang="en-US" dirty="0" smtClean="0"/>
              <a:t>and counselling </a:t>
            </a:r>
            <a:r>
              <a:rPr lang="en-US" dirty="0"/>
              <a:t>services and mother-to-child transmission prevention </a:t>
            </a:r>
            <a:r>
              <a:rPr lang="en-US" dirty="0" err="1" smtClean="0"/>
              <a:t>programmes</a:t>
            </a:r>
            <a:endParaRPr lang="en-US" dirty="0" smtClean="0"/>
          </a:p>
          <a:p>
            <a:r>
              <a:rPr lang="en-US" dirty="0" smtClean="0"/>
              <a:t>Limited </a:t>
            </a:r>
            <a:r>
              <a:rPr lang="en-US" dirty="0"/>
              <a:t>or delayed </a:t>
            </a:r>
            <a:r>
              <a:rPr lang="en-US" dirty="0" smtClean="0"/>
              <a:t>disclosure of </a:t>
            </a:r>
            <a:r>
              <a:rPr lang="en-US" dirty="0"/>
              <a:t>HIV serostatus to partners and family </a:t>
            </a:r>
            <a:r>
              <a:rPr lang="en-US" dirty="0" smtClean="0"/>
              <a:t>members</a:t>
            </a:r>
          </a:p>
          <a:p>
            <a:r>
              <a:rPr lang="en-US" dirty="0" smtClean="0"/>
              <a:t>Inadequate </a:t>
            </a:r>
            <a:r>
              <a:rPr lang="en-US" dirty="0"/>
              <a:t>care and support, such as postponement </a:t>
            </a:r>
            <a:r>
              <a:rPr lang="en-US" dirty="0" smtClean="0"/>
              <a:t>or rejection </a:t>
            </a:r>
            <a:r>
              <a:rPr lang="en-US" dirty="0"/>
              <a:t>of treatment, care and </a:t>
            </a:r>
            <a:r>
              <a:rPr lang="en-US" dirty="0" smtClean="0"/>
              <a:t>support</a:t>
            </a:r>
          </a:p>
          <a:p>
            <a:r>
              <a:rPr lang="en-US" dirty="0" smtClean="0"/>
              <a:t>Travel </a:t>
            </a:r>
            <a:r>
              <a:rPr lang="en-US" dirty="0"/>
              <a:t>outside </a:t>
            </a:r>
            <a:r>
              <a:rPr lang="en-US" dirty="0" smtClean="0"/>
              <a:t>local communities </a:t>
            </a:r>
            <a:r>
              <a:rPr lang="en-US" dirty="0"/>
              <a:t>to seek medical and preventive care services because of fear of breaches of confidentiality </a:t>
            </a:r>
            <a:r>
              <a:rPr lang="en-US" dirty="0" smtClean="0"/>
              <a:t>and negative </a:t>
            </a:r>
            <a:r>
              <a:rPr lang="en-US" dirty="0"/>
              <a:t>attitudes of health care providers</a:t>
            </a:r>
          </a:p>
          <a:p>
            <a:endParaRPr lang="en-US" dirty="0"/>
          </a:p>
        </p:txBody>
      </p:sp>
    </p:spTree>
    <p:extLst>
      <p:ext uri="{BB962C8B-B14F-4D97-AF65-F5344CB8AC3E}">
        <p14:creationId xmlns:p14="http://schemas.microsoft.com/office/powerpoint/2010/main" val="3410641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Response to Stigma</a:t>
            </a:r>
            <a:endParaRPr lang="en-US" b="1" dirty="0"/>
          </a:p>
        </p:txBody>
      </p:sp>
      <p:sp>
        <p:nvSpPr>
          <p:cNvPr id="3" name="Content Placeholder 2"/>
          <p:cNvSpPr>
            <a:spLocks noGrp="1"/>
          </p:cNvSpPr>
          <p:nvPr>
            <p:ph idx="1"/>
          </p:nvPr>
        </p:nvSpPr>
        <p:spPr/>
        <p:txBody>
          <a:bodyPr>
            <a:normAutofit/>
          </a:bodyPr>
          <a:lstStyle/>
          <a:p>
            <a:r>
              <a:rPr lang="en-US" dirty="0" smtClean="0"/>
              <a:t>For an </a:t>
            </a:r>
            <a:r>
              <a:rPr lang="en-US" dirty="0"/>
              <a:t>effective HIV response in any country, aspects of stigma and discrimination must </a:t>
            </a:r>
            <a:r>
              <a:rPr lang="en-US" dirty="0" smtClean="0"/>
              <a:t>be addressed </a:t>
            </a:r>
            <a:r>
              <a:rPr lang="en-US" dirty="0"/>
              <a:t>through undertaking complementary and sustainable actions at national and local levels. </a:t>
            </a:r>
            <a:endParaRPr lang="en-US" dirty="0" smtClean="0"/>
          </a:p>
          <a:p>
            <a:r>
              <a:rPr lang="en-US" dirty="0" smtClean="0"/>
              <a:t>One </a:t>
            </a:r>
            <a:r>
              <a:rPr lang="en-US" dirty="0"/>
              <a:t>of </a:t>
            </a:r>
            <a:r>
              <a:rPr lang="en-US" dirty="0" smtClean="0"/>
              <a:t>the most </a:t>
            </a:r>
            <a:r>
              <a:rPr lang="en-US" dirty="0"/>
              <a:t>important actions is to implement regular participatory training for all health care staff with the </a:t>
            </a:r>
            <a:r>
              <a:rPr lang="en-US" dirty="0" smtClean="0"/>
              <a:t>aims of:</a:t>
            </a:r>
          </a:p>
          <a:p>
            <a:pPr lvl="1"/>
            <a:r>
              <a:rPr lang="en-US" dirty="0" smtClean="0"/>
              <a:t>Increasing </a:t>
            </a:r>
            <a:r>
              <a:rPr lang="en-US" dirty="0"/>
              <a:t>knowledge of HIV and universal precautions, </a:t>
            </a:r>
            <a:endParaRPr lang="en-US" dirty="0" smtClean="0"/>
          </a:p>
          <a:p>
            <a:pPr lvl="1"/>
            <a:r>
              <a:rPr lang="en-US" dirty="0" smtClean="0"/>
              <a:t>Increasing </a:t>
            </a:r>
            <a:r>
              <a:rPr lang="en-US" dirty="0"/>
              <a:t>awareness about stigma and </a:t>
            </a:r>
            <a:r>
              <a:rPr lang="en-US" dirty="0" smtClean="0"/>
              <a:t>discrimination and </a:t>
            </a:r>
            <a:r>
              <a:rPr lang="en-US" dirty="0"/>
              <a:t>their harmful </a:t>
            </a:r>
            <a:r>
              <a:rPr lang="en-US" dirty="0" smtClean="0"/>
              <a:t>consequences, </a:t>
            </a:r>
            <a:r>
              <a:rPr lang="en-US" dirty="0"/>
              <a:t>and </a:t>
            </a:r>
            <a:endParaRPr lang="en-US" dirty="0" smtClean="0"/>
          </a:p>
          <a:p>
            <a:pPr lvl="1"/>
            <a:r>
              <a:rPr lang="en-US" dirty="0" smtClean="0"/>
              <a:t>Addressing </a:t>
            </a:r>
            <a:r>
              <a:rPr lang="en-US" dirty="0"/>
              <a:t>misconceptions and underlying fears about HIV </a:t>
            </a:r>
            <a:r>
              <a:rPr lang="en-US" dirty="0" smtClean="0"/>
              <a:t>transmission</a:t>
            </a:r>
            <a:endParaRPr lang="en-US" dirty="0"/>
          </a:p>
        </p:txBody>
      </p:sp>
    </p:spTree>
    <p:extLst>
      <p:ext uri="{BB962C8B-B14F-4D97-AF65-F5344CB8AC3E}">
        <p14:creationId xmlns:p14="http://schemas.microsoft.com/office/powerpoint/2010/main" val="140250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Stigma and discrimination in health care settings</a:t>
            </a:r>
            <a:endParaRPr lang="en-US" b="1" dirty="0"/>
          </a:p>
        </p:txBody>
      </p:sp>
      <p:sp>
        <p:nvSpPr>
          <p:cNvPr id="3" name="Content Placeholder 2"/>
          <p:cNvSpPr>
            <a:spLocks noGrp="1"/>
          </p:cNvSpPr>
          <p:nvPr>
            <p:ph idx="1"/>
          </p:nvPr>
        </p:nvSpPr>
        <p:spPr/>
        <p:txBody>
          <a:bodyPr>
            <a:normAutofit lnSpcReduction="10000"/>
          </a:bodyPr>
          <a:lstStyle/>
          <a:p>
            <a:r>
              <a:rPr lang="en-US" dirty="0" smtClean="0"/>
              <a:t>Stigma is particularly pronounced </a:t>
            </a:r>
            <a:r>
              <a:rPr lang="en-US" dirty="0"/>
              <a:t>when </a:t>
            </a:r>
            <a:r>
              <a:rPr lang="en-US" dirty="0" err="1"/>
              <a:t>behaviour</a:t>
            </a:r>
            <a:r>
              <a:rPr lang="en-US" dirty="0"/>
              <a:t> causing disease is perceived to be under individual’s control (sex work </a:t>
            </a:r>
            <a:r>
              <a:rPr lang="en-US" dirty="0" smtClean="0"/>
              <a:t>or injection </a:t>
            </a:r>
            <a:r>
              <a:rPr lang="en-US" dirty="0"/>
              <a:t>drug use).</a:t>
            </a:r>
          </a:p>
          <a:p>
            <a:r>
              <a:rPr lang="en-US" dirty="0" smtClean="0"/>
              <a:t>There </a:t>
            </a:r>
            <a:r>
              <a:rPr lang="en-US" dirty="0"/>
              <a:t>are 3 key causes of HIV-related stigma in the community setting:</a:t>
            </a:r>
          </a:p>
          <a:p>
            <a:pPr lvl="1"/>
            <a:r>
              <a:rPr lang="en-US" dirty="0" smtClean="0"/>
              <a:t>Lack </a:t>
            </a:r>
            <a:r>
              <a:rPr lang="en-US" dirty="0"/>
              <a:t>of awareness of what stigma is and why it is damaging</a:t>
            </a:r>
          </a:p>
          <a:p>
            <a:pPr lvl="1"/>
            <a:r>
              <a:rPr lang="en-US" dirty="0" smtClean="0"/>
              <a:t>Fear </a:t>
            </a:r>
            <a:r>
              <a:rPr lang="en-US" dirty="0"/>
              <a:t>of casual contact due to incomplete knowledge about HIV transmission</a:t>
            </a:r>
          </a:p>
          <a:p>
            <a:pPr lvl="1"/>
            <a:r>
              <a:rPr lang="en-US" dirty="0" smtClean="0"/>
              <a:t>Values </a:t>
            </a:r>
            <a:r>
              <a:rPr lang="en-US" dirty="0"/>
              <a:t>linking people with HIV to improper or immoral </a:t>
            </a:r>
            <a:r>
              <a:rPr lang="en-US" dirty="0" err="1"/>
              <a:t>behaviour</a:t>
            </a:r>
            <a:r>
              <a:rPr lang="en-US" dirty="0"/>
              <a:t>.</a:t>
            </a:r>
          </a:p>
          <a:p>
            <a:r>
              <a:rPr lang="en-US" dirty="0" smtClean="0"/>
              <a:t>Stigma </a:t>
            </a:r>
            <a:r>
              <a:rPr lang="en-US" dirty="0"/>
              <a:t>and discrimination are major barriers to preventing HIV transmission and providing treatment, </a:t>
            </a:r>
            <a:r>
              <a:rPr lang="en-US" dirty="0" smtClean="0"/>
              <a:t>care and </a:t>
            </a:r>
            <a:r>
              <a:rPr lang="en-US" dirty="0"/>
              <a:t>support and are a clear violation of human rights</a:t>
            </a:r>
            <a:r>
              <a:rPr lang="en-US" dirty="0" smtClean="0"/>
              <a:t>.</a:t>
            </a:r>
            <a:endParaRPr lang="en-US" dirty="0"/>
          </a:p>
        </p:txBody>
      </p:sp>
    </p:spTree>
    <p:extLst>
      <p:ext uri="{BB962C8B-B14F-4D97-AF65-F5344CB8AC3E}">
        <p14:creationId xmlns:p14="http://schemas.microsoft.com/office/powerpoint/2010/main" val="284300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Interventions to Reduce Stigma</a:t>
            </a:r>
            <a:endParaRPr lang="en-US" b="1" dirty="0"/>
          </a:p>
        </p:txBody>
      </p:sp>
      <p:sp>
        <p:nvSpPr>
          <p:cNvPr id="3" name="Content Placeholder 2"/>
          <p:cNvSpPr>
            <a:spLocks noGrp="1"/>
          </p:cNvSpPr>
          <p:nvPr>
            <p:ph idx="1"/>
          </p:nvPr>
        </p:nvSpPr>
        <p:spPr/>
        <p:txBody>
          <a:bodyPr>
            <a:normAutofit/>
          </a:bodyPr>
          <a:lstStyle/>
          <a:p>
            <a:r>
              <a:rPr lang="en-US" dirty="0" smtClean="0"/>
              <a:t>Interventions </a:t>
            </a:r>
            <a:r>
              <a:rPr lang="en-US" dirty="0"/>
              <a:t>to reduce stigma and discrimination should focus </a:t>
            </a:r>
            <a:r>
              <a:rPr lang="en-US" dirty="0" smtClean="0"/>
              <a:t>on:</a:t>
            </a:r>
            <a:endParaRPr lang="en-US" dirty="0"/>
          </a:p>
          <a:p>
            <a:pPr lvl="1"/>
            <a:r>
              <a:rPr lang="en-US" sz="2800" dirty="0" smtClean="0"/>
              <a:t>Individual </a:t>
            </a:r>
            <a:r>
              <a:rPr lang="en-US" sz="2800" dirty="0"/>
              <a:t>level by increasing awareness among health care </a:t>
            </a:r>
            <a:r>
              <a:rPr lang="en-US" sz="2800" dirty="0" smtClean="0"/>
              <a:t>workers </a:t>
            </a:r>
            <a:endParaRPr lang="en-US" sz="2800" dirty="0" smtClean="0"/>
          </a:p>
          <a:p>
            <a:pPr lvl="1"/>
            <a:r>
              <a:rPr lang="en-US" sz="2800" dirty="0" smtClean="0"/>
              <a:t>Environmental </a:t>
            </a:r>
            <a:r>
              <a:rPr lang="en-US" sz="2800" dirty="0"/>
              <a:t>level by ensuring availability to health workers of the information, </a:t>
            </a:r>
            <a:r>
              <a:rPr lang="en-US" sz="2800" dirty="0" smtClean="0"/>
              <a:t>supplies, and equipment </a:t>
            </a:r>
            <a:r>
              <a:rPr lang="en-US" sz="2800" dirty="0"/>
              <a:t>necessary to practice universal </a:t>
            </a:r>
            <a:r>
              <a:rPr lang="en-US" sz="2800" dirty="0" smtClean="0"/>
              <a:t>precautions</a:t>
            </a:r>
            <a:endParaRPr lang="en-US" sz="2800" u="sng" dirty="0"/>
          </a:p>
        </p:txBody>
      </p:sp>
    </p:spTree>
    <p:extLst>
      <p:ext uri="{BB962C8B-B14F-4D97-AF65-F5344CB8AC3E}">
        <p14:creationId xmlns:p14="http://schemas.microsoft.com/office/powerpoint/2010/main" val="3450929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Interventions to Reduce Stigma</a:t>
            </a:r>
            <a:endParaRPr lang="en-US" b="1" dirty="0"/>
          </a:p>
        </p:txBody>
      </p:sp>
      <p:sp>
        <p:nvSpPr>
          <p:cNvPr id="3" name="Content Placeholder 2"/>
          <p:cNvSpPr>
            <a:spLocks noGrp="1"/>
          </p:cNvSpPr>
          <p:nvPr>
            <p:ph idx="1"/>
          </p:nvPr>
        </p:nvSpPr>
        <p:spPr/>
        <p:txBody>
          <a:bodyPr>
            <a:normAutofit/>
          </a:bodyPr>
          <a:lstStyle/>
          <a:p>
            <a:r>
              <a:rPr lang="en-US" dirty="0" smtClean="0"/>
              <a:t>Interventions </a:t>
            </a:r>
            <a:r>
              <a:rPr lang="en-US" dirty="0"/>
              <a:t>to reduce stigma and discrimination should focus </a:t>
            </a:r>
            <a:r>
              <a:rPr lang="en-US" dirty="0" smtClean="0"/>
              <a:t>on:</a:t>
            </a:r>
            <a:endParaRPr lang="en-US" dirty="0"/>
          </a:p>
          <a:p>
            <a:pPr lvl="1"/>
            <a:r>
              <a:rPr lang="en-US" sz="2800" dirty="0" smtClean="0"/>
              <a:t>Individual </a:t>
            </a:r>
            <a:r>
              <a:rPr lang="en-US" sz="2800" dirty="0"/>
              <a:t>level by increasing awareness among health care </a:t>
            </a:r>
            <a:r>
              <a:rPr lang="en-US" sz="2800" dirty="0" smtClean="0"/>
              <a:t>workers </a:t>
            </a:r>
            <a:r>
              <a:rPr lang="en-US" sz="2800" u="sng" dirty="0" smtClean="0"/>
              <a:t>and other facility staff</a:t>
            </a:r>
          </a:p>
          <a:p>
            <a:pPr lvl="1"/>
            <a:r>
              <a:rPr lang="en-US" sz="2800" u="sng" dirty="0" smtClean="0"/>
              <a:t>Interpersonal level by increasing support to colleagues and peers for interrupting stigma and bias</a:t>
            </a:r>
          </a:p>
          <a:p>
            <a:pPr lvl="1"/>
            <a:r>
              <a:rPr lang="en-US" sz="2800" u="sng" dirty="0" smtClean="0"/>
              <a:t>Community level by encouraging awareness of stigma, discrimination and their impacts</a:t>
            </a:r>
          </a:p>
          <a:p>
            <a:pPr lvl="1"/>
            <a:r>
              <a:rPr lang="en-US" sz="2800" dirty="0" smtClean="0"/>
              <a:t>Environmental </a:t>
            </a:r>
            <a:r>
              <a:rPr lang="en-US" sz="2800" dirty="0"/>
              <a:t>level by ensuring availability to health workers of the information, </a:t>
            </a:r>
            <a:r>
              <a:rPr lang="en-US" sz="2800" dirty="0" smtClean="0"/>
              <a:t>supplies, and equipment </a:t>
            </a:r>
            <a:r>
              <a:rPr lang="en-US" sz="2800" dirty="0"/>
              <a:t>necessary to practice universal </a:t>
            </a:r>
            <a:r>
              <a:rPr lang="en-US" sz="2800" dirty="0" smtClean="0"/>
              <a:t>precautions </a:t>
            </a:r>
            <a:r>
              <a:rPr lang="en-US" sz="2800" u="sng" dirty="0" smtClean="0"/>
              <a:t>and integrated HIV and mental health care</a:t>
            </a:r>
            <a:endParaRPr lang="en-US" sz="2800" u="sng" dirty="0"/>
          </a:p>
        </p:txBody>
      </p:sp>
    </p:spTree>
    <p:extLst>
      <p:ext uri="{BB962C8B-B14F-4D97-AF65-F5344CB8AC3E}">
        <p14:creationId xmlns:p14="http://schemas.microsoft.com/office/powerpoint/2010/main" val="288029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1981200" y="258764"/>
            <a:ext cx="8229600" cy="111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ts val="2700"/>
              </a:lnSpc>
            </a:pPr>
            <a:r>
              <a:rPr lang="en-US" altLang="en-US" sz="2600"/>
              <a:t>Trends in Annual Age-Adjusted* Rate of Death Due to HIV Infection by Sex, United States, 1987−2010</a:t>
            </a:r>
          </a:p>
        </p:txBody>
      </p:sp>
      <p:pic>
        <p:nvPicPr>
          <p:cNvPr id="819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81164"/>
            <a:ext cx="769620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spcBef>
                <a:spcPct val="0"/>
              </a:spcBef>
            </a:pPr>
            <a:r>
              <a:rPr lang="en-US" altLang="en-US" smtClean="0"/>
              <a:t>Note: For comparison with data for 1999 and later years, data for 1987−1998 were modified to account  for </a:t>
            </a:r>
            <a:r>
              <a:rPr lang="en-US" altLang="en-US" i="1" smtClean="0"/>
              <a:t>ICD-10</a:t>
            </a:r>
            <a:r>
              <a:rPr lang="en-US" altLang="en-US" smtClean="0"/>
              <a:t> rules instead of </a:t>
            </a:r>
            <a:r>
              <a:rPr lang="en-US" altLang="en-US" i="1" smtClean="0"/>
              <a:t>ICD-9</a:t>
            </a:r>
            <a:r>
              <a:rPr lang="en-US" altLang="en-US" smtClean="0"/>
              <a:t> rules.</a:t>
            </a:r>
          </a:p>
          <a:p>
            <a:pPr>
              <a:spcBef>
                <a:spcPct val="0"/>
              </a:spcBef>
            </a:pPr>
            <a:r>
              <a:rPr lang="en-US" altLang="en-US" smtClean="0"/>
              <a:t>*Standard: age distribution of 2000 US population</a:t>
            </a:r>
          </a:p>
        </p:txBody>
      </p:sp>
    </p:spTree>
    <p:extLst>
      <p:ext uri="{BB962C8B-B14F-4D97-AF65-F5344CB8AC3E}">
        <p14:creationId xmlns:p14="http://schemas.microsoft.com/office/powerpoint/2010/main" val="138489068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Shauriana</a:t>
            </a:r>
            <a:r>
              <a:rPr lang="en-US" b="1" dirty="0" smtClean="0"/>
              <a:t> Intervention for GBMSM in Kenya</a:t>
            </a:r>
            <a:endParaRPr lang="en-US" b="1" dirty="0"/>
          </a:p>
        </p:txBody>
      </p:sp>
      <p:sp>
        <p:nvSpPr>
          <p:cNvPr id="3" name="Content Placeholder 2"/>
          <p:cNvSpPr>
            <a:spLocks noGrp="1"/>
          </p:cNvSpPr>
          <p:nvPr>
            <p:ph idx="1"/>
          </p:nvPr>
        </p:nvSpPr>
        <p:spPr/>
        <p:txBody>
          <a:bodyPr/>
          <a:lstStyle/>
          <a:p>
            <a:r>
              <a:rPr lang="en-US" dirty="0" smtClean="0"/>
              <a:t>Community-engaged meetings, interviews, and intervention development</a:t>
            </a:r>
          </a:p>
          <a:p>
            <a:r>
              <a:rPr lang="en-US" dirty="0" smtClean="0"/>
              <a:t>Focus on sexual health, mental health, and physical health</a:t>
            </a:r>
          </a:p>
          <a:p>
            <a:r>
              <a:rPr lang="en-US" dirty="0" smtClean="0"/>
              <a:t>Peer-delivered modules using motivational interviewing:</a:t>
            </a:r>
          </a:p>
          <a:p>
            <a:pPr lvl="1"/>
            <a:r>
              <a:rPr lang="en-US" dirty="0" err="1" smtClean="0"/>
              <a:t>Introducations</a:t>
            </a:r>
            <a:r>
              <a:rPr lang="en-US" dirty="0" smtClean="0"/>
              <a:t> (self-reflection and rapport-building)</a:t>
            </a:r>
          </a:p>
          <a:p>
            <a:pPr lvl="1"/>
            <a:r>
              <a:rPr lang="en-US" dirty="0" smtClean="0"/>
              <a:t>Sexual health basics</a:t>
            </a:r>
          </a:p>
          <a:p>
            <a:pPr lvl="1"/>
            <a:r>
              <a:rPr lang="en-US" dirty="0" smtClean="0"/>
              <a:t>Stress and coping</a:t>
            </a:r>
          </a:p>
          <a:p>
            <a:pPr lvl="1"/>
            <a:r>
              <a:rPr lang="en-US" dirty="0" smtClean="0"/>
              <a:t>Relationships</a:t>
            </a:r>
          </a:p>
          <a:p>
            <a:pPr lvl="1"/>
            <a:r>
              <a:rPr lang="en-US" dirty="0"/>
              <a:t>Healthy sexuality and </a:t>
            </a:r>
            <a:r>
              <a:rPr lang="en-US" dirty="0" smtClean="0"/>
              <a:t>empowerment</a:t>
            </a:r>
            <a:endParaRPr lang="en-US" dirty="0"/>
          </a:p>
        </p:txBody>
      </p:sp>
      <p:sp>
        <p:nvSpPr>
          <p:cNvPr id="4" name="TextBox 3"/>
          <p:cNvSpPr txBox="1"/>
          <p:nvPr/>
        </p:nvSpPr>
        <p:spPr>
          <a:xfrm>
            <a:off x="6327649" y="5903976"/>
            <a:ext cx="5137047" cy="646331"/>
          </a:xfrm>
          <a:prstGeom prst="rect">
            <a:avLst/>
          </a:prstGeom>
          <a:noFill/>
        </p:spPr>
        <p:txBody>
          <a:bodyPr wrap="none" rtlCol="0">
            <a:spAutoFit/>
          </a:bodyPr>
          <a:lstStyle/>
          <a:p>
            <a:r>
              <a:rPr lang="en-US" dirty="0" smtClean="0"/>
              <a:t>Harper Adolescents</a:t>
            </a:r>
            <a:r>
              <a:rPr lang="en-US" dirty="0" smtClean="0"/>
              <a:t> 2021</a:t>
            </a:r>
          </a:p>
          <a:p>
            <a:r>
              <a:rPr lang="en-US" dirty="0"/>
              <a:t>Jadwin-Cakmak </a:t>
            </a:r>
            <a:r>
              <a:rPr lang="en-US" dirty="0" err="1"/>
              <a:t>Int</a:t>
            </a:r>
            <a:r>
              <a:rPr lang="en-US" dirty="0"/>
              <a:t> J Environ Res Public </a:t>
            </a:r>
            <a:r>
              <a:rPr lang="en-US" dirty="0" smtClean="0"/>
              <a:t>Health </a:t>
            </a:r>
            <a:r>
              <a:rPr lang="en-US" dirty="0"/>
              <a:t>2022 </a:t>
            </a:r>
            <a:endParaRPr lang="en-US" dirty="0"/>
          </a:p>
        </p:txBody>
      </p:sp>
    </p:spTree>
    <p:extLst>
      <p:ext uri="{BB962C8B-B14F-4D97-AF65-F5344CB8AC3E}">
        <p14:creationId xmlns:p14="http://schemas.microsoft.com/office/powerpoint/2010/main" val="899025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Discussion?</a:t>
            </a:r>
            <a:endParaRPr lang="en-US" dirty="0"/>
          </a:p>
        </p:txBody>
      </p:sp>
    </p:spTree>
    <p:extLst>
      <p:ext uri="{BB962C8B-B14F-4D97-AF65-F5344CB8AC3E}">
        <p14:creationId xmlns:p14="http://schemas.microsoft.com/office/powerpoint/2010/main" val="1034558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materials</a:t>
            </a:r>
            <a:endParaRPr lang="en-US" b="1" dirty="0"/>
          </a:p>
        </p:txBody>
      </p:sp>
      <p:sp>
        <p:nvSpPr>
          <p:cNvPr id="3" name="Content Placeholder 2"/>
          <p:cNvSpPr>
            <a:spLocks noGrp="1"/>
          </p:cNvSpPr>
          <p:nvPr>
            <p:ph idx="1"/>
          </p:nvPr>
        </p:nvSpPr>
        <p:spPr/>
        <p:txBody>
          <a:bodyPr>
            <a:normAutofit/>
          </a:bodyPr>
          <a:lstStyle/>
          <a:p>
            <a:r>
              <a:rPr lang="en-US" u="sng" dirty="0" smtClean="0">
                <a:hlinkClick r:id="rId2"/>
              </a:rPr>
              <a:t>https</a:t>
            </a:r>
            <a:r>
              <a:rPr lang="en-US" u="sng" dirty="0">
                <a:hlinkClick r:id="rId2"/>
              </a:rPr>
              <a:t>://www.youtube.com/watch?v=G_HMVZpSXIg</a:t>
            </a:r>
            <a:endParaRPr lang="en-US" dirty="0"/>
          </a:p>
          <a:p>
            <a:r>
              <a:rPr lang="en-US" u="sng" dirty="0">
                <a:hlinkClick r:id="rId3"/>
              </a:rPr>
              <a:t>https://www.youtube.com/watch?v=2X1-4tHcikw</a:t>
            </a:r>
            <a:endParaRPr lang="en-US" dirty="0"/>
          </a:p>
          <a:p>
            <a:r>
              <a:rPr lang="en-US" dirty="0"/>
              <a:t>WHO handout on HIV and Stigma from the Middle East and North </a:t>
            </a:r>
            <a:r>
              <a:rPr lang="en-US"/>
              <a:t>Africa </a:t>
            </a:r>
            <a:r>
              <a:rPr lang="en-US" smtClean="0"/>
              <a:t>region</a:t>
            </a:r>
            <a:endParaRPr lang="en-US" dirty="0"/>
          </a:p>
        </p:txBody>
      </p:sp>
    </p:spTree>
    <p:extLst>
      <p:ext uri="{BB962C8B-B14F-4D97-AF65-F5344CB8AC3E}">
        <p14:creationId xmlns:p14="http://schemas.microsoft.com/office/powerpoint/2010/main" val="214474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Advocacy and Response</a:t>
            </a:r>
            <a:endParaRPr lang="en-US" b="1" dirty="0"/>
          </a:p>
        </p:txBody>
      </p:sp>
      <p:sp>
        <p:nvSpPr>
          <p:cNvPr id="5" name="Content Placeholder 4"/>
          <p:cNvSpPr>
            <a:spLocks noGrp="1"/>
          </p:cNvSpPr>
          <p:nvPr>
            <p:ph sz="half" idx="1"/>
          </p:nvPr>
        </p:nvSpPr>
        <p:spPr/>
        <p:txBody>
          <a:bodyPr/>
          <a:lstStyle/>
          <a:p>
            <a:r>
              <a:rPr lang="en-US" dirty="0" smtClean="0"/>
              <a:t>Strong reactions from the gay community</a:t>
            </a:r>
          </a:p>
          <a:p>
            <a:pPr lvl="1"/>
            <a:r>
              <a:rPr lang="en-US" dirty="0" smtClean="0"/>
              <a:t>raised awareness of both HIV and LGBT rights</a:t>
            </a:r>
          </a:p>
          <a:p>
            <a:pPr lvl="1"/>
            <a:r>
              <a:rPr lang="en-US" dirty="0" smtClean="0"/>
              <a:t>increased funding for research, and </a:t>
            </a:r>
          </a:p>
          <a:p>
            <a:pPr lvl="1"/>
            <a:r>
              <a:rPr lang="en-US" dirty="0" smtClean="0"/>
              <a:t>helped streamline the process of drug development</a:t>
            </a:r>
            <a:endParaRPr lang="en-US" dirty="0"/>
          </a:p>
        </p:txBody>
      </p:sp>
      <p:pic>
        <p:nvPicPr>
          <p:cNvPr id="2050" name="Picture 2" descr="ACT UP Activists Protest US AIDS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460" y="3627120"/>
            <a:ext cx="430614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3.gstatic.com/images?q=tbn:ANd9GcRdPLAoMNbPu8jOCrOEJVVsxJqf955hvvWbf3A93g7GMEsHM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398" y="1549727"/>
            <a:ext cx="17526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2.gstatic.com/images?q=tbn:ANd9GcQXQygcmAZkx-tY2nWxP0lwbAXwnKn07RjVNZYljTTxfcvXxoB6d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227" y="1983113"/>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1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3.bp.blogspot.com/_LL9UYtcNPUA/STKb2B3Gu7I/AAAAAAAAAnY/qYmUaBkNPBE/s320/AIDSRatesinAfr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232" y="1676400"/>
            <a:ext cx="280035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T1pz3bVUqo75sClJ6YIxS03skiM1EL8o-8dLEMgRxQoAUUJ9Qf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986" y="381000"/>
            <a:ext cx="3023015"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2.gstatic.com/images?q=tbn:ANd9GcRGAZIhAT0FAK5-zZwNlUnwJ6e-ufjzlVhRQav0jxMLcEaIC4z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
            <a:ext cx="2818612"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QpQwynSzGMbYCBFuaiWel8SNbW4z4S9hj601ipzueGm4fZwVquQ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724400"/>
            <a:ext cx="326571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1.gstatic.com/images?q=tbn:ANd9GcTftyZDcBc_pquAiBGoQ6ExBXfJrIPGYZQ16Y_6z12qBo0mpDXNK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4419600"/>
            <a:ext cx="3309825"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17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41288"/>
            <a:ext cx="7620000" cy="1154113"/>
          </a:xfrm>
        </p:spPr>
        <p:txBody>
          <a:bodyPr rtlCol="0">
            <a:normAutofit/>
          </a:bodyPr>
          <a:lstStyle/>
          <a:p>
            <a:pPr>
              <a:defRPr/>
            </a:pPr>
            <a:r>
              <a:rPr lang="en-US" sz="4600" b="1" dirty="0"/>
              <a:t>HIV in Sub-Saharan Africa</a:t>
            </a:r>
          </a:p>
        </p:txBody>
      </p:sp>
      <p:sp>
        <p:nvSpPr>
          <p:cNvPr id="3075" name="Content Placeholder 2"/>
          <p:cNvSpPr>
            <a:spLocks noGrp="1"/>
          </p:cNvSpPr>
          <p:nvPr>
            <p:ph idx="1"/>
          </p:nvPr>
        </p:nvSpPr>
        <p:spPr>
          <a:xfrm>
            <a:off x="1688593" y="1597787"/>
            <a:ext cx="7834313" cy="4479925"/>
          </a:xfrm>
        </p:spPr>
        <p:txBody>
          <a:bodyPr>
            <a:noAutofit/>
          </a:bodyPr>
          <a:lstStyle/>
          <a:p>
            <a:pPr eaLnBrk="1" hangingPunct="1"/>
            <a:r>
              <a:rPr lang="en-US" dirty="0"/>
              <a:t>Globally, populations at highest risk for HIV infection include MSM, intravenous drug users, and female sex workers</a:t>
            </a:r>
          </a:p>
          <a:p>
            <a:pPr eaLnBrk="1" hangingPunct="1"/>
            <a:r>
              <a:rPr lang="en-US" dirty="0"/>
              <a:t>HIV pandemic in Africa </a:t>
            </a:r>
            <a:r>
              <a:rPr lang="en-US" dirty="0" smtClean="0"/>
              <a:t>was </a:t>
            </a:r>
            <a:r>
              <a:rPr lang="en-US" dirty="0" smtClean="0"/>
              <a:t>“</a:t>
            </a:r>
            <a:r>
              <a:rPr lang="en-US" dirty="0" smtClean="0"/>
              <a:t>generalized</a:t>
            </a:r>
            <a:r>
              <a:rPr lang="en-US" dirty="0"/>
              <a:t>” = spread to the general population of mostly heterosexual individuals</a:t>
            </a:r>
          </a:p>
          <a:p>
            <a:pPr lvl="1"/>
            <a:r>
              <a:rPr lang="en-US" dirty="0" smtClean="0"/>
              <a:t>Emphasis put </a:t>
            </a:r>
            <a:r>
              <a:rPr lang="en-US" dirty="0"/>
              <a:t>on broad programs</a:t>
            </a:r>
          </a:p>
          <a:p>
            <a:pPr lvl="1"/>
            <a:r>
              <a:rPr lang="en-US" dirty="0"/>
              <a:t>Neglect of targeted programs even for FSW</a:t>
            </a:r>
          </a:p>
          <a:p>
            <a:pPr lvl="1"/>
            <a:r>
              <a:rPr lang="en-US" dirty="0"/>
              <a:t>IVDU and MSM were </a:t>
            </a:r>
            <a:r>
              <a:rPr lang="en-US" dirty="0" smtClean="0"/>
              <a:t>initially not </a:t>
            </a:r>
            <a:r>
              <a:rPr lang="en-US" dirty="0"/>
              <a:t>considered</a:t>
            </a:r>
          </a:p>
        </p:txBody>
      </p:sp>
    </p:spTree>
    <p:extLst>
      <p:ext uri="{BB962C8B-B14F-4D97-AF65-F5344CB8AC3E}">
        <p14:creationId xmlns:p14="http://schemas.microsoft.com/office/powerpoint/2010/main" val="96733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332355"/>
          </a:xfrm>
        </p:spPr>
        <p:txBody>
          <a:bodyPr>
            <a:normAutofit/>
          </a:bodyPr>
          <a:lstStyle/>
          <a:p>
            <a:r>
              <a:rPr lang="en-US" b="1" dirty="0"/>
              <a:t>What kinds of challenges make someone vulnerable to HIV acquisition</a:t>
            </a:r>
            <a:r>
              <a:rPr lang="en-US" b="1" dirty="0" smtClean="0"/>
              <a:t>?</a:t>
            </a:r>
            <a:endParaRPr lang="en-US" b="1" dirty="0"/>
          </a:p>
        </p:txBody>
      </p:sp>
    </p:spTree>
    <p:extLst>
      <p:ext uri="{BB962C8B-B14F-4D97-AF65-F5344CB8AC3E}">
        <p14:creationId xmlns:p14="http://schemas.microsoft.com/office/powerpoint/2010/main" val="31601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76400" y="155448"/>
            <a:ext cx="8839200" cy="6550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Oval 3"/>
          <p:cNvSpPr/>
          <p:nvPr/>
        </p:nvSpPr>
        <p:spPr>
          <a:xfrm>
            <a:off x="1828800" y="1207008"/>
            <a:ext cx="8534400" cy="54985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p:cNvSpPr/>
          <p:nvPr/>
        </p:nvSpPr>
        <p:spPr>
          <a:xfrm>
            <a:off x="2209800" y="2505456"/>
            <a:ext cx="7924800" cy="4200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514600" y="4251960"/>
            <a:ext cx="7391400" cy="2529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4" name="TextBox 7"/>
          <p:cNvSpPr txBox="1">
            <a:spLocks noChangeArrowheads="1"/>
          </p:cNvSpPr>
          <p:nvPr/>
        </p:nvSpPr>
        <p:spPr bwMode="auto">
          <a:xfrm>
            <a:off x="5062726" y="316992"/>
            <a:ext cx="2390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smtClean="0"/>
              <a:t>Sociocultural/Policy</a:t>
            </a:r>
            <a:endParaRPr lang="en-US" altLang="en-US" sz="1800" b="1" dirty="0"/>
          </a:p>
        </p:txBody>
      </p:sp>
      <p:sp>
        <p:nvSpPr>
          <p:cNvPr id="2055" name="TextBox 8"/>
          <p:cNvSpPr txBox="1">
            <a:spLocks noChangeArrowheads="1"/>
          </p:cNvSpPr>
          <p:nvPr/>
        </p:nvSpPr>
        <p:spPr bwMode="auto">
          <a:xfrm>
            <a:off x="4881231" y="1316737"/>
            <a:ext cx="2826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smtClean="0"/>
              <a:t>Institutional/Community</a:t>
            </a:r>
            <a:endParaRPr lang="en-US" altLang="en-US" sz="1800" b="1" dirty="0"/>
          </a:p>
        </p:txBody>
      </p:sp>
      <p:sp>
        <p:nvSpPr>
          <p:cNvPr id="2056" name="TextBox 9"/>
          <p:cNvSpPr txBox="1">
            <a:spLocks noChangeArrowheads="1"/>
          </p:cNvSpPr>
          <p:nvPr/>
        </p:nvSpPr>
        <p:spPr bwMode="auto">
          <a:xfrm>
            <a:off x="5439014" y="2667001"/>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smtClean="0"/>
              <a:t>Inter-personal</a:t>
            </a:r>
            <a:endParaRPr lang="en-US" altLang="en-US" sz="1800" b="1" dirty="0"/>
          </a:p>
        </p:txBody>
      </p:sp>
      <p:sp>
        <p:nvSpPr>
          <p:cNvPr id="2057" name="TextBox 10"/>
          <p:cNvSpPr txBox="1">
            <a:spLocks noChangeArrowheads="1"/>
          </p:cNvSpPr>
          <p:nvPr/>
        </p:nvSpPr>
        <p:spPr bwMode="auto">
          <a:xfrm>
            <a:off x="5468383" y="4451287"/>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smtClean="0"/>
              <a:t>Intra-personal</a:t>
            </a:r>
            <a:endParaRPr lang="en-US" altLang="en-US" sz="1800" b="1" dirty="0"/>
          </a:p>
        </p:txBody>
      </p:sp>
    </p:spTree>
    <p:extLst>
      <p:ext uri="{BB962C8B-B14F-4D97-AF65-F5344CB8AC3E}">
        <p14:creationId xmlns:p14="http://schemas.microsoft.com/office/powerpoint/2010/main" val="104535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2661</Words>
  <Application>Microsoft Office PowerPoint</Application>
  <PresentationFormat>Widescreen</PresentationFormat>
  <Paragraphs>271</Paragraphs>
  <Slides>42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Courier New</vt:lpstr>
      <vt:lpstr>Times New Roman</vt:lpstr>
      <vt:lpstr>Wingdings</vt:lpstr>
      <vt:lpstr>Office Theme</vt:lpstr>
      <vt:lpstr>Sex, Drugs, and Stigma:  Key and Vulnerable Populations in the HIV Pandemic</vt:lpstr>
      <vt:lpstr>My Background</vt:lpstr>
      <vt:lpstr>Early AIDS in the United States</vt:lpstr>
      <vt:lpstr>Trends in Annual Age-Adjusted* Rate of Death Due to HIV Infection by Sex, United States, 1987−2010</vt:lpstr>
      <vt:lpstr>Advocacy and Response</vt:lpstr>
      <vt:lpstr>PowerPoint Presentation</vt:lpstr>
      <vt:lpstr>HIV in Sub-Saharan Africa</vt:lpstr>
      <vt:lpstr>What kinds of challenges make someone vulnerable to HIV acquisition?</vt:lpstr>
      <vt:lpstr>PowerPoint Presentation</vt:lpstr>
      <vt:lpstr>PowerPoint Presentation</vt:lpstr>
      <vt:lpstr>Risk of Sexual Intercourse</vt:lpstr>
      <vt:lpstr>Role Versatility: Unique to MSM</vt:lpstr>
      <vt:lpstr>Transmission Networks</vt:lpstr>
      <vt:lpstr>Syndemics</vt:lpstr>
      <vt:lpstr>Problems Faced by Kenyan MSM and FSW</vt:lpstr>
      <vt:lpstr>How do you think a stigmatized individual feels when seeking HIV testing, prevention or treatment services?    What can the health system do to make them more comfortable?</vt:lpstr>
      <vt:lpstr>What strategies have worked for HIV prevention and care?</vt:lpstr>
      <vt:lpstr>Pre-Exposure Prophylaxis</vt:lpstr>
      <vt:lpstr>Treatment as Prevention</vt:lpstr>
      <vt:lpstr>Early Diagnosis</vt:lpstr>
      <vt:lpstr>Assisted Partner Notification Services</vt:lpstr>
      <vt:lpstr>Couples Counselling</vt:lpstr>
      <vt:lpstr>What are the key questions for improving HIV prevention and care for MSM and FSW globally?</vt:lpstr>
      <vt:lpstr>Care and service delivery</vt:lpstr>
      <vt:lpstr>PowerPoint Presentation</vt:lpstr>
      <vt:lpstr>Challenges to Effective Scale-up: MSM</vt:lpstr>
      <vt:lpstr>Challenges to Effective Scale-up: FSW</vt:lpstr>
      <vt:lpstr>Discrimination and MSM</vt:lpstr>
      <vt:lpstr>Discrimination and FSW</vt:lpstr>
      <vt:lpstr>Advocacy Needs: MSM</vt:lpstr>
      <vt:lpstr>Advocacy Needs: FSW</vt:lpstr>
      <vt:lpstr>Community Research Priorities</vt:lpstr>
      <vt:lpstr>How can we do a better  job of reaching out to stigmatized and vulnerable populations and improving their health outcomes? </vt:lpstr>
      <vt:lpstr>What is Stigma?</vt:lpstr>
      <vt:lpstr>Effects of Stigma</vt:lpstr>
      <vt:lpstr>Response to Stigma</vt:lpstr>
      <vt:lpstr>Stigma and discrimination in health care settings</vt:lpstr>
      <vt:lpstr>Interventions to Reduce Stigma</vt:lpstr>
      <vt:lpstr>Interventions to Reduce Stigma</vt:lpstr>
      <vt:lpstr>Shauriana Intervention for GBMSM in Kenya</vt:lpstr>
      <vt:lpstr>Questions? Discussion?</vt:lpstr>
      <vt:lpstr>Reference materials</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 Graham</dc:creator>
  <cp:lastModifiedBy>Susan M. Graham</cp:lastModifiedBy>
  <cp:revision>18</cp:revision>
  <dcterms:created xsi:type="dcterms:W3CDTF">2022-05-28T03:12:49Z</dcterms:created>
  <dcterms:modified xsi:type="dcterms:W3CDTF">2022-06-02T14:00:54Z</dcterms:modified>
</cp:coreProperties>
</file>