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1" r:id="rId1"/>
  </p:sldMasterIdLst>
  <p:notesMasterIdLst>
    <p:notesMasterId r:id="rId66"/>
  </p:notesMasterIdLst>
  <p:handoutMasterIdLst>
    <p:handoutMasterId r:id="rId67"/>
  </p:handoutMasterIdLst>
  <p:sldIdLst>
    <p:sldId id="256" r:id="rId2"/>
    <p:sldId id="257" r:id="rId3"/>
    <p:sldId id="259" r:id="rId4"/>
    <p:sldId id="258" r:id="rId5"/>
    <p:sldId id="260" r:id="rId6"/>
    <p:sldId id="261" r:id="rId7"/>
    <p:sldId id="288" r:id="rId8"/>
    <p:sldId id="289" r:id="rId9"/>
    <p:sldId id="281" r:id="rId10"/>
    <p:sldId id="268" r:id="rId11"/>
    <p:sldId id="266" r:id="rId12"/>
    <p:sldId id="271" r:id="rId13"/>
    <p:sldId id="264" r:id="rId14"/>
    <p:sldId id="267" r:id="rId15"/>
    <p:sldId id="265" r:id="rId16"/>
    <p:sldId id="290" r:id="rId17"/>
    <p:sldId id="282" r:id="rId18"/>
    <p:sldId id="269" r:id="rId19"/>
    <p:sldId id="270" r:id="rId20"/>
    <p:sldId id="272" r:id="rId21"/>
    <p:sldId id="273" r:id="rId22"/>
    <p:sldId id="291" r:id="rId23"/>
    <p:sldId id="283" r:id="rId24"/>
    <p:sldId id="274" r:id="rId25"/>
    <p:sldId id="275" r:id="rId26"/>
    <p:sldId id="278" r:id="rId27"/>
    <p:sldId id="286" r:id="rId28"/>
    <p:sldId id="284" r:id="rId29"/>
    <p:sldId id="293" r:id="rId30"/>
    <p:sldId id="319" r:id="rId31"/>
    <p:sldId id="320" r:id="rId32"/>
    <p:sldId id="300" r:id="rId33"/>
    <p:sldId id="321" r:id="rId34"/>
    <p:sldId id="322" r:id="rId35"/>
    <p:sldId id="323" r:id="rId36"/>
    <p:sldId id="324" r:id="rId37"/>
    <p:sldId id="302" r:id="rId38"/>
    <p:sldId id="325" r:id="rId39"/>
    <p:sldId id="330" r:id="rId40"/>
    <p:sldId id="328" r:id="rId41"/>
    <p:sldId id="329" r:id="rId42"/>
    <p:sldId id="331" r:id="rId43"/>
    <p:sldId id="285" r:id="rId44"/>
    <p:sldId id="332" r:id="rId45"/>
    <p:sldId id="326" r:id="rId46"/>
    <p:sldId id="327" r:id="rId47"/>
    <p:sldId id="333" r:id="rId48"/>
    <p:sldId id="299" r:id="rId49"/>
    <p:sldId id="348" r:id="rId50"/>
    <p:sldId id="349" r:id="rId51"/>
    <p:sldId id="346" r:id="rId52"/>
    <p:sldId id="350" r:id="rId53"/>
    <p:sldId id="351" r:id="rId54"/>
    <p:sldId id="352" r:id="rId55"/>
    <p:sldId id="340" r:id="rId56"/>
    <p:sldId id="337" r:id="rId57"/>
    <p:sldId id="338" r:id="rId58"/>
    <p:sldId id="341" r:id="rId59"/>
    <p:sldId id="342" r:id="rId60"/>
    <p:sldId id="335" r:id="rId61"/>
    <p:sldId id="336" r:id="rId62"/>
    <p:sldId id="345" r:id="rId63"/>
    <p:sldId id="353" r:id="rId64"/>
    <p:sldId id="292" r:id="rId65"/>
  </p:sldIdLst>
  <p:sldSz cx="10287000" cy="6858000" type="35mm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Osaka" charset="0"/>
        <a:cs typeface="Osaka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Osaka" charset="0"/>
        <a:cs typeface="Osaka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Osaka" charset="0"/>
        <a:cs typeface="Osaka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Osaka" charset="0"/>
        <a:cs typeface="Osaka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Osaka" charset="0"/>
        <a:cs typeface="Osak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Osaka" charset="0"/>
        <a:cs typeface="Osak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Osaka" charset="0"/>
        <a:cs typeface="Osak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Osaka" charset="0"/>
        <a:cs typeface="Osak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Osaka" charset="0"/>
        <a:cs typeface="Osak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33CC33"/>
    <a:srgbClr val="FFFFFF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9"/>
  </p:normalViewPr>
  <p:slideViewPr>
    <p:cSldViewPr>
      <p:cViewPr varScale="1">
        <p:scale>
          <a:sx n="109" d="100"/>
          <a:sy n="109" d="100"/>
        </p:scale>
        <p:origin x="1328" y="192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 New Roman" pitchFamily="18" charset="0"/>
                <a:ea typeface="Osaka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Times New Roman" pitchFamily="18" charset="0"/>
                <a:ea typeface="Osaka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 New Roman" pitchFamily="18" charset="0"/>
                <a:ea typeface="Osaka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7669FF-FC94-324D-AFA9-68446C5011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905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" charset="0"/>
                <a:ea typeface="Osaka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Times" charset="0"/>
                <a:ea typeface="Osaka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434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127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" charset="0"/>
                <a:ea typeface="Osaka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27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3FE96D96-A2D6-3041-9D67-FF3D231630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293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Osaka" charset="-128"/>
        <a:cs typeface="Osak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Osaka" charset="-128"/>
        <a:cs typeface="Osak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Osaka" charset="-128"/>
        <a:cs typeface="Osak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Osaka" charset="-128"/>
        <a:cs typeface="Osak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Osaka" charset="-128"/>
        <a:cs typeface="Osaka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fld id="{2B13AC69-FDAA-7145-BF6A-0D7B9A3233C8}" type="slidenum">
              <a:rPr lang="en-US" sz="1200">
                <a:latin typeface="Times" charset="0"/>
              </a:rPr>
              <a:pPr/>
              <a:t>1</a:t>
            </a:fld>
            <a:endParaRPr lang="en-US" sz="1200" dirty="0">
              <a:latin typeface="Times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Osaka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3E93E-F8D4-8449-9A1F-5533A7ED36C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70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1290A-D4E8-7D4A-99E3-90ABB0012E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831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342C4-17EA-7E4B-A03C-435C631E80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370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A7EBA-09A0-7040-A28F-62550D1101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7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3D1A-BB23-A240-90DF-BC18BE3827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81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25967-EA53-9A49-A8C1-696565D9B9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6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8A26-E3AD-8047-9BFC-29422EAB2D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054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D45DF-7230-1542-B99B-89BECB3BC1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20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FE2A8-E324-074B-9C46-8B72A77D21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0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34E3C-4928-414E-91C8-698AD1494C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71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D86D1-AF85-FF45-B276-A7EBD90E50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45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54E91-4877-E142-A73B-0637328033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1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001705-1ED2-3D40-AE1D-1E97776DC1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62200"/>
            <a:ext cx="10287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GB" b="1" dirty="0">
                <a:solidFill>
                  <a:srgbClr val="FF0000"/>
                </a:solidFill>
              </a:rPr>
            </a:br>
            <a:br>
              <a:rPr lang="en-GB" b="1" dirty="0">
                <a:solidFill>
                  <a:srgbClr val="FF0000"/>
                </a:solidFill>
              </a:rPr>
            </a:br>
            <a:r>
              <a:rPr lang="en-GB" sz="6000" b="1" dirty="0">
                <a:solidFill>
                  <a:srgbClr val="FF0000"/>
                </a:solidFill>
              </a:rPr>
              <a:t>OVERVIEW OF BIOETHICS</a:t>
            </a:r>
            <a:br>
              <a:rPr lang="en-GB" sz="6000" dirty="0">
                <a:solidFill>
                  <a:srgbClr val="FF0000"/>
                </a:solidFill>
              </a:rPr>
            </a:br>
            <a:br>
              <a:rPr lang="en-GB" sz="6000" dirty="0">
                <a:solidFill>
                  <a:srgbClr val="FF0000"/>
                </a:solidFill>
              </a:rPr>
            </a:br>
            <a:endParaRPr lang="en-US" sz="6000" b="1" dirty="0">
              <a:solidFill>
                <a:srgbClr val="FF0000"/>
              </a:solidFill>
              <a:latin typeface="Arial" charset="0"/>
              <a:ea typeface="Osaka" charset="0"/>
              <a:cs typeface="+mj-cs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114800"/>
            <a:ext cx="10287000" cy="838200"/>
          </a:xfrm>
        </p:spPr>
        <p:txBody>
          <a:bodyPr/>
          <a:lstStyle/>
          <a:p>
            <a:pPr eaLnBrk="1" hangingPunct="1">
              <a:lnSpc>
                <a:spcPct val="50000"/>
              </a:lnSpc>
              <a:buFont typeface="Monotype Sorts" charset="0"/>
              <a:buNone/>
            </a:pPr>
            <a:endParaRPr lang="en-US" sz="2400" b="1" dirty="0">
              <a:solidFill>
                <a:srgbClr val="000514"/>
              </a:solidFill>
              <a:latin typeface="Arial" charset="0"/>
              <a:ea typeface="Osaka" charset="0"/>
              <a:cs typeface="Osaka" charset="0"/>
            </a:endParaRPr>
          </a:p>
          <a:p>
            <a:pPr eaLnBrk="1" hangingPunct="1">
              <a:lnSpc>
                <a:spcPct val="50000"/>
              </a:lnSpc>
              <a:buFont typeface="Monotype Sorts" charset="0"/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Osaka" charset="0"/>
              <a:cs typeface="Osaka" charset="0"/>
            </a:endParaRPr>
          </a:p>
          <a:p>
            <a:pPr eaLnBrk="1" hangingPunct="1">
              <a:buFont typeface="Monotype Sorts" charset="0"/>
              <a:buNone/>
            </a:pPr>
            <a:endParaRPr lang="en-US" sz="2400" b="1" dirty="0">
              <a:solidFill>
                <a:srgbClr val="000514"/>
              </a:solidFill>
              <a:latin typeface="Arial" charset="0"/>
              <a:ea typeface="Osaka" charset="0"/>
              <a:cs typeface="Osaka" charset="0"/>
            </a:endParaRPr>
          </a:p>
          <a:p>
            <a:pPr eaLnBrk="1" hangingPunct="1">
              <a:buFont typeface="Monotype Sorts" charset="0"/>
              <a:buNone/>
            </a:pPr>
            <a:endParaRPr lang="en-US" b="1" dirty="0">
              <a:solidFill>
                <a:srgbClr val="000514"/>
              </a:solidFill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580000">
            <a:off x="1511627" y="1596147"/>
            <a:ext cx="8453428" cy="2599199"/>
          </a:xfrm>
        </p:spPr>
        <p:txBody>
          <a:bodyPr/>
          <a:lstStyle/>
          <a:p>
            <a:pPr marL="0" indent="0">
              <a:buNone/>
            </a:pPr>
            <a:endParaRPr lang="en-US" sz="4800" b="1" dirty="0">
              <a:solidFill>
                <a:srgbClr val="FF0000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sz="7000" b="1" dirty="0">
                <a:solidFill>
                  <a:srgbClr val="FF0000"/>
                </a:solidFill>
              </a:rPr>
              <a:t>          WHAT IS 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7000" b="1" dirty="0">
                <a:solidFill>
                  <a:srgbClr val="FF0000"/>
                </a:solidFill>
              </a:rPr>
              <a:t>BIOMEDICAL ETHICS?</a:t>
            </a:r>
          </a:p>
        </p:txBody>
      </p:sp>
    </p:spTree>
    <p:extLst>
      <p:ext uri="{BB962C8B-B14F-4D97-AF65-F5344CB8AC3E}">
        <p14:creationId xmlns:p14="http://schemas.microsoft.com/office/powerpoint/2010/main" val="4117789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143000"/>
            <a:ext cx="9448800" cy="54864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dirty="0"/>
              <a:t>1754 BC – Hammurabi Code - patients’ right</a:t>
            </a:r>
          </a:p>
          <a:p>
            <a:pPr>
              <a:lnSpc>
                <a:spcPct val="110000"/>
              </a:lnSpc>
            </a:pPr>
            <a:r>
              <a:rPr lang="en-GB" dirty="0"/>
              <a:t>400 BC – Hippocratic Oath; good conduct of doctors</a:t>
            </a:r>
          </a:p>
          <a:p>
            <a:pPr>
              <a:lnSpc>
                <a:spcPct val="110000"/>
              </a:lnSpc>
            </a:pPr>
            <a:r>
              <a:rPr lang="en-GB" dirty="0"/>
              <a:t>1947 – Nuremberg Code; Atrocities by Nazi doctors in 2</a:t>
            </a:r>
            <a:r>
              <a:rPr lang="en-GB" baseline="30000" dirty="0"/>
              <a:t>nd</a:t>
            </a:r>
            <a:r>
              <a:rPr lang="en-GB" dirty="0"/>
              <a:t> World War; IC, unnecessary research; stop study</a:t>
            </a:r>
          </a:p>
          <a:p>
            <a:pPr>
              <a:lnSpc>
                <a:spcPct val="110000"/>
              </a:lnSpc>
            </a:pPr>
            <a:r>
              <a:rPr lang="en-GB" dirty="0"/>
              <a:t>1948 – Declaration of Geneva; duties of a doctor</a:t>
            </a:r>
          </a:p>
          <a:p>
            <a:pPr>
              <a:lnSpc>
                <a:spcPct val="110000"/>
              </a:lnSpc>
            </a:pPr>
            <a:r>
              <a:rPr lang="en-GB" dirty="0"/>
              <a:t>1964 – Declaration of Helsinki; </a:t>
            </a:r>
          </a:p>
          <a:p>
            <a:pPr>
              <a:lnSpc>
                <a:spcPct val="110000"/>
              </a:lnSpc>
            </a:pPr>
            <a:r>
              <a:rPr lang="en-GB" dirty="0"/>
              <a:t>1978 – Belmont Report following Tuskegee study</a:t>
            </a:r>
          </a:p>
          <a:p>
            <a:pPr>
              <a:lnSpc>
                <a:spcPct val="110000"/>
              </a:lnSpc>
            </a:pPr>
            <a:r>
              <a:rPr lang="en-GB" dirty="0"/>
              <a:t>1979 – Principles of Biomedical Research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665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990600"/>
            <a:ext cx="9372600" cy="54864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dirty="0"/>
              <a:t>Moral inquiry into issues relating to the practice of medicine &amp; in research involving human participants</a:t>
            </a:r>
          </a:p>
          <a:p>
            <a:pPr>
              <a:lnSpc>
                <a:spcPct val="110000"/>
              </a:lnSpc>
            </a:pPr>
            <a:r>
              <a:rPr lang="en-GB" dirty="0"/>
              <a:t>Ask the question “What is morally acceptable in the </a:t>
            </a:r>
            <a:r>
              <a:rPr lang="en-GB" b="1" dirty="0">
                <a:solidFill>
                  <a:srgbClr val="FF0000"/>
                </a:solidFill>
              </a:rPr>
              <a:t>patient-physician relationship</a:t>
            </a:r>
            <a:r>
              <a:rPr lang="en-GB" b="1" dirty="0"/>
              <a:t>?</a:t>
            </a:r>
            <a:r>
              <a:rPr lang="en-GB" dirty="0"/>
              <a:t>”</a:t>
            </a:r>
          </a:p>
          <a:p>
            <a:pPr>
              <a:lnSpc>
                <a:spcPct val="110000"/>
              </a:lnSpc>
            </a:pPr>
            <a:r>
              <a:rPr lang="en-GB" b="1" dirty="0">
                <a:solidFill>
                  <a:srgbClr val="0A47FF"/>
                </a:solidFill>
              </a:rPr>
              <a:t>Treatment</a:t>
            </a:r>
            <a:r>
              <a:rPr lang="en-GB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/care </a:t>
            </a:r>
            <a:r>
              <a:rPr lang="en-GB" dirty="0"/>
              <a:t>&amp; </a:t>
            </a:r>
            <a:r>
              <a:rPr lang="en-GB" b="1" dirty="0">
                <a:solidFill>
                  <a:srgbClr val="0A47FF"/>
                </a:solidFill>
              </a:rPr>
              <a:t>human research participants</a:t>
            </a:r>
          </a:p>
          <a:p>
            <a:pPr>
              <a:lnSpc>
                <a:spcPct val="110000"/>
              </a:lnSpc>
            </a:pPr>
            <a:r>
              <a:rPr lang="en-GB" dirty="0"/>
              <a:t>Based on use of </a:t>
            </a:r>
            <a:r>
              <a:rPr lang="en-GB" b="1" dirty="0">
                <a:solidFill>
                  <a:srgbClr val="33CC33"/>
                </a:solidFill>
              </a:rPr>
              <a:t>moral principles </a:t>
            </a:r>
            <a:r>
              <a:rPr lang="en-GB" dirty="0"/>
              <a:t>applied in practice of medicine</a:t>
            </a:r>
          </a:p>
          <a:p>
            <a:pPr>
              <a:lnSpc>
                <a:spcPct val="110000"/>
              </a:lnSpc>
            </a:pPr>
            <a:r>
              <a:rPr lang="en-GB" dirty="0"/>
              <a:t>Principles </a:t>
            </a:r>
            <a:r>
              <a:rPr lang="en-GB" b="1" dirty="0">
                <a:solidFill>
                  <a:srgbClr val="FF0000"/>
                </a:solidFill>
              </a:rPr>
              <a:t>non-hierarchical </a:t>
            </a:r>
            <a:r>
              <a:rPr lang="en-GB" dirty="0"/>
              <a:t>&amp;  may conflict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195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0"/>
            <a:ext cx="5562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425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762000"/>
            <a:ext cx="9525000" cy="5791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Autonomy</a:t>
            </a:r>
          </a:p>
          <a:p>
            <a:pPr marL="900113" lvl="1" indent="-442913">
              <a:lnSpc>
                <a:spcPct val="110000"/>
              </a:lnSpc>
              <a:buFont typeface="Wingdings" charset="2"/>
              <a:buChar char="ü"/>
            </a:pPr>
            <a:r>
              <a:rPr lang="en-US" sz="3200" dirty="0"/>
              <a:t>Competence; rights to choose; information; IC</a:t>
            </a:r>
          </a:p>
          <a:p>
            <a:pPr>
              <a:lnSpc>
                <a:spcPct val="110000"/>
              </a:lnSpc>
            </a:pPr>
            <a:r>
              <a:rPr lang="en-US" sz="3600" b="1" dirty="0">
                <a:solidFill>
                  <a:srgbClr val="0000FF"/>
                </a:solidFill>
              </a:rPr>
              <a:t>Non-maleficence</a:t>
            </a:r>
          </a:p>
          <a:p>
            <a:pPr marL="900113" lvl="1" indent="-442913">
              <a:lnSpc>
                <a:spcPct val="110000"/>
              </a:lnSpc>
              <a:buFont typeface="Wingdings" charset="2"/>
              <a:buChar char="ü"/>
            </a:pPr>
            <a:r>
              <a:rPr lang="en-US" sz="3200" dirty="0"/>
              <a:t>“First do no harm”, patients &amp; human participants</a:t>
            </a:r>
          </a:p>
          <a:p>
            <a:pPr>
              <a:lnSpc>
                <a:spcPct val="110000"/>
              </a:lnSpc>
            </a:pPr>
            <a:r>
              <a:rPr lang="en-US" sz="3600" b="1" dirty="0">
                <a:solidFill>
                  <a:srgbClr val="33CC33"/>
                </a:solidFill>
              </a:rPr>
              <a:t>Beneficence</a:t>
            </a:r>
          </a:p>
          <a:p>
            <a:pPr marL="900113" lvl="1" indent="-442913">
              <a:lnSpc>
                <a:spcPct val="110000"/>
              </a:lnSpc>
              <a:buFont typeface="Wingdings" charset="2"/>
              <a:buChar char="ü"/>
            </a:pPr>
            <a:r>
              <a:rPr lang="en-US" sz="3200" dirty="0"/>
              <a:t>Duty to do good; benefit patient; benefits &gt; harm</a:t>
            </a:r>
          </a:p>
          <a:p>
            <a:pPr>
              <a:lnSpc>
                <a:spcPct val="110000"/>
              </a:lnSpc>
            </a:pPr>
            <a:r>
              <a:rPr lang="en-US" sz="3600" b="1" dirty="0"/>
              <a:t>Justice</a:t>
            </a:r>
          </a:p>
          <a:p>
            <a:pPr marL="900113" lvl="1" indent="-442913">
              <a:lnSpc>
                <a:spcPct val="110000"/>
              </a:lnSpc>
              <a:buFont typeface="Wingdings" charset="2"/>
              <a:buChar char="ü"/>
            </a:pPr>
            <a:r>
              <a:rPr lang="en-US" sz="3200" dirty="0"/>
              <a:t>Fair treatment; no discrimination; equity</a:t>
            </a:r>
          </a:p>
        </p:txBody>
      </p:sp>
    </p:spTree>
    <p:extLst>
      <p:ext uri="{BB962C8B-B14F-4D97-AF65-F5344CB8AC3E}">
        <p14:creationId xmlns:p14="http://schemas.microsoft.com/office/powerpoint/2010/main" val="2567016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0287000" cy="708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5712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999" r="2999"/>
          <a:stretch>
            <a:fillRect/>
          </a:stretch>
        </p:blipFill>
        <p:spPr>
          <a:xfrm>
            <a:off x="514350" y="1600200"/>
            <a:ext cx="9258300" cy="6096000"/>
          </a:xfrm>
        </p:spPr>
      </p:pic>
    </p:spTree>
    <p:extLst>
      <p:ext uri="{BB962C8B-B14F-4D97-AF65-F5344CB8AC3E}">
        <p14:creationId xmlns:p14="http://schemas.microsoft.com/office/powerpoint/2010/main" val="18432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9258300" cy="4876800"/>
          </a:xfrm>
        </p:spPr>
        <p:txBody>
          <a:bodyPr/>
          <a:lstStyle/>
          <a:p>
            <a:r>
              <a:rPr lang="en-US" sz="2800" dirty="0"/>
              <a:t>You are the doctor in-charge of the only hospital with ICU facilities in a county; only 1 ICU bed is currently available </a:t>
            </a:r>
          </a:p>
          <a:p>
            <a:r>
              <a:rPr lang="en-US" sz="2800" dirty="0"/>
              <a:t>4 COVID-19 patients needing ICU care arrive at the hospital within 5 minutes of each other</a:t>
            </a:r>
          </a:p>
          <a:p>
            <a:r>
              <a:rPr lang="en-US" sz="2800" dirty="0"/>
              <a:t>The first to arrive is an 90 year old man with late cancer of the prostrate; followed by a 38 year old female, mother of 6 and currently pregnant; next to come is a 28 year old newly married female engineer; last to come is the Governor, a 55 year old male. </a:t>
            </a:r>
            <a:r>
              <a:rPr lang="en-US" b="1" dirty="0">
                <a:solidFill>
                  <a:srgbClr val="FF0000"/>
                </a:solidFill>
              </a:rPr>
              <a:t>Who would you give the bed to? Why?</a:t>
            </a:r>
          </a:p>
        </p:txBody>
      </p:sp>
    </p:spTree>
    <p:extLst>
      <p:ext uri="{BB962C8B-B14F-4D97-AF65-F5344CB8AC3E}">
        <p14:creationId xmlns:p14="http://schemas.microsoft.com/office/powerpoint/2010/main" val="521110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580000">
            <a:off x="1511627" y="1596147"/>
            <a:ext cx="8453428" cy="2599199"/>
          </a:xfrm>
        </p:spPr>
        <p:txBody>
          <a:bodyPr/>
          <a:lstStyle/>
          <a:p>
            <a:pPr marL="0" indent="0">
              <a:buNone/>
            </a:pPr>
            <a:endParaRPr lang="en-US" sz="4800" b="1" dirty="0">
              <a:solidFill>
                <a:srgbClr val="FF0000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sz="7000" b="1" dirty="0">
                <a:solidFill>
                  <a:srgbClr val="FF0000"/>
                </a:solidFill>
              </a:rPr>
              <a:t>   WHAT IS 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7000" b="1" dirty="0">
                <a:solidFill>
                  <a:srgbClr val="FF0000"/>
                </a:solidFill>
              </a:rPr>
              <a:t>                 BIOETHICS?</a:t>
            </a:r>
          </a:p>
        </p:txBody>
      </p:sp>
    </p:spTree>
    <p:extLst>
      <p:ext uri="{BB962C8B-B14F-4D97-AF65-F5344CB8AC3E}">
        <p14:creationId xmlns:p14="http://schemas.microsoft.com/office/powerpoint/2010/main" val="1270766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86613"/>
            <a:ext cx="9258300" cy="5638800"/>
          </a:xfrm>
        </p:spPr>
        <p:txBody>
          <a:bodyPr/>
          <a:lstStyle/>
          <a:p>
            <a:r>
              <a:rPr lang="en-GB" dirty="0"/>
              <a:t>Term 1</a:t>
            </a:r>
            <a:r>
              <a:rPr lang="en-GB" baseline="30000" dirty="0"/>
              <a:t>st</a:t>
            </a:r>
            <a:r>
              <a:rPr lang="en-GB" dirty="0"/>
              <a:t> used 1927 by German theologian Fritz </a:t>
            </a:r>
            <a:r>
              <a:rPr lang="en-GB" dirty="0" err="1"/>
              <a:t>Jahr</a:t>
            </a:r>
            <a:endParaRPr lang="en-GB" dirty="0"/>
          </a:p>
          <a:p>
            <a:pPr>
              <a:lnSpc>
                <a:spcPct val="110000"/>
              </a:lnSpc>
            </a:pPr>
            <a:r>
              <a:rPr lang="en-GB" dirty="0"/>
              <a:t>“Bio-Ethics: a review of the ethical relationships of humans to animals and plants”</a:t>
            </a:r>
          </a:p>
          <a:p>
            <a:r>
              <a:rPr lang="en-GB" dirty="0"/>
              <a:t>Popularized 1970 - Van Potter, American oncologist</a:t>
            </a:r>
          </a:p>
          <a:p>
            <a:r>
              <a:rPr lang="en-GB" dirty="0"/>
              <a:t>Ethic that is not just humans but entire biosphere</a:t>
            </a:r>
          </a:p>
          <a:p>
            <a:r>
              <a:rPr lang="en-GB" dirty="0"/>
              <a:t>“Bioethics” has 2 Greek roots, “bio” &amp; “</a:t>
            </a:r>
            <a:r>
              <a:rPr lang="en-GB" dirty="0" err="1"/>
              <a:t>ethikos</a:t>
            </a:r>
            <a:r>
              <a:rPr lang="en-GB" dirty="0"/>
              <a:t>”, meaning life &amp; character (or custom), respectively</a:t>
            </a:r>
          </a:p>
          <a:p>
            <a:r>
              <a:rPr lang="en-GB" dirty="0"/>
              <a:t>Bioethics - branch of applied ethics that deals with issues from biological &amp; medical sciences</a:t>
            </a:r>
          </a:p>
        </p:txBody>
      </p:sp>
    </p:spTree>
    <p:extLst>
      <p:ext uri="{BB962C8B-B14F-4D97-AF65-F5344CB8AC3E}">
        <p14:creationId xmlns:p14="http://schemas.microsoft.com/office/powerpoint/2010/main" val="403620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828800"/>
            <a:ext cx="9277350" cy="4297363"/>
          </a:xfrm>
        </p:spPr>
        <p:txBody>
          <a:bodyPr/>
          <a:lstStyle/>
          <a:p>
            <a:r>
              <a:rPr lang="en-US" dirty="0"/>
              <a:t>What is Ethics?</a:t>
            </a:r>
          </a:p>
          <a:p>
            <a:r>
              <a:rPr lang="en-US" dirty="0"/>
              <a:t>What is Medical Ethics?</a:t>
            </a:r>
          </a:p>
          <a:p>
            <a:r>
              <a:rPr lang="en-US" dirty="0"/>
              <a:t>What is Bioethics?</a:t>
            </a:r>
          </a:p>
          <a:p>
            <a:pPr>
              <a:lnSpc>
                <a:spcPct val="120000"/>
              </a:lnSpc>
            </a:pPr>
            <a:r>
              <a:rPr lang="en-US" dirty="0"/>
              <a:t>What is Global Ethics?</a:t>
            </a:r>
          </a:p>
          <a:p>
            <a:pPr>
              <a:lnSpc>
                <a:spcPct val="120000"/>
              </a:lnSpc>
            </a:pPr>
            <a:r>
              <a:rPr lang="en-US" dirty="0"/>
              <a:t>Case study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567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43000"/>
            <a:ext cx="9258300" cy="5334000"/>
          </a:xfrm>
        </p:spPr>
        <p:txBody>
          <a:bodyPr/>
          <a:lstStyle/>
          <a:p>
            <a:r>
              <a:rPr lang="en-GB" dirty="0"/>
              <a:t>Unlike biomedical ethics, bioethics goes beyond the doctor-patient relationship</a:t>
            </a:r>
          </a:p>
          <a:p>
            <a:r>
              <a:rPr lang="en-GB" dirty="0"/>
              <a:t>Emerged in response to rapid advance in biomedical knowledge &amp; technology, which raised a host of new ethical questions </a:t>
            </a:r>
          </a:p>
          <a:p>
            <a:r>
              <a:rPr lang="en-GB" dirty="0"/>
              <a:t> Technologies - mechanical ventilation, renal dialysis, in-vitro fertilization, organ transplantation </a:t>
            </a:r>
          </a:p>
          <a:p>
            <a:r>
              <a:rPr lang="en-GB" dirty="0"/>
              <a:t>Increased awareness on human rights, Universal Declaration on Bioethics &amp; Human Rights (2006)</a:t>
            </a:r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13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43000"/>
            <a:ext cx="9258300" cy="452596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dirty="0"/>
              <a:t>Evolved into interdisciplinary field – philosophers, healthcare providers, lawyers, social scientists, biomedical researchers, engineers, biologists etc.</a:t>
            </a:r>
          </a:p>
          <a:p>
            <a:pPr>
              <a:lnSpc>
                <a:spcPct val="110000"/>
              </a:lnSpc>
            </a:pPr>
            <a:r>
              <a:rPr lang="en-GB" dirty="0"/>
              <a:t>Contemporary bioethics deals with newer areas of ethical concern as technology continue to develop</a:t>
            </a:r>
          </a:p>
        </p:txBody>
      </p:sp>
    </p:spTree>
    <p:extLst>
      <p:ext uri="{BB962C8B-B14F-4D97-AF65-F5344CB8AC3E}">
        <p14:creationId xmlns:p14="http://schemas.microsoft.com/office/powerpoint/2010/main" val="2526587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52400"/>
            <a:ext cx="10477500" cy="754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6212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9258300" cy="4876800"/>
          </a:xfrm>
        </p:spPr>
        <p:txBody>
          <a:bodyPr/>
          <a:lstStyle/>
          <a:p>
            <a:r>
              <a:rPr lang="en-US" sz="2800" dirty="0"/>
              <a:t>You are consulted for an ethical opinion in a matter</a:t>
            </a:r>
          </a:p>
          <a:p>
            <a:r>
              <a:rPr lang="en-US" sz="2800" dirty="0"/>
              <a:t>The government wants to build a road to open up access to farmers in a remote part of the country which although is very productive, food products rot on the farms due to lack of access to foreign markets with a potential of bringing to the country a lot of foreign currency</a:t>
            </a:r>
          </a:p>
          <a:p>
            <a:r>
              <a:rPr lang="en-US" sz="2800" dirty="0"/>
              <a:t>The only available access is through a national park and will block access for the animals to their only source of water</a:t>
            </a:r>
          </a:p>
          <a:p>
            <a:r>
              <a:rPr lang="en-US" b="1" dirty="0">
                <a:solidFill>
                  <a:srgbClr val="FF0000"/>
                </a:solidFill>
              </a:rPr>
              <a:t>What would you advice should be done? Why?</a:t>
            </a:r>
          </a:p>
        </p:txBody>
      </p:sp>
    </p:spTree>
    <p:extLst>
      <p:ext uri="{BB962C8B-B14F-4D97-AF65-F5344CB8AC3E}">
        <p14:creationId xmlns:p14="http://schemas.microsoft.com/office/powerpoint/2010/main" val="2023888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580000">
            <a:off x="1511627" y="1596147"/>
            <a:ext cx="8453428" cy="2599199"/>
          </a:xfrm>
        </p:spPr>
        <p:txBody>
          <a:bodyPr/>
          <a:lstStyle/>
          <a:p>
            <a:pPr marL="0" indent="0">
              <a:buNone/>
            </a:pPr>
            <a:endParaRPr lang="en-US" sz="4800" b="1" dirty="0">
              <a:solidFill>
                <a:srgbClr val="FF0000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sz="7000" b="1" dirty="0">
                <a:solidFill>
                  <a:srgbClr val="FF0000"/>
                </a:solidFill>
              </a:rPr>
              <a:t>   WHAT IS 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7000" b="1" dirty="0">
                <a:solidFill>
                  <a:srgbClr val="FF0000"/>
                </a:solidFill>
              </a:rPr>
              <a:t>   GLOBAL BIOETHICS?</a:t>
            </a:r>
          </a:p>
        </p:txBody>
      </p:sp>
    </p:spTree>
    <p:extLst>
      <p:ext uri="{BB962C8B-B14F-4D97-AF65-F5344CB8AC3E}">
        <p14:creationId xmlns:p14="http://schemas.microsoft.com/office/powerpoint/2010/main" val="3719331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86613"/>
            <a:ext cx="9372600" cy="5638800"/>
          </a:xfrm>
        </p:spPr>
        <p:txBody>
          <a:bodyPr/>
          <a:lstStyle/>
          <a:p>
            <a:r>
              <a:rPr lang="en-GB" dirty="0"/>
              <a:t>Realization bioethics affects people across borders</a:t>
            </a:r>
          </a:p>
          <a:p>
            <a:r>
              <a:rPr lang="en-GB" dirty="0"/>
              <a:t>Some bioethical issues can’t be solved within borders</a:t>
            </a:r>
          </a:p>
          <a:p>
            <a:pPr>
              <a:spcAft>
                <a:spcPts val="600"/>
              </a:spcAft>
            </a:pPr>
            <a:r>
              <a:rPr lang="en-GB" dirty="0"/>
              <a:t>Issues such as – global warming, air pollution, water pollution, terrorism, disease pandemics, organ trafficking etc. need similar ethical standards globally, so called </a:t>
            </a:r>
            <a:r>
              <a:rPr lang="en-GB" b="1" dirty="0">
                <a:solidFill>
                  <a:srgbClr val="FF0000"/>
                </a:solidFill>
              </a:rPr>
              <a:t>global bioethics</a:t>
            </a:r>
          </a:p>
          <a:p>
            <a:r>
              <a:rPr lang="en-GB" dirty="0"/>
              <a:t>Governments not able to make impact unless they worked within a global mandate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759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66800"/>
            <a:ext cx="9296400" cy="4525963"/>
          </a:xfrm>
        </p:spPr>
        <p:txBody>
          <a:bodyPr/>
          <a:lstStyle/>
          <a:p>
            <a:r>
              <a:rPr lang="en-US" dirty="0"/>
              <a:t>In addition to other biomedical principles</a:t>
            </a:r>
          </a:p>
          <a:p>
            <a:r>
              <a:rPr lang="en-US" dirty="0"/>
              <a:t>Intergenerational ethics – we are custodians of what we inherited; preserve globe for future generations</a:t>
            </a:r>
          </a:p>
          <a:p>
            <a:r>
              <a:rPr lang="en-US" dirty="0"/>
              <a:t>International social justice – poverty, exploitation, human trafficking, toxic dumping etc.</a:t>
            </a:r>
          </a:p>
          <a:p>
            <a:r>
              <a:rPr lang="en-US" dirty="0"/>
              <a:t>Equity – justice for all; brain drain of health workers from poor to rich countries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706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371600"/>
            <a:ext cx="7620000" cy="42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016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9258300" cy="4876800"/>
          </a:xfrm>
        </p:spPr>
        <p:txBody>
          <a:bodyPr/>
          <a:lstStyle/>
          <a:p>
            <a:r>
              <a:rPr lang="en-US" sz="2800" dirty="0" err="1"/>
              <a:t>Remdesivir</a:t>
            </a:r>
            <a:r>
              <a:rPr lang="en-US" sz="2800" dirty="0"/>
              <a:t> a drug used for treating Ebola is manufactured by Gilead Pharmaceuticals</a:t>
            </a:r>
          </a:p>
          <a:p>
            <a:r>
              <a:rPr lang="en-US" sz="2800" dirty="0"/>
              <a:t>During COVID-19 pandemic, researchers conduct clinical trials on it to see if it can be used to treat the disease</a:t>
            </a:r>
          </a:p>
          <a:p>
            <a:r>
              <a:rPr lang="en-US" sz="2800" dirty="0"/>
              <a:t>Results show that it is useful in lowering COVID-19 viral load and shortens duration of hospitalization in the severely sick </a:t>
            </a:r>
          </a:p>
          <a:p>
            <a:r>
              <a:rPr lang="en-US" sz="2800" dirty="0"/>
              <a:t>After the results of the study, the US government orders all the available stock of </a:t>
            </a:r>
            <a:r>
              <a:rPr lang="en-US" sz="2800" dirty="0" err="1"/>
              <a:t>Remdesivir</a:t>
            </a:r>
            <a:r>
              <a:rPr lang="en-US" sz="2800" dirty="0"/>
              <a:t> clearing it and making it unavailable to any other country needing the drug. </a:t>
            </a:r>
            <a:r>
              <a:rPr lang="en-US" b="1" dirty="0">
                <a:solidFill>
                  <a:srgbClr val="FF0000"/>
                </a:solidFill>
              </a:rPr>
              <a:t>Does this raise any ethical issues? Explain</a:t>
            </a:r>
          </a:p>
        </p:txBody>
      </p:sp>
    </p:spTree>
    <p:extLst>
      <p:ext uri="{BB962C8B-B14F-4D97-AF65-F5344CB8AC3E}">
        <p14:creationId xmlns:p14="http://schemas.microsoft.com/office/powerpoint/2010/main" val="2460901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2130426"/>
            <a:ext cx="7989967" cy="1470025"/>
          </a:xfrm>
        </p:spPr>
        <p:txBody>
          <a:bodyPr>
            <a:normAutofit fontScale="90000"/>
          </a:bodyPr>
          <a:lstStyle/>
          <a:p>
            <a:r>
              <a:rPr lang="en-US" sz="7300" b="1" dirty="0"/>
              <a:t>RESEARCH INTEGRITY</a:t>
            </a:r>
            <a:br>
              <a:rPr lang="en-US" sz="7300" b="1" dirty="0"/>
            </a:br>
            <a:r>
              <a:rPr lang="en-US" b="1" dirty="0">
                <a:solidFill>
                  <a:srgbClr val="FF0000"/>
                </a:solidFill>
              </a:rPr>
              <a:t>(falsification, fabrication, plagiarism)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4762500"/>
            <a:ext cx="6400800" cy="1752600"/>
          </a:xfrm>
        </p:spPr>
        <p:txBody>
          <a:bodyPr>
            <a:normAutofit/>
          </a:bodyPr>
          <a:lstStyle/>
          <a:p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49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701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0286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600200"/>
            <a:ext cx="8408969" cy="4764568"/>
          </a:xfrm>
          <a:ln>
            <a:solidFill>
              <a:schemeClr val="bg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600" b="1" dirty="0"/>
              <a:t>What is Integrity?</a:t>
            </a:r>
          </a:p>
          <a:p>
            <a:r>
              <a:rPr lang="en-US" sz="3600" b="1" dirty="0"/>
              <a:t>What is Research Misconduct?</a:t>
            </a:r>
          </a:p>
          <a:p>
            <a:r>
              <a:rPr lang="en-US" sz="3600" b="1" dirty="0"/>
              <a:t>What is Falsification?</a:t>
            </a:r>
          </a:p>
          <a:p>
            <a:r>
              <a:rPr lang="en-US" sz="3600" b="1" dirty="0"/>
              <a:t>What is Fabrication?</a:t>
            </a:r>
          </a:p>
          <a:p>
            <a:r>
              <a:rPr lang="en-US" sz="3600" b="1" dirty="0"/>
              <a:t>What is Plagiarism?</a:t>
            </a:r>
          </a:p>
          <a:p>
            <a:r>
              <a:rPr lang="en-US" sz="3600" b="1" dirty="0"/>
              <a:t>Office of Research Integrity</a:t>
            </a:r>
          </a:p>
          <a:p>
            <a:r>
              <a:rPr lang="en-US" sz="3600" b="1" dirty="0"/>
              <a:t>Case studies</a:t>
            </a:r>
          </a:p>
        </p:txBody>
      </p:sp>
    </p:spTree>
    <p:extLst>
      <p:ext uri="{BB962C8B-B14F-4D97-AF65-F5344CB8AC3E}">
        <p14:creationId xmlns:p14="http://schemas.microsoft.com/office/powerpoint/2010/main" val="2239995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600201"/>
            <a:ext cx="8408969" cy="4704095"/>
          </a:xfrm>
          <a:ln>
            <a:solidFill>
              <a:schemeClr val="bg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600" b="1" dirty="0"/>
              <a:t>What is Integrity?</a:t>
            </a:r>
          </a:p>
          <a:p>
            <a:r>
              <a:rPr lang="en-US" sz="3600" b="1" dirty="0">
                <a:solidFill>
                  <a:srgbClr val="A6A6A6"/>
                </a:solidFill>
              </a:rPr>
              <a:t>What is Research Misconduct?</a:t>
            </a:r>
          </a:p>
          <a:p>
            <a:r>
              <a:rPr lang="en-US" sz="3600" b="1" dirty="0">
                <a:solidFill>
                  <a:srgbClr val="A6A6A6"/>
                </a:solidFill>
              </a:rPr>
              <a:t>What is Falsification?</a:t>
            </a:r>
          </a:p>
          <a:p>
            <a:r>
              <a:rPr lang="en-US" sz="3600" b="1" dirty="0">
                <a:solidFill>
                  <a:srgbClr val="A6A6A6"/>
                </a:solidFill>
              </a:rPr>
              <a:t>What is Fabrication?</a:t>
            </a:r>
          </a:p>
          <a:p>
            <a:r>
              <a:rPr lang="en-US" sz="3600" b="1" dirty="0">
                <a:solidFill>
                  <a:srgbClr val="A6A6A6"/>
                </a:solidFill>
              </a:rPr>
              <a:t>What is Plagiarism?</a:t>
            </a:r>
          </a:p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Office of Research Integrity</a:t>
            </a:r>
          </a:p>
          <a:p>
            <a:r>
              <a:rPr lang="en-US" sz="3600" b="1" dirty="0">
                <a:solidFill>
                  <a:srgbClr val="A6A6A6"/>
                </a:solidFill>
              </a:rPr>
              <a:t>Case studies</a:t>
            </a:r>
          </a:p>
        </p:txBody>
      </p:sp>
    </p:spTree>
    <p:extLst>
      <p:ext uri="{BB962C8B-B14F-4D97-AF65-F5344CB8AC3E}">
        <p14:creationId xmlns:p14="http://schemas.microsoft.com/office/powerpoint/2010/main" val="39474405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400" b="1" dirty="0">
                <a:solidFill>
                  <a:srgbClr val="FF0000"/>
                </a:solidFill>
              </a:rPr>
              <a:t>WHAT IS INTEGRITY?</a:t>
            </a:r>
          </a:p>
        </p:txBody>
      </p:sp>
    </p:spTree>
    <p:extLst>
      <p:ext uri="{BB962C8B-B14F-4D97-AF65-F5344CB8AC3E}">
        <p14:creationId xmlns:p14="http://schemas.microsoft.com/office/powerpoint/2010/main" val="3639706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197" y="1600201"/>
            <a:ext cx="7880103" cy="36531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http://</a:t>
            </a:r>
            <a:r>
              <a:rPr lang="en-US" dirty="0" err="1"/>
              <a:t>www.singaporestatement.org</a:t>
            </a:r>
            <a:r>
              <a:rPr lang="en-US" dirty="0"/>
              <a:t>/downloads/singpore%20statement_A4size.pdf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29" y="1756900"/>
            <a:ext cx="9411471" cy="34964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28958" y="5697482"/>
            <a:ext cx="8564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www.singaporestatement.org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77873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Preamble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07988"/>
            <a:ext cx="8229600" cy="5045732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600" dirty="0"/>
              <a:t>The </a:t>
            </a:r>
            <a:r>
              <a:rPr lang="en-US" sz="3600" b="1" dirty="0">
                <a:solidFill>
                  <a:srgbClr val="FF0000"/>
                </a:solidFill>
              </a:rPr>
              <a:t>value</a:t>
            </a:r>
            <a:r>
              <a:rPr lang="en-US" sz="3600" dirty="0"/>
              <a:t> &amp; </a:t>
            </a:r>
            <a:r>
              <a:rPr lang="en-US" sz="3600" b="1" dirty="0">
                <a:solidFill>
                  <a:srgbClr val="FF0000"/>
                </a:solidFill>
              </a:rPr>
              <a:t>beneﬁts</a:t>
            </a:r>
            <a:r>
              <a:rPr lang="en-US" sz="3600" dirty="0"/>
              <a:t> of research are </a:t>
            </a:r>
            <a:r>
              <a:rPr lang="en-US" sz="3600" b="1" u="sng" dirty="0">
                <a:solidFill>
                  <a:srgbClr val="00FF00"/>
                </a:solidFill>
              </a:rPr>
              <a:t>vitally</a:t>
            </a:r>
            <a:r>
              <a:rPr lang="en-US" sz="3600" u="sng" dirty="0">
                <a:solidFill>
                  <a:srgbClr val="00FF00"/>
                </a:solidFill>
              </a:rPr>
              <a:t> </a:t>
            </a:r>
            <a:r>
              <a:rPr lang="en-US" sz="3600" b="1" u="sng" dirty="0">
                <a:solidFill>
                  <a:srgbClr val="00FF00"/>
                </a:solidFill>
              </a:rPr>
              <a:t>dependent</a:t>
            </a:r>
            <a:r>
              <a:rPr lang="en-US" sz="3600" dirty="0"/>
              <a:t> on </a:t>
            </a:r>
            <a:r>
              <a:rPr lang="en-US" sz="3600" b="1" dirty="0">
                <a:solidFill>
                  <a:srgbClr val="3366FF"/>
                </a:solidFill>
              </a:rPr>
              <a:t>integrity of research</a:t>
            </a:r>
            <a:r>
              <a:rPr lang="en-US" sz="3600" dirty="0"/>
              <a:t>. While there can be </a:t>
            </a:r>
            <a:r>
              <a:rPr lang="en-US" sz="3600" b="1" u="sng" dirty="0">
                <a:solidFill>
                  <a:srgbClr val="00FF00"/>
                </a:solidFill>
              </a:rPr>
              <a:t>national &amp; disciplinary diﬀerences</a:t>
            </a:r>
            <a:r>
              <a:rPr lang="en-US" sz="3600" dirty="0"/>
              <a:t> in the way research is </a:t>
            </a:r>
            <a:r>
              <a:rPr lang="en-US" sz="3600" b="1" u="sng" dirty="0">
                <a:solidFill>
                  <a:srgbClr val="00FF00"/>
                </a:solidFill>
              </a:rPr>
              <a:t>organized &amp; conducted</a:t>
            </a:r>
            <a:r>
              <a:rPr lang="en-US" sz="3600" dirty="0"/>
              <a:t>, there are also </a:t>
            </a:r>
            <a:r>
              <a:rPr lang="en-US" sz="3600" b="1" dirty="0">
                <a:solidFill>
                  <a:srgbClr val="FF0000"/>
                </a:solidFill>
              </a:rPr>
              <a:t>principles</a:t>
            </a:r>
            <a:r>
              <a:rPr lang="en-US" sz="3600" dirty="0"/>
              <a:t> &amp; </a:t>
            </a:r>
            <a:r>
              <a:rPr lang="en-US" sz="3600" b="1" dirty="0">
                <a:solidFill>
                  <a:srgbClr val="FF0000"/>
                </a:solidFill>
              </a:rPr>
              <a:t>professional responsibilities </a:t>
            </a:r>
            <a:r>
              <a:rPr lang="en-US" sz="3600" dirty="0"/>
              <a:t>that are fundamental to </a:t>
            </a:r>
            <a:r>
              <a:rPr lang="en-US" sz="3600" b="1" u="sng" dirty="0">
                <a:solidFill>
                  <a:srgbClr val="3366FF"/>
                </a:solidFill>
              </a:rPr>
              <a:t>the integrity of research wherever it is undertaken</a:t>
            </a:r>
          </a:p>
        </p:txBody>
      </p:sp>
    </p:spTree>
    <p:extLst>
      <p:ext uri="{BB962C8B-B14F-4D97-AF65-F5344CB8AC3E}">
        <p14:creationId xmlns:p14="http://schemas.microsoft.com/office/powerpoint/2010/main" val="4199855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INTEGRITY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17639"/>
            <a:ext cx="8449774" cy="47085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400" b="1" dirty="0"/>
          </a:p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</a:rPr>
              <a:t>Researchers should take responsibility for the trustworthiness of their research</a:t>
            </a:r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3600" b="1" dirty="0">
                <a:solidFill>
                  <a:srgbClr val="0000FF"/>
                </a:solidFill>
              </a:rPr>
              <a:t>4 Principles for research integrity</a:t>
            </a:r>
          </a:p>
          <a:p>
            <a:pPr marL="0" indent="0" algn="ctr">
              <a:buNone/>
            </a:pPr>
            <a:r>
              <a:rPr lang="en-US" sz="3600" b="1" dirty="0"/>
              <a:t>Honesty; Accountability; Professionalism; Stewardship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69276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600201"/>
            <a:ext cx="8408969" cy="4525963"/>
          </a:xfrm>
          <a:ln>
            <a:solidFill>
              <a:schemeClr val="bg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What is Integrity?</a:t>
            </a:r>
          </a:p>
          <a:p>
            <a:r>
              <a:rPr lang="en-US" sz="3600" b="1" dirty="0"/>
              <a:t>What is Research Misconduct?</a:t>
            </a:r>
          </a:p>
          <a:p>
            <a:r>
              <a:rPr lang="en-US" sz="3600" b="1" dirty="0">
                <a:solidFill>
                  <a:srgbClr val="A6A6A6"/>
                </a:solidFill>
              </a:rPr>
              <a:t>What is Falsification?</a:t>
            </a:r>
          </a:p>
          <a:p>
            <a:r>
              <a:rPr lang="en-US" sz="3600" b="1" dirty="0">
                <a:solidFill>
                  <a:srgbClr val="A6A6A6"/>
                </a:solidFill>
              </a:rPr>
              <a:t>What is Fabrication?</a:t>
            </a:r>
          </a:p>
          <a:p>
            <a:r>
              <a:rPr lang="en-US" sz="3600" b="1" dirty="0">
                <a:solidFill>
                  <a:srgbClr val="A6A6A6"/>
                </a:solidFill>
              </a:rPr>
              <a:t>What is Plagiarism?</a:t>
            </a:r>
          </a:p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Office of Research Integrity</a:t>
            </a:r>
          </a:p>
          <a:p>
            <a:r>
              <a:rPr lang="en-US" sz="3600" b="1" dirty="0">
                <a:solidFill>
                  <a:srgbClr val="A6A6A6"/>
                </a:solidFill>
              </a:rPr>
              <a:t>Case studies</a:t>
            </a:r>
          </a:p>
        </p:txBody>
      </p:sp>
    </p:spTree>
    <p:extLst>
      <p:ext uri="{BB962C8B-B14F-4D97-AF65-F5344CB8AC3E}">
        <p14:creationId xmlns:p14="http://schemas.microsoft.com/office/powerpoint/2010/main" val="5383705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</a:rPr>
              <a:t>RESEARCH MISCONDUCT</a:t>
            </a:r>
          </a:p>
        </p:txBody>
      </p:sp>
    </p:spTree>
    <p:extLst>
      <p:ext uri="{BB962C8B-B14F-4D97-AF65-F5344CB8AC3E}">
        <p14:creationId xmlns:p14="http://schemas.microsoft.com/office/powerpoint/2010/main" val="18679384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Research misconduct means </a:t>
            </a:r>
            <a:r>
              <a:rPr lang="en-US" sz="4800" b="1" dirty="0">
                <a:solidFill>
                  <a:srgbClr val="FF0000"/>
                </a:solidFill>
              </a:rPr>
              <a:t>falsification</a:t>
            </a:r>
            <a:r>
              <a:rPr lang="en-US" sz="4800" b="1" dirty="0"/>
              <a:t>, </a:t>
            </a:r>
            <a:r>
              <a:rPr lang="en-US" sz="4800" b="1" dirty="0">
                <a:solidFill>
                  <a:srgbClr val="FF0000"/>
                </a:solidFill>
              </a:rPr>
              <a:t>fabrication</a:t>
            </a:r>
            <a:r>
              <a:rPr lang="en-US" sz="4800" b="1" dirty="0"/>
              <a:t>, or </a:t>
            </a:r>
            <a:r>
              <a:rPr lang="en-US" sz="4800" b="1" dirty="0">
                <a:solidFill>
                  <a:srgbClr val="FF0000"/>
                </a:solidFill>
              </a:rPr>
              <a:t>plagiarism</a:t>
            </a:r>
            <a:r>
              <a:rPr lang="en-US" sz="4800" b="1" dirty="0"/>
              <a:t> in </a:t>
            </a:r>
            <a:r>
              <a:rPr lang="en-US" sz="4800" b="1" u="sng" dirty="0">
                <a:solidFill>
                  <a:srgbClr val="3366FF"/>
                </a:solidFill>
              </a:rPr>
              <a:t>proposing</a:t>
            </a:r>
            <a:r>
              <a:rPr lang="en-US" sz="4800" b="1" dirty="0"/>
              <a:t>, </a:t>
            </a:r>
            <a:r>
              <a:rPr lang="en-US" sz="4800" b="1" u="sng" dirty="0">
                <a:solidFill>
                  <a:srgbClr val="3366FF"/>
                </a:solidFill>
              </a:rPr>
              <a:t>performing</a:t>
            </a:r>
            <a:r>
              <a:rPr lang="en-US" sz="4800" b="1" dirty="0"/>
              <a:t>, or </a:t>
            </a:r>
            <a:r>
              <a:rPr lang="en-US" sz="4800" b="1" u="sng" dirty="0">
                <a:solidFill>
                  <a:srgbClr val="3366FF"/>
                </a:solidFill>
              </a:rPr>
              <a:t>reviewing</a:t>
            </a:r>
            <a:r>
              <a:rPr lang="en-US" sz="4800" b="1" dirty="0">
                <a:solidFill>
                  <a:srgbClr val="3366FF"/>
                </a:solidFill>
              </a:rPr>
              <a:t> </a:t>
            </a:r>
            <a:r>
              <a:rPr lang="en-US" sz="4800" b="1" dirty="0"/>
              <a:t>research, or in </a:t>
            </a:r>
            <a:r>
              <a:rPr lang="en-US" sz="4800" b="1" dirty="0">
                <a:solidFill>
                  <a:srgbClr val="3366FF"/>
                </a:solidFill>
              </a:rPr>
              <a:t>reporting</a:t>
            </a:r>
            <a:r>
              <a:rPr lang="en-US" sz="4800" b="1" dirty="0"/>
              <a:t> research results</a:t>
            </a:r>
          </a:p>
        </p:txBody>
      </p:sp>
    </p:spTree>
    <p:extLst>
      <p:ext uri="{BB962C8B-B14F-4D97-AF65-F5344CB8AC3E}">
        <p14:creationId xmlns:p14="http://schemas.microsoft.com/office/powerpoint/2010/main" val="16353021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r>
              <a:rPr lang="en-US" sz="4800" b="1" dirty="0"/>
              <a:t>Research misconduct </a:t>
            </a:r>
            <a:r>
              <a:rPr lang="en-US" sz="4800" b="1" u="sng" dirty="0">
                <a:solidFill>
                  <a:srgbClr val="FF0000"/>
                </a:solidFill>
              </a:rPr>
              <a:t>DOES NOT</a:t>
            </a:r>
            <a:r>
              <a:rPr lang="en-US" sz="4800" b="1" dirty="0"/>
              <a:t> include </a:t>
            </a:r>
            <a:r>
              <a:rPr lang="en-US" sz="4800" b="1" u="sng" dirty="0">
                <a:solidFill>
                  <a:srgbClr val="3366FF"/>
                </a:solidFill>
              </a:rPr>
              <a:t>honest error </a:t>
            </a:r>
            <a:r>
              <a:rPr lang="en-US" sz="4800" b="1" dirty="0"/>
              <a:t>or </a:t>
            </a:r>
            <a:r>
              <a:rPr lang="en-US" sz="4800" b="1" u="sng" dirty="0">
                <a:solidFill>
                  <a:srgbClr val="3366FF"/>
                </a:solidFill>
              </a:rPr>
              <a:t>differences of opinion</a:t>
            </a:r>
          </a:p>
        </p:txBody>
      </p:sp>
    </p:spTree>
    <p:extLst>
      <p:ext uri="{BB962C8B-B14F-4D97-AF65-F5344CB8AC3E}">
        <p14:creationId xmlns:p14="http://schemas.microsoft.com/office/powerpoint/2010/main" val="4244950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90600"/>
            <a:ext cx="9258300" cy="5410200"/>
          </a:xfrm>
        </p:spPr>
        <p:txBody>
          <a:bodyPr/>
          <a:lstStyle/>
          <a:p>
            <a:r>
              <a:rPr lang="en-GB" dirty="0"/>
              <a:t>Branch of Philosophy</a:t>
            </a:r>
          </a:p>
          <a:p>
            <a:r>
              <a:rPr lang="en-GB" dirty="0"/>
              <a:t>Morality &amp; Moral principles in everyday life</a:t>
            </a:r>
          </a:p>
          <a:p>
            <a:r>
              <a:rPr lang="en-GB" dirty="0"/>
              <a:t>Fundamental Question</a:t>
            </a:r>
          </a:p>
          <a:p>
            <a:pPr marL="900113" lvl="1" indent="-442913">
              <a:buFont typeface="Wingdings" charset="2"/>
              <a:buChar char="ü"/>
            </a:pPr>
            <a:r>
              <a:rPr lang="en-GB" sz="3200" dirty="0"/>
              <a:t>“Right </a:t>
            </a:r>
            <a:r>
              <a:rPr lang="en-GB" sz="3200" dirty="0" err="1"/>
              <a:t>vs</a:t>
            </a:r>
            <a:r>
              <a:rPr lang="en-GB" sz="3200" dirty="0"/>
              <a:t> wrong”</a:t>
            </a:r>
          </a:p>
          <a:p>
            <a:pPr marL="900113" lvl="1" indent="-442913">
              <a:buFont typeface="Wingdings" charset="2"/>
              <a:buChar char="ü"/>
            </a:pPr>
            <a:r>
              <a:rPr lang="en-GB" sz="3200" dirty="0"/>
              <a:t>“Good </a:t>
            </a:r>
            <a:r>
              <a:rPr lang="en-GB" sz="3200" dirty="0" err="1"/>
              <a:t>vs</a:t>
            </a:r>
            <a:r>
              <a:rPr lang="en-GB" sz="3200" dirty="0"/>
              <a:t> Bad”  </a:t>
            </a:r>
          </a:p>
          <a:p>
            <a:r>
              <a:rPr lang="en-GB" dirty="0"/>
              <a:t>We make many moral decisions daily basis</a:t>
            </a:r>
          </a:p>
          <a:p>
            <a:r>
              <a:rPr lang="en-GB" dirty="0"/>
              <a:t>Ethics – </a:t>
            </a:r>
            <a:r>
              <a:rPr lang="en-GB" b="1" dirty="0">
                <a:solidFill>
                  <a:srgbClr val="FF0000"/>
                </a:solidFill>
              </a:rPr>
              <a:t>Quality of decisions </a:t>
            </a:r>
            <a:r>
              <a:rPr lang="en-GB" dirty="0"/>
              <a:t>NOT Quantity</a:t>
            </a:r>
          </a:p>
          <a:p>
            <a:pPr>
              <a:lnSpc>
                <a:spcPct val="110000"/>
              </a:lnSpc>
            </a:pPr>
            <a:r>
              <a:rPr lang="en-GB" dirty="0"/>
              <a:t>Tool to help make good decision </a:t>
            </a:r>
            <a:r>
              <a:rPr lang="en-GB" dirty="0" err="1"/>
              <a:t>vs</a:t>
            </a:r>
            <a:r>
              <a:rPr lang="en-GB" dirty="0"/>
              <a:t> bad decision</a:t>
            </a:r>
          </a:p>
          <a:p>
            <a:r>
              <a:rPr lang="en-GB" dirty="0"/>
              <a:t>Leads to study of values, principles, beliefs &amp; norms</a:t>
            </a:r>
          </a:p>
        </p:txBody>
      </p:sp>
    </p:spTree>
    <p:extLst>
      <p:ext uri="{BB962C8B-B14F-4D97-AF65-F5344CB8AC3E}">
        <p14:creationId xmlns:p14="http://schemas.microsoft.com/office/powerpoint/2010/main" val="8864321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</a:rPr>
              <a:t>FALSIFICATION</a:t>
            </a:r>
          </a:p>
        </p:txBody>
      </p:sp>
    </p:spTree>
    <p:extLst>
      <p:ext uri="{BB962C8B-B14F-4D97-AF65-F5344CB8AC3E}">
        <p14:creationId xmlns:p14="http://schemas.microsoft.com/office/powerpoint/2010/main" val="35501493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591" y="1378677"/>
            <a:ext cx="8520126" cy="48830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i="1" dirty="0">
                <a:solidFill>
                  <a:srgbClr val="FF0000"/>
                </a:solidFill>
              </a:rPr>
              <a:t>Falsification</a:t>
            </a:r>
            <a:r>
              <a:rPr lang="en-US" sz="4400" dirty="0"/>
              <a:t> is </a:t>
            </a:r>
            <a:r>
              <a:rPr lang="en-GB" sz="4400" b="1" u="sng" dirty="0">
                <a:solidFill>
                  <a:srgbClr val="3366FF"/>
                </a:solidFill>
              </a:rPr>
              <a:t>manipulation</a:t>
            </a:r>
            <a:r>
              <a:rPr lang="en-GB" sz="4400" dirty="0"/>
              <a:t> of research materials, equipment, or processes or </a:t>
            </a:r>
            <a:r>
              <a:rPr lang="en-GB" sz="4400" b="1" u="sng" dirty="0">
                <a:solidFill>
                  <a:srgbClr val="3366FF"/>
                </a:solidFill>
              </a:rPr>
              <a:t>changing</a:t>
            </a:r>
            <a:r>
              <a:rPr lang="en-GB" sz="4400" dirty="0"/>
              <a:t> or </a:t>
            </a:r>
            <a:r>
              <a:rPr lang="en-GB" sz="4400" b="1" u="sng" dirty="0">
                <a:solidFill>
                  <a:srgbClr val="3366FF"/>
                </a:solidFill>
              </a:rPr>
              <a:t>omitting</a:t>
            </a:r>
            <a:r>
              <a:rPr lang="en-GB" sz="4400" dirty="0"/>
              <a:t> data or results</a:t>
            </a:r>
          </a:p>
          <a:p>
            <a:pPr marL="0" indent="0" algn="ctr">
              <a:buNone/>
            </a:pPr>
            <a:r>
              <a:rPr lang="en-GB" sz="4400" dirty="0"/>
              <a:t>such that the research is not accurately represented in the research record</a:t>
            </a:r>
            <a:br>
              <a:rPr lang="en-GB" sz="4400" dirty="0"/>
            </a:b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260567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</a:rPr>
              <a:t>FABRICATION</a:t>
            </a:r>
          </a:p>
        </p:txBody>
      </p:sp>
    </p:spTree>
    <p:extLst>
      <p:ext uri="{BB962C8B-B14F-4D97-AF65-F5344CB8AC3E}">
        <p14:creationId xmlns:p14="http://schemas.microsoft.com/office/powerpoint/2010/main" val="2596056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800" b="1" i="1" dirty="0">
                <a:solidFill>
                  <a:srgbClr val="FF0000"/>
                </a:solidFill>
              </a:rPr>
              <a:t>Fabrication</a:t>
            </a:r>
            <a:r>
              <a:rPr lang="en-US" sz="4800" dirty="0"/>
              <a:t> is </a:t>
            </a:r>
            <a:r>
              <a:rPr lang="en-GB" sz="4800" b="1" u="sng" dirty="0">
                <a:solidFill>
                  <a:srgbClr val="3366FF"/>
                </a:solidFill>
              </a:rPr>
              <a:t>making up </a:t>
            </a:r>
            <a:r>
              <a:rPr lang="en-US" sz="4800" dirty="0"/>
              <a:t>data or results and recording or reporting them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6078885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07" y="274638"/>
            <a:ext cx="7550052" cy="61267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11394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</a:rPr>
              <a:t>PLAGIARISM</a:t>
            </a:r>
          </a:p>
        </p:txBody>
      </p:sp>
    </p:spTree>
    <p:extLst>
      <p:ext uri="{BB962C8B-B14F-4D97-AF65-F5344CB8AC3E}">
        <p14:creationId xmlns:p14="http://schemas.microsoft.com/office/powerpoint/2010/main" val="26245386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i="1" dirty="0">
                <a:solidFill>
                  <a:srgbClr val="FF0000"/>
                </a:solidFill>
              </a:rPr>
              <a:t>Plagiarism</a:t>
            </a:r>
            <a:r>
              <a:rPr lang="en-US" sz="4800" dirty="0"/>
              <a:t> is</a:t>
            </a:r>
            <a:r>
              <a:rPr lang="en-GB" sz="4800" dirty="0"/>
              <a:t> </a:t>
            </a:r>
            <a:r>
              <a:rPr lang="en-GB" sz="4800" b="1" u="sng" dirty="0">
                <a:solidFill>
                  <a:srgbClr val="00FF00"/>
                </a:solidFill>
              </a:rPr>
              <a:t>appropriation</a:t>
            </a:r>
            <a:r>
              <a:rPr lang="en-GB" sz="4800" dirty="0"/>
              <a:t> of someone else’s </a:t>
            </a:r>
            <a:r>
              <a:rPr lang="en-GB" sz="4800" b="1" u="sng" dirty="0">
                <a:solidFill>
                  <a:srgbClr val="3366FF"/>
                </a:solidFill>
              </a:rPr>
              <a:t>ideas</a:t>
            </a:r>
            <a:r>
              <a:rPr lang="en-GB" sz="4800" dirty="0"/>
              <a:t>, </a:t>
            </a:r>
            <a:r>
              <a:rPr lang="en-GB" sz="4800" b="1" u="sng" dirty="0">
                <a:solidFill>
                  <a:srgbClr val="3366FF"/>
                </a:solidFill>
              </a:rPr>
              <a:t>processes</a:t>
            </a:r>
            <a:r>
              <a:rPr lang="en-GB" sz="4800" dirty="0"/>
              <a:t>, </a:t>
            </a:r>
            <a:r>
              <a:rPr lang="en-GB" sz="4800" b="1" u="sng" dirty="0">
                <a:solidFill>
                  <a:srgbClr val="3366FF"/>
                </a:solidFill>
              </a:rPr>
              <a:t>results</a:t>
            </a:r>
            <a:r>
              <a:rPr lang="en-GB" sz="4800" dirty="0"/>
              <a:t>, or </a:t>
            </a:r>
            <a:r>
              <a:rPr lang="en-GB" sz="4800" b="1" u="sng" dirty="0">
                <a:solidFill>
                  <a:srgbClr val="3366FF"/>
                </a:solidFill>
              </a:rPr>
              <a:t>words</a:t>
            </a:r>
            <a:r>
              <a:rPr lang="en-GB" sz="4800" dirty="0"/>
              <a:t> </a:t>
            </a:r>
            <a:r>
              <a:rPr lang="en-GB" sz="4800" b="1" dirty="0">
                <a:solidFill>
                  <a:srgbClr val="FF0000"/>
                </a:solidFill>
              </a:rPr>
              <a:t>without giving appropriate credit </a:t>
            </a:r>
          </a:p>
          <a:p>
            <a:pPr marL="0" indent="0" algn="ctr">
              <a:buNone/>
            </a:pPr>
            <a:endParaRPr lang="en-GB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dirty="0"/>
              <a:t>(seize, adopt, assume ………)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7942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74639"/>
            <a:ext cx="8229600" cy="6263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87196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197" y="608828"/>
            <a:ext cx="6367094" cy="5253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18557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</a:rPr>
              <a:t>OFFICE OF RESEARCH INTEGRITY</a:t>
            </a:r>
          </a:p>
        </p:txBody>
      </p:sp>
    </p:spTree>
    <p:extLst>
      <p:ext uri="{BB962C8B-B14F-4D97-AF65-F5344CB8AC3E}">
        <p14:creationId xmlns:p14="http://schemas.microsoft.com/office/powerpoint/2010/main" val="687926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90600"/>
            <a:ext cx="9258300" cy="5562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dirty="0"/>
              <a:t>Values - things dear to us &amp; care about them deeply</a:t>
            </a:r>
          </a:p>
          <a:p>
            <a:pPr marL="900113" lvl="1" indent="-442913">
              <a:buFont typeface="Wingdings" charset="2"/>
              <a:buChar char="ü"/>
            </a:pPr>
            <a:r>
              <a:rPr lang="en-GB" sz="3200" dirty="0"/>
              <a:t>Justice, family, equality, truth, honesty</a:t>
            </a:r>
          </a:p>
          <a:p>
            <a:pPr marL="900113" lvl="1" indent="-442913">
              <a:buFont typeface="Wingdings" charset="2"/>
              <a:buChar char="ü"/>
            </a:pPr>
            <a:r>
              <a:rPr lang="en-GB" sz="3200" dirty="0"/>
              <a:t>Based on society, religion, culture, law etc.</a:t>
            </a:r>
          </a:p>
          <a:p>
            <a:pPr marL="900113" lvl="1" indent="-442913">
              <a:buFont typeface="Wingdings" charset="2"/>
              <a:buChar char="ü"/>
            </a:pPr>
            <a:r>
              <a:rPr lang="en-GB" sz="3200" dirty="0"/>
              <a:t>Sometimes conflict e.g. faithfulness vs. caring</a:t>
            </a:r>
          </a:p>
          <a:p>
            <a:pPr marL="900113" lvl="1" indent="-442913">
              <a:buFont typeface="Wingdings" charset="2"/>
              <a:buChar char="ü"/>
            </a:pPr>
            <a:r>
              <a:rPr lang="en-GB" sz="3200" dirty="0"/>
              <a:t>Helps us know what is good vs. what is bad</a:t>
            </a:r>
          </a:p>
          <a:p>
            <a:r>
              <a:rPr lang="en-GB" dirty="0"/>
              <a:t>Principles</a:t>
            </a:r>
          </a:p>
          <a:p>
            <a:pPr marL="900113" lvl="1" indent="-442913">
              <a:buFont typeface="Wingdings" charset="2"/>
              <a:buChar char="ü"/>
            </a:pPr>
            <a:r>
              <a:rPr lang="en-GB" sz="3200" dirty="0"/>
              <a:t>Determine acceptable way to get things we value</a:t>
            </a:r>
          </a:p>
          <a:p>
            <a:pPr marL="900113" lvl="1" indent="-442913">
              <a:buFont typeface="Wingdings" charset="2"/>
              <a:buChar char="ü"/>
            </a:pPr>
            <a:r>
              <a:rPr lang="en-GB" sz="3200" dirty="0"/>
              <a:t>E.g. Keep your word; have people’s best interest</a:t>
            </a:r>
          </a:p>
          <a:p>
            <a:r>
              <a:rPr lang="en-GB" dirty="0"/>
              <a:t>How do you select what values &amp; principle to adopt?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6695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980354"/>
            <a:ext cx="8229600" cy="53390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800" b="1" dirty="0">
                <a:solidFill>
                  <a:srgbClr val="FF0000"/>
                </a:solidFill>
              </a:rPr>
              <a:t>ROLE</a:t>
            </a:r>
          </a:p>
          <a:p>
            <a:pPr marL="0" indent="0" algn="ctr">
              <a:buNone/>
            </a:pPr>
            <a:r>
              <a:rPr lang="en-US" sz="4000" b="1" dirty="0"/>
              <a:t>To </a:t>
            </a:r>
            <a:r>
              <a:rPr lang="en-US" sz="4000" b="1" u="sng" dirty="0">
                <a:solidFill>
                  <a:srgbClr val="3366FF"/>
                </a:solidFill>
              </a:rPr>
              <a:t>guide</a:t>
            </a:r>
            <a:r>
              <a:rPr lang="en-US" sz="4000" b="1" dirty="0"/>
              <a:t> research community to </a:t>
            </a:r>
            <a:r>
              <a:rPr lang="en-US" sz="4000" b="1" u="sng" dirty="0">
                <a:solidFill>
                  <a:srgbClr val="3366FF"/>
                </a:solidFill>
              </a:rPr>
              <a:t>sustain</a:t>
            </a:r>
            <a:r>
              <a:rPr lang="en-US" sz="4000" b="1" dirty="0"/>
              <a:t> and </a:t>
            </a:r>
            <a:r>
              <a:rPr lang="en-US" sz="4000" b="1" u="sng" dirty="0">
                <a:solidFill>
                  <a:srgbClr val="3366FF"/>
                </a:solidFill>
              </a:rPr>
              <a:t>enhance</a:t>
            </a:r>
            <a:r>
              <a:rPr lang="en-US" sz="4000" b="1" dirty="0"/>
              <a:t> responsible conduct of research and </a:t>
            </a:r>
            <a:r>
              <a:rPr lang="en-US" sz="4000" b="1" u="sng" dirty="0">
                <a:solidFill>
                  <a:srgbClr val="3366FF"/>
                </a:solidFill>
              </a:rPr>
              <a:t>ensure</a:t>
            </a:r>
            <a:r>
              <a:rPr lang="en-US" sz="4000" b="1" dirty="0"/>
              <a:t> compliance with the highest applicable </a:t>
            </a:r>
            <a:r>
              <a:rPr lang="en-US" sz="4000" b="1" u="sng" dirty="0">
                <a:solidFill>
                  <a:srgbClr val="00FF00"/>
                </a:solidFill>
              </a:rPr>
              <a:t>national</a:t>
            </a:r>
            <a:r>
              <a:rPr lang="en-US" sz="4000" b="1" dirty="0"/>
              <a:t> and </a:t>
            </a:r>
            <a:r>
              <a:rPr lang="en-US" sz="4000" b="1" u="sng" dirty="0">
                <a:solidFill>
                  <a:srgbClr val="00FF00"/>
                </a:solidFill>
              </a:rPr>
              <a:t>international </a:t>
            </a:r>
            <a:r>
              <a:rPr lang="en-US" sz="4000" b="1" dirty="0">
                <a:solidFill>
                  <a:srgbClr val="FF0000"/>
                </a:solidFill>
              </a:rPr>
              <a:t>ethical</a:t>
            </a:r>
            <a:r>
              <a:rPr lang="en-US" sz="4000" b="1" dirty="0"/>
              <a:t> and </a:t>
            </a:r>
            <a:r>
              <a:rPr lang="en-US" sz="4000" b="1" dirty="0">
                <a:solidFill>
                  <a:srgbClr val="FF0000"/>
                </a:solidFill>
              </a:rPr>
              <a:t>legal standards</a:t>
            </a:r>
          </a:p>
        </p:txBody>
      </p:sp>
    </p:spTree>
    <p:extLst>
      <p:ext uri="{BB962C8B-B14F-4D97-AF65-F5344CB8AC3E}">
        <p14:creationId xmlns:p14="http://schemas.microsoft.com/office/powerpoint/2010/main" val="30338639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626966"/>
            <a:ext cx="8229600" cy="5752921"/>
          </a:xfrm>
        </p:spPr>
        <p:txBody>
          <a:bodyPr>
            <a:noAutofit/>
          </a:bodyPr>
          <a:lstStyle/>
          <a:p>
            <a:pPr marL="0" indent="0" algn="ctr">
              <a:spcBef>
                <a:spcPts val="624"/>
              </a:spcBef>
              <a:buNone/>
            </a:pPr>
            <a:r>
              <a:rPr lang="en-GB" sz="4400" b="1" dirty="0">
                <a:solidFill>
                  <a:srgbClr val="FF0000"/>
                </a:solidFill>
              </a:rPr>
              <a:t>ORI functions</a:t>
            </a:r>
            <a:endParaRPr lang="en-GB" sz="1000" dirty="0">
              <a:solidFill>
                <a:srgbClr val="FF0000"/>
              </a:solidFill>
            </a:endParaRPr>
          </a:p>
          <a:p>
            <a:pPr lvl="0">
              <a:lnSpc>
                <a:spcPct val="110000"/>
              </a:lnSpc>
            </a:pPr>
            <a:r>
              <a:rPr lang="en-GB" b="1" u="sng" dirty="0">
                <a:solidFill>
                  <a:srgbClr val="3366FF"/>
                </a:solidFill>
              </a:rPr>
              <a:t>Provide advice </a:t>
            </a:r>
            <a:r>
              <a:rPr lang="en-GB" dirty="0"/>
              <a:t>on research ethics &amp; integrity</a:t>
            </a:r>
          </a:p>
          <a:p>
            <a:pPr lvl="0">
              <a:lnSpc>
                <a:spcPct val="110000"/>
              </a:lnSpc>
            </a:pPr>
            <a:r>
              <a:rPr lang="en-GB" b="1" u="sng" dirty="0">
                <a:solidFill>
                  <a:srgbClr val="3366FF"/>
                </a:solidFill>
              </a:rPr>
              <a:t>Provide tools &amp; resources </a:t>
            </a:r>
            <a:r>
              <a:rPr lang="en-GB" dirty="0"/>
              <a:t>to help researchers </a:t>
            </a:r>
          </a:p>
          <a:p>
            <a:pPr lvl="0">
              <a:lnSpc>
                <a:spcPct val="110000"/>
              </a:lnSpc>
            </a:pPr>
            <a:r>
              <a:rPr lang="en-GB" b="1" u="sng" dirty="0">
                <a:solidFill>
                  <a:srgbClr val="3366FF"/>
                </a:solidFill>
              </a:rPr>
              <a:t>Advise ERCs </a:t>
            </a:r>
            <a:r>
              <a:rPr lang="en-GB" dirty="0"/>
              <a:t>on best practice but respecting their decision-making autonomy</a:t>
            </a:r>
          </a:p>
          <a:p>
            <a:pPr lvl="0">
              <a:lnSpc>
                <a:spcPct val="110000"/>
              </a:lnSpc>
            </a:pPr>
            <a:r>
              <a:rPr lang="en-GB" b="1" u="sng" dirty="0">
                <a:solidFill>
                  <a:srgbClr val="3366FF"/>
                </a:solidFill>
              </a:rPr>
              <a:t>Advise management </a:t>
            </a:r>
            <a:r>
              <a:rPr lang="en-GB" dirty="0"/>
              <a:t>on processes </a:t>
            </a:r>
            <a:r>
              <a:rPr lang="en-GB" b="1" u="sng" dirty="0">
                <a:solidFill>
                  <a:srgbClr val="3366FF"/>
                </a:solidFill>
              </a:rPr>
              <a:t>to respond to allegations</a:t>
            </a:r>
            <a:r>
              <a:rPr lang="en-GB" dirty="0"/>
              <a:t> of research misconduct</a:t>
            </a:r>
          </a:p>
          <a:p>
            <a:pPr lvl="0">
              <a:lnSpc>
                <a:spcPct val="110000"/>
              </a:lnSpc>
            </a:pPr>
            <a:r>
              <a:rPr lang="en-GB" b="1" u="sng" dirty="0">
                <a:solidFill>
                  <a:srgbClr val="3366FF"/>
                </a:solidFill>
              </a:rPr>
              <a:t>Training</a:t>
            </a:r>
            <a:r>
              <a:rPr lang="en-GB" dirty="0"/>
              <a:t> on responsible conduct of research, human research ethics, animal research</a:t>
            </a:r>
            <a:r>
              <a:rPr lang="en-US" dirty="0"/>
              <a:t> ethics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7769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679273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Scientific Integrity bar – Singapore statement</a:t>
            </a:r>
          </a:p>
          <a:p>
            <a:r>
              <a:rPr lang="en-US" dirty="0"/>
              <a:t>We have described what </a:t>
            </a:r>
            <a:r>
              <a:rPr lang="en-US" b="1" dirty="0">
                <a:solidFill>
                  <a:srgbClr val="FF0000"/>
                </a:solidFill>
              </a:rPr>
              <a:t>Integrity</a:t>
            </a:r>
            <a:r>
              <a:rPr lang="en-US" dirty="0"/>
              <a:t> involves</a:t>
            </a:r>
          </a:p>
          <a:p>
            <a:r>
              <a:rPr lang="en-US" dirty="0"/>
              <a:t>We have defined </a:t>
            </a:r>
            <a:r>
              <a:rPr lang="en-US" b="1" dirty="0">
                <a:solidFill>
                  <a:srgbClr val="FF0000"/>
                </a:solidFill>
              </a:rPr>
              <a:t>Research Misconduct</a:t>
            </a:r>
          </a:p>
          <a:p>
            <a:r>
              <a:rPr lang="en-US" dirty="0"/>
              <a:t>We have defined </a:t>
            </a:r>
            <a:r>
              <a:rPr lang="en-US" b="1" dirty="0">
                <a:solidFill>
                  <a:srgbClr val="FF0000"/>
                </a:solidFill>
              </a:rPr>
              <a:t>Falsification</a:t>
            </a:r>
            <a:endParaRPr lang="en-US" dirty="0"/>
          </a:p>
          <a:p>
            <a:r>
              <a:rPr lang="en-US" dirty="0"/>
              <a:t>We have defined </a:t>
            </a:r>
            <a:r>
              <a:rPr lang="en-US" b="1" dirty="0">
                <a:solidFill>
                  <a:srgbClr val="FF0000"/>
                </a:solidFill>
              </a:rPr>
              <a:t>Fabrication</a:t>
            </a:r>
            <a:endParaRPr lang="en-US" dirty="0"/>
          </a:p>
          <a:p>
            <a:r>
              <a:rPr lang="en-US" dirty="0"/>
              <a:t>We have defined </a:t>
            </a:r>
            <a:r>
              <a:rPr lang="en-US" b="1" dirty="0">
                <a:solidFill>
                  <a:srgbClr val="FF0000"/>
                </a:solidFill>
              </a:rPr>
              <a:t>Plagiarism</a:t>
            </a:r>
          </a:p>
          <a:p>
            <a:r>
              <a:rPr lang="en-US" dirty="0"/>
              <a:t>Functions of Office of Research Integrity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665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647531"/>
            <a:ext cx="8331430" cy="5703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7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7200" b="1" dirty="0">
                <a:solidFill>
                  <a:srgbClr val="FF0000"/>
                </a:solidFill>
              </a:rPr>
              <a:t>CASE STUDIES</a:t>
            </a:r>
            <a:endParaRPr lang="en-GB" sz="7200" b="1" dirty="0"/>
          </a:p>
        </p:txBody>
      </p:sp>
    </p:spTree>
    <p:extLst>
      <p:ext uri="{BB962C8B-B14F-4D97-AF65-F5344CB8AC3E}">
        <p14:creationId xmlns:p14="http://schemas.microsoft.com/office/powerpoint/2010/main" val="9829503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COVID-19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125" y="1473796"/>
            <a:ext cx="8461060" cy="496558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dirty="0" err="1"/>
              <a:t>Mehra</a:t>
            </a:r>
            <a:r>
              <a:rPr lang="en-GB" dirty="0"/>
              <a:t> M et al. studied </a:t>
            </a:r>
            <a:r>
              <a:rPr lang="en-GB" dirty="0" err="1"/>
              <a:t>Hydroxychloroquine</a:t>
            </a:r>
            <a:r>
              <a:rPr lang="en-GB" dirty="0"/>
              <a:t> or </a:t>
            </a:r>
            <a:r>
              <a:rPr lang="en-GB" dirty="0" err="1"/>
              <a:t>Chloroquine</a:t>
            </a:r>
            <a:r>
              <a:rPr lang="en-GB" dirty="0"/>
              <a:t> use for COVID-19 treatment </a:t>
            </a:r>
          </a:p>
          <a:p>
            <a:pPr>
              <a:lnSpc>
                <a:spcPct val="110000"/>
              </a:lnSpc>
            </a:pPr>
            <a:r>
              <a:rPr lang="en-GB" dirty="0"/>
              <a:t>Analysis of data from a multinational registry </a:t>
            </a:r>
          </a:p>
          <a:p>
            <a:pPr>
              <a:lnSpc>
                <a:spcPct val="110000"/>
              </a:lnSpc>
            </a:pPr>
            <a:r>
              <a:rPr lang="en-GB" dirty="0"/>
              <a:t>Researchers weren’t involved in data collection</a:t>
            </a:r>
          </a:p>
          <a:p>
            <a:pPr>
              <a:lnSpc>
                <a:spcPct val="110000"/>
              </a:lnSpc>
            </a:pPr>
            <a:r>
              <a:rPr lang="en-GB" dirty="0"/>
              <a:t>Data: 671 hospitals in 6 continents; hospitalised 20.12.2019 to 14.4.2020; </a:t>
            </a:r>
            <a:r>
              <a:rPr lang="en-GB" dirty="0" err="1"/>
              <a:t>chloroquine</a:t>
            </a:r>
            <a:r>
              <a:rPr lang="en-GB" dirty="0"/>
              <a:t> with or without macrolide, </a:t>
            </a:r>
            <a:r>
              <a:rPr lang="en-GB" dirty="0" err="1"/>
              <a:t>hydroxychloroquine</a:t>
            </a:r>
            <a:r>
              <a:rPr lang="en-GB" dirty="0"/>
              <a:t> with/without macrolide); control - none of the drugs </a:t>
            </a:r>
          </a:p>
        </p:txBody>
      </p:sp>
    </p:spTree>
    <p:extLst>
      <p:ext uri="{BB962C8B-B14F-4D97-AF65-F5344CB8AC3E}">
        <p14:creationId xmlns:p14="http://schemas.microsoft.com/office/powerpoint/2010/main" val="32854953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1" y="1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9684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COVID-19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125" y="1618451"/>
            <a:ext cx="8461060" cy="496558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Main outcomes – deaths, arrhythmias (irregular &amp; fast heart beats)</a:t>
            </a:r>
          </a:p>
          <a:p>
            <a:pPr>
              <a:lnSpc>
                <a:spcPct val="110000"/>
              </a:lnSpc>
            </a:pPr>
            <a:r>
              <a:rPr lang="en-GB" dirty="0"/>
              <a:t>Results: deaths lower in controls; arrhythmias more in </a:t>
            </a:r>
            <a:r>
              <a:rPr lang="en-GB" dirty="0" err="1"/>
              <a:t>hydroxychloroquine</a:t>
            </a:r>
            <a:r>
              <a:rPr lang="en-GB" dirty="0"/>
              <a:t> or </a:t>
            </a:r>
            <a:r>
              <a:rPr lang="en-GB" dirty="0" err="1"/>
              <a:t>chloroquine</a:t>
            </a:r>
            <a:endParaRPr lang="en-GB" dirty="0"/>
          </a:p>
          <a:p>
            <a:pPr>
              <a:lnSpc>
                <a:spcPct val="110000"/>
              </a:lnSpc>
            </a:pPr>
            <a:r>
              <a:rPr lang="en-GB" dirty="0"/>
              <a:t>Interpretation: Unable to confirm a benefit of </a:t>
            </a:r>
            <a:r>
              <a:rPr lang="en-GB" dirty="0" err="1"/>
              <a:t>hydroxychloroquine</a:t>
            </a:r>
            <a:r>
              <a:rPr lang="en-GB" dirty="0"/>
              <a:t> or </a:t>
            </a:r>
            <a:r>
              <a:rPr lang="en-GB" dirty="0" err="1"/>
              <a:t>chloroquine</a:t>
            </a:r>
            <a:r>
              <a:rPr lang="en-GB" dirty="0"/>
              <a:t>, when used with/without macrolide in COVID-19 treatment</a:t>
            </a:r>
          </a:p>
          <a:p>
            <a:pPr>
              <a:lnSpc>
                <a:spcPct val="110000"/>
              </a:lnSpc>
            </a:pPr>
            <a:r>
              <a:rPr lang="en-GB" dirty="0"/>
              <a:t>Results published in The Lancet May 22, 2020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832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COVID-19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125" y="1473796"/>
            <a:ext cx="8461060" cy="496558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Raised alarms on safety of drugs for Covid-19</a:t>
            </a:r>
          </a:p>
          <a:p>
            <a:pPr>
              <a:lnSpc>
                <a:spcPct val="110000"/>
              </a:lnSpc>
            </a:pPr>
            <a:r>
              <a:rPr lang="en-GB" dirty="0"/>
              <a:t>Researchers called for scrutiny of data used</a:t>
            </a:r>
          </a:p>
          <a:p>
            <a:pPr>
              <a:lnSpc>
                <a:spcPct val="110000"/>
              </a:lnSpc>
            </a:pPr>
            <a:r>
              <a:rPr lang="en-GB" dirty="0"/>
              <a:t>Authors requested Journal to retract article: “</a:t>
            </a:r>
            <a:r>
              <a:rPr lang="en-GB" b="1" dirty="0">
                <a:solidFill>
                  <a:srgbClr val="FF0000"/>
                </a:solidFill>
              </a:rPr>
              <a:t>We can no longer vouch for the veracity of primary data sources </a:t>
            </a:r>
            <a:r>
              <a:rPr lang="en-GB" dirty="0"/>
              <a:t>&amp; due to this unfortunate development, we request paper be retracted”</a:t>
            </a:r>
          </a:p>
          <a:p>
            <a:pPr>
              <a:lnSpc>
                <a:spcPct val="110000"/>
              </a:lnSpc>
            </a:pPr>
            <a:r>
              <a:rPr lang="en-GB" dirty="0"/>
              <a:t>Lancet retracted the article on 4</a:t>
            </a:r>
            <a:r>
              <a:rPr lang="en-GB" baseline="30000" dirty="0"/>
              <a:t>th</a:t>
            </a:r>
            <a:r>
              <a:rPr lang="en-GB" dirty="0"/>
              <a:t> June 2020</a:t>
            </a:r>
          </a:p>
          <a:p>
            <a:pPr marL="0" indent="0">
              <a:lnSpc>
                <a:spcPct val="110000"/>
              </a:lnSpc>
              <a:buNone/>
            </a:pPr>
            <a:endParaRPr lang="en-GB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8793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0"/>
            <a:ext cx="5270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01619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501" y="2377687"/>
            <a:ext cx="9036945" cy="2511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7200" b="1" dirty="0">
                <a:solidFill>
                  <a:srgbClr val="FF0000"/>
                </a:solidFill>
              </a:rPr>
              <a:t>Falsification? Fabrication?</a:t>
            </a:r>
          </a:p>
        </p:txBody>
      </p:sp>
    </p:spTree>
    <p:extLst>
      <p:ext uri="{BB962C8B-B14F-4D97-AF65-F5344CB8AC3E}">
        <p14:creationId xmlns:p14="http://schemas.microsoft.com/office/powerpoint/2010/main" val="2511223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66800"/>
            <a:ext cx="9258300" cy="54864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dirty="0"/>
              <a:t>How do we make choices when faced with conflict of values or principles? </a:t>
            </a:r>
          </a:p>
          <a:p>
            <a:pPr marL="900113" lvl="1" indent="-442913">
              <a:lnSpc>
                <a:spcPct val="110000"/>
              </a:lnSpc>
              <a:buFont typeface="Wingdings" charset="2"/>
              <a:buChar char="ü"/>
            </a:pPr>
            <a:r>
              <a:rPr lang="en-GB" sz="3200" dirty="0"/>
              <a:t>Good </a:t>
            </a:r>
            <a:r>
              <a:rPr lang="en-GB" sz="3200" dirty="0" err="1"/>
              <a:t>vs</a:t>
            </a:r>
            <a:r>
              <a:rPr lang="en-GB" sz="3200" dirty="0"/>
              <a:t> good</a:t>
            </a:r>
          </a:p>
          <a:p>
            <a:pPr marL="900113" lvl="1" indent="-442913">
              <a:lnSpc>
                <a:spcPct val="110000"/>
              </a:lnSpc>
              <a:buFont typeface="Wingdings" charset="2"/>
              <a:buChar char="ü"/>
            </a:pPr>
            <a:r>
              <a:rPr lang="en-GB" sz="3200" dirty="0"/>
              <a:t>Right </a:t>
            </a:r>
            <a:r>
              <a:rPr lang="en-GB" sz="3200" dirty="0" err="1"/>
              <a:t>vs</a:t>
            </a:r>
            <a:r>
              <a:rPr lang="en-GB" sz="3200" dirty="0"/>
              <a:t> right</a:t>
            </a:r>
          </a:p>
          <a:p>
            <a:pPr>
              <a:lnSpc>
                <a:spcPct val="110000"/>
              </a:lnSpc>
            </a:pPr>
            <a:r>
              <a:rPr lang="en-GB" dirty="0"/>
              <a:t>Helps us define conditions under which we make choices</a:t>
            </a:r>
          </a:p>
          <a:p>
            <a:pPr>
              <a:lnSpc>
                <a:spcPct val="110000"/>
              </a:lnSpc>
            </a:pPr>
            <a:r>
              <a:rPr lang="en-GB" dirty="0"/>
              <a:t>Helps us then determine which of available options is the best one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7316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DR DAVID BRIDGES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600200"/>
            <a:ext cx="8360293" cy="4750142"/>
          </a:xfrm>
        </p:spPr>
        <p:txBody>
          <a:bodyPr>
            <a:noAutofit/>
          </a:bodyPr>
          <a:lstStyle/>
          <a:p>
            <a:r>
              <a:rPr lang="en-GB" dirty="0" err="1"/>
              <a:t>Dr.</a:t>
            </a:r>
            <a:r>
              <a:rPr lang="en-GB" dirty="0"/>
              <a:t> Robert </a:t>
            </a:r>
            <a:r>
              <a:rPr lang="en-GB" dirty="0" err="1"/>
              <a:t>Rando</a:t>
            </a:r>
            <a:r>
              <a:rPr lang="en-GB" dirty="0"/>
              <a:t> </a:t>
            </a:r>
            <a:r>
              <a:rPr lang="en-GB" i="1" dirty="0"/>
              <a:t>et al</a:t>
            </a:r>
            <a:r>
              <a:rPr lang="en-GB" dirty="0"/>
              <a:t>. from Harvard Medical School sent a manuscript on their research to Proceedings of National Academy of Sciences</a:t>
            </a:r>
          </a:p>
          <a:p>
            <a:r>
              <a:rPr lang="en-GB" dirty="0"/>
              <a:t>Journal sent article to </a:t>
            </a:r>
            <a:r>
              <a:rPr lang="en-GB" dirty="0" err="1"/>
              <a:t>Dr.</a:t>
            </a:r>
            <a:r>
              <a:rPr lang="en-GB" dirty="0"/>
              <a:t> Bridges, a professor at </a:t>
            </a:r>
            <a:r>
              <a:rPr lang="en-GB" dirty="0" err="1"/>
              <a:t>Bayor</a:t>
            </a:r>
            <a:r>
              <a:rPr lang="en-GB" dirty="0"/>
              <a:t> College of Medicine for peer review</a:t>
            </a:r>
          </a:p>
          <a:p>
            <a:r>
              <a:rPr lang="en-GB" dirty="0"/>
              <a:t>After 1M, returned paper, saying was working on same subject &amp; therefore couldn’t review it</a:t>
            </a:r>
          </a:p>
          <a:p>
            <a:r>
              <a:rPr lang="en-GB" dirty="0"/>
              <a:t>After publication of his finding in Science, </a:t>
            </a:r>
            <a:r>
              <a:rPr lang="en-GB" dirty="0" err="1"/>
              <a:t>Dr.</a:t>
            </a:r>
            <a:r>
              <a:rPr lang="en-GB" dirty="0"/>
              <a:t> </a:t>
            </a:r>
            <a:r>
              <a:rPr lang="en-GB" dirty="0" err="1"/>
              <a:t>Rando</a:t>
            </a:r>
            <a:r>
              <a:rPr lang="en-GB" dirty="0"/>
              <a:t> complained to NIH, the funding agency</a:t>
            </a:r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4915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NIH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1" y="1600201"/>
            <a:ext cx="8360293" cy="4525963"/>
          </a:xfrm>
        </p:spPr>
        <p:txBody>
          <a:bodyPr>
            <a:noAutofit/>
          </a:bodyPr>
          <a:lstStyle/>
          <a:p>
            <a:r>
              <a:rPr lang="en-GB" dirty="0" err="1"/>
              <a:t>Dr.</a:t>
            </a:r>
            <a:r>
              <a:rPr lang="en-GB" dirty="0"/>
              <a:t> Bridges altered date to suggest "falsely” he begun research before reviewing </a:t>
            </a:r>
            <a:r>
              <a:rPr lang="en-GB" dirty="0" err="1"/>
              <a:t>Dr.</a:t>
            </a:r>
            <a:r>
              <a:rPr lang="en-GB" dirty="0"/>
              <a:t> </a:t>
            </a:r>
            <a:r>
              <a:rPr lang="en-GB" dirty="0" err="1"/>
              <a:t>Randol’s</a:t>
            </a:r>
            <a:endParaRPr lang="en-GB" dirty="0"/>
          </a:p>
          <a:p>
            <a:r>
              <a:rPr lang="en-GB" dirty="0"/>
              <a:t>Did not acknowledge source of information</a:t>
            </a:r>
          </a:p>
          <a:p>
            <a:r>
              <a:rPr lang="en-GB" dirty="0"/>
              <a:t>Conclusion was that </a:t>
            </a:r>
            <a:r>
              <a:rPr lang="en-GB" dirty="0" err="1"/>
              <a:t>Dr.</a:t>
            </a:r>
            <a:r>
              <a:rPr lang="en-GB" dirty="0"/>
              <a:t> Bridges had plagiarised </a:t>
            </a:r>
            <a:r>
              <a:rPr lang="en-GB" dirty="0" err="1"/>
              <a:t>Dr.</a:t>
            </a:r>
            <a:r>
              <a:rPr lang="en-GB" dirty="0"/>
              <a:t> </a:t>
            </a:r>
            <a:r>
              <a:rPr lang="en-GB" dirty="0" err="1"/>
              <a:t>Randol</a:t>
            </a:r>
            <a:r>
              <a:rPr lang="en-GB" dirty="0"/>
              <a:t> </a:t>
            </a:r>
            <a:r>
              <a:rPr lang="en-GB" i="1" dirty="0"/>
              <a:t>et al</a:t>
            </a:r>
            <a:r>
              <a:rPr lang="en-GB" dirty="0"/>
              <a:t>.’s work</a:t>
            </a:r>
          </a:p>
          <a:p>
            <a:r>
              <a:rPr lang="en-GB" dirty="0"/>
              <a:t>Recommended sanctions: </a:t>
            </a:r>
            <a:r>
              <a:rPr lang="en-GB" b="1" dirty="0">
                <a:solidFill>
                  <a:srgbClr val="FF0000"/>
                </a:solidFill>
              </a:rPr>
              <a:t>article withdrawn</a:t>
            </a:r>
            <a:r>
              <a:rPr lang="en-GB" dirty="0"/>
              <a:t>, current NIH grant </a:t>
            </a:r>
            <a:r>
              <a:rPr lang="en-GB"/>
              <a:t>withdr</a:t>
            </a:r>
            <a:r>
              <a:rPr lang="en-GB" b="1">
                <a:solidFill>
                  <a:srgbClr val="3366FF"/>
                </a:solidFill>
              </a:rPr>
              <a:t>prohibited</a:t>
            </a:r>
            <a:r>
              <a:rPr lang="en-GB" b="1" dirty="0">
                <a:solidFill>
                  <a:srgbClr val="3366FF"/>
                </a:solidFill>
              </a:rPr>
              <a:t> from federal grants</a:t>
            </a:r>
            <a:r>
              <a:rPr lang="en-GB" dirty="0"/>
              <a:t>, </a:t>
            </a:r>
            <a:r>
              <a:rPr lang="en-GB" b="1" dirty="0">
                <a:solidFill>
                  <a:srgbClr val="00FF00"/>
                </a:solidFill>
              </a:rPr>
              <a:t>excluded from peer review programmes for 10 years</a:t>
            </a:r>
            <a:endParaRPr lang="en-US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931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087" y="-162451"/>
            <a:ext cx="5538346" cy="7325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50780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6181D4-E394-8840-BD00-8A89038058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KE" dirty="0"/>
              <a:t>Acknowledgements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7FC0C-FCAE-E548-8042-0681212714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7F7F7F"/>
                </a:solidFill>
              </a:rPr>
              <a:t>Prof. Walter </a:t>
            </a:r>
            <a:r>
              <a:rPr lang="en-US" b="1" dirty="0" err="1">
                <a:solidFill>
                  <a:srgbClr val="7F7F7F"/>
                </a:solidFill>
              </a:rPr>
              <a:t>Jaoko</a:t>
            </a:r>
            <a:endParaRPr lang="en-US" b="1" dirty="0">
              <a:solidFill>
                <a:srgbClr val="7F7F7F"/>
              </a:solidFill>
            </a:endParaRPr>
          </a:p>
          <a:p>
            <a:r>
              <a:rPr lang="en-US" b="1" dirty="0"/>
              <a:t>Research Administration Certificate Course KEMRI, NAIROBI</a:t>
            </a:r>
          </a:p>
          <a:p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37470752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5" y="260649"/>
            <a:ext cx="10286999" cy="659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820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dirty="0"/>
              <a:t>Greek philosophers</a:t>
            </a:r>
          </a:p>
          <a:p>
            <a:pPr marL="900113" lvl="1" indent="-442913">
              <a:buFont typeface="Wingdings" charset="2"/>
              <a:buChar char="ü"/>
            </a:pPr>
            <a:r>
              <a:rPr lang="en-US" sz="3200" dirty="0"/>
              <a:t>Socrates</a:t>
            </a:r>
          </a:p>
          <a:p>
            <a:pPr marL="900113" lvl="1" indent="-442913">
              <a:buFont typeface="Wingdings" charset="2"/>
              <a:buChar char="ü"/>
            </a:pPr>
            <a:r>
              <a:rPr lang="en-US" sz="3200" dirty="0"/>
              <a:t>Plato</a:t>
            </a:r>
          </a:p>
          <a:p>
            <a:pPr marL="900113" lvl="1" indent="-442913">
              <a:buFont typeface="Wingdings" charset="2"/>
              <a:buChar char="ü"/>
            </a:pPr>
            <a:r>
              <a:rPr lang="en-US" sz="3200" dirty="0"/>
              <a:t>Aristotle</a:t>
            </a:r>
          </a:p>
          <a:p>
            <a:pPr marL="457200" lvl="1" indent="0">
              <a:buNone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990600"/>
            <a:ext cx="4724400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9812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219200"/>
            <a:ext cx="7543800" cy="480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1101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9258300" cy="4876800"/>
          </a:xfrm>
        </p:spPr>
        <p:txBody>
          <a:bodyPr/>
          <a:lstStyle/>
          <a:p>
            <a:r>
              <a:rPr lang="en-US" sz="2800" dirty="0" err="1"/>
              <a:t>Kimani</a:t>
            </a:r>
            <a:r>
              <a:rPr lang="en-US" sz="2800" dirty="0"/>
              <a:t> is one of your friends in a group of 8 friends</a:t>
            </a:r>
          </a:p>
          <a:p>
            <a:r>
              <a:rPr lang="en-US" sz="2800" dirty="0"/>
              <a:t>He has lately withdrawn from the group and does not show up at parties despite receiving invitations</a:t>
            </a:r>
          </a:p>
          <a:p>
            <a:r>
              <a:rPr lang="en-US" sz="2800" dirty="0" err="1"/>
              <a:t>Kimani</a:t>
            </a:r>
            <a:r>
              <a:rPr lang="en-US" sz="2800" dirty="0"/>
              <a:t> confides to you that he is going through a depression &amp; has had suicidal thoughts. He refuses to get medical help</a:t>
            </a:r>
          </a:p>
          <a:p>
            <a:r>
              <a:rPr lang="en-US" sz="2800" dirty="0"/>
              <a:t>3 days later one of the friends has a birthday party &amp; invites all of you but </a:t>
            </a:r>
            <a:r>
              <a:rPr lang="en-US" sz="2800" dirty="0" err="1"/>
              <a:t>Kimani</a:t>
            </a:r>
            <a:r>
              <a:rPr lang="en-US" sz="2800" dirty="0"/>
              <a:t> does not show up</a:t>
            </a:r>
          </a:p>
          <a:p>
            <a:r>
              <a:rPr lang="en-US" sz="2800" dirty="0"/>
              <a:t>At the party, the friends discuss cutting links with </a:t>
            </a:r>
            <a:r>
              <a:rPr lang="en-US" sz="2800" dirty="0" err="1"/>
              <a:t>Kimani</a:t>
            </a:r>
            <a:r>
              <a:rPr lang="en-US" sz="2800" dirty="0"/>
              <a:t> as he seem to no longer care about the group and they ask you what you think. </a:t>
            </a:r>
            <a:r>
              <a:rPr lang="en-US" b="1" dirty="0">
                <a:solidFill>
                  <a:srgbClr val="FF0000"/>
                </a:solidFill>
              </a:rPr>
              <a:t>What should you do?</a:t>
            </a:r>
          </a:p>
        </p:txBody>
      </p:sp>
    </p:spTree>
    <p:extLst>
      <p:ext uri="{BB962C8B-B14F-4D97-AF65-F5344CB8AC3E}">
        <p14:creationId xmlns:p14="http://schemas.microsoft.com/office/powerpoint/2010/main" val="3672865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25744</TotalTime>
  <Words>1862</Words>
  <Application>Microsoft Macintosh PowerPoint</Application>
  <PresentationFormat>35 mm Slides</PresentationFormat>
  <Paragraphs>230</Paragraphs>
  <Slides>64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Arial</vt:lpstr>
      <vt:lpstr>Calibri</vt:lpstr>
      <vt:lpstr>Monotype Sorts</vt:lpstr>
      <vt:lpstr>Times</vt:lpstr>
      <vt:lpstr>Times New Roman</vt:lpstr>
      <vt:lpstr>Wingdings</vt:lpstr>
      <vt:lpstr>Office Theme</vt:lpstr>
      <vt:lpstr>  OVERVIEW OF BIOETHICS  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STUDY</vt:lpstr>
      <vt:lpstr>PowerPoint Presentation</vt:lpstr>
      <vt:lpstr>PowerPoint Presentation</vt:lpstr>
      <vt:lpstr>PowerPoint Presentation</vt:lpstr>
      <vt:lpstr>PowerPoint Presentation</vt:lpstr>
      <vt:lpstr>CASE STUDY</vt:lpstr>
      <vt:lpstr>RESEARCH INTEGRITY (falsification, fabrication, plagiarism)</vt:lpstr>
      <vt:lpstr>Outline</vt:lpstr>
      <vt:lpstr>Outline</vt:lpstr>
      <vt:lpstr>PowerPoint Presentation</vt:lpstr>
      <vt:lpstr> </vt:lpstr>
      <vt:lpstr>Preamble</vt:lpstr>
      <vt:lpstr>INTEGRITY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Summary</vt:lpstr>
      <vt:lpstr>PowerPoint Presentation</vt:lpstr>
      <vt:lpstr>COVID-19 TREATMENT</vt:lpstr>
      <vt:lpstr>PowerPoint Presentation</vt:lpstr>
      <vt:lpstr>COVID-19 TREATMENT</vt:lpstr>
      <vt:lpstr>COVID-19 TREATMENT</vt:lpstr>
      <vt:lpstr>PowerPoint Presentation</vt:lpstr>
      <vt:lpstr>PowerPoint Presentation</vt:lpstr>
      <vt:lpstr>DR DAVID BRIDGES</vt:lpstr>
      <vt:lpstr>NIH findings</vt:lpstr>
      <vt:lpstr>PowerPoint Presentation</vt:lpstr>
      <vt:lpstr>Acknowledgements </vt:lpstr>
      <vt:lpstr>PowerPoint Presentation</vt:lpstr>
    </vt:vector>
  </TitlesOfParts>
  <Company>family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Design</dc:title>
  <dc:creator>gary clark</dc:creator>
  <cp:lastModifiedBy>Elizabeth Bukusi</cp:lastModifiedBy>
  <cp:revision>366</cp:revision>
  <cp:lastPrinted>2000-01-04T22:09:04Z</cp:lastPrinted>
  <dcterms:created xsi:type="dcterms:W3CDTF">1999-12-16T16:44:04Z</dcterms:created>
  <dcterms:modified xsi:type="dcterms:W3CDTF">2022-03-07T16:46:03Z</dcterms:modified>
</cp:coreProperties>
</file>