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3"/>
  </p:notesMasterIdLst>
  <p:sldIdLst>
    <p:sldId id="502" r:id="rId5"/>
    <p:sldId id="503" r:id="rId6"/>
    <p:sldId id="265" r:id="rId7"/>
    <p:sldId id="261" r:id="rId8"/>
    <p:sldId id="504" r:id="rId9"/>
    <p:sldId id="510" r:id="rId10"/>
    <p:sldId id="520" r:id="rId11"/>
    <p:sldId id="1302" r:id="rId12"/>
    <p:sldId id="1303" r:id="rId13"/>
    <p:sldId id="1308" r:id="rId14"/>
    <p:sldId id="519" r:id="rId15"/>
    <p:sldId id="1309" r:id="rId16"/>
    <p:sldId id="1304" r:id="rId17"/>
    <p:sldId id="1307" r:id="rId18"/>
    <p:sldId id="1306" r:id="rId19"/>
    <p:sldId id="1305" r:id="rId20"/>
    <p:sldId id="1301" r:id="rId21"/>
    <p:sldId id="1274" r:id="rId22"/>
    <p:sldId id="509" r:id="rId23"/>
    <p:sldId id="1260" r:id="rId24"/>
    <p:sldId id="294" r:id="rId25"/>
    <p:sldId id="307" r:id="rId26"/>
    <p:sldId id="275" r:id="rId27"/>
    <p:sldId id="316" r:id="rId28"/>
    <p:sldId id="323" r:id="rId29"/>
    <p:sldId id="317" r:id="rId30"/>
    <p:sldId id="523" r:id="rId31"/>
    <p:sldId id="266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rero-Oliveras, Annette (NIH/NIMH) [C]" initials="MA([" lastIdx="11" clrIdx="0">
    <p:extLst>
      <p:ext uri="{19B8F6BF-5375-455C-9EA6-DF929625EA0E}">
        <p15:presenceInfo xmlns:p15="http://schemas.microsoft.com/office/powerpoint/2012/main" userId="S::marrerooliveram@nih.gov::533d48a4-639f-4156-b3bd-fc646046079d" providerId="AD"/>
      </p:ext>
    </p:extLst>
  </p:cmAuthor>
  <p:cmAuthor id="2" name="Lawhorn, Collene (NIH/NIMH) [E]" initials="LC([" lastIdx="5" clrIdx="1">
    <p:extLst>
      <p:ext uri="{19B8F6BF-5375-455C-9EA6-DF929625EA0E}">
        <p15:presenceInfo xmlns:p15="http://schemas.microsoft.com/office/powerpoint/2012/main" userId="S::lawhornc2@nih.gov::58d2fd6e-9f6c-41f6-a1a1-ed11ac983725" providerId="AD"/>
      </p:ext>
    </p:extLst>
  </p:cmAuthor>
  <p:cmAuthor id="3" name="Stirratt, Michael (NIH/NIMH) [E]" initials="SM([" lastIdx="3" clrIdx="2">
    <p:extLst>
      <p:ext uri="{19B8F6BF-5375-455C-9EA6-DF929625EA0E}">
        <p15:presenceInfo xmlns:p15="http://schemas.microsoft.com/office/powerpoint/2012/main" userId="S::stirrattm@nih.gov::bc91ca9c-f2c5-4955-8140-8449768685ba" providerId="AD"/>
      </p:ext>
    </p:extLst>
  </p:cmAuthor>
  <p:cmAuthor id="4" name="Davis, Constance (NIH/NIMH) [E]" initials="DC([" lastIdx="11" clrIdx="3">
    <p:extLst>
      <p:ext uri="{19B8F6BF-5375-455C-9EA6-DF929625EA0E}">
        <p15:presenceInfo xmlns:p15="http://schemas.microsoft.com/office/powerpoint/2012/main" userId="S::daviscon@nih.gov::e2db1d87-a7d8-4b35-8ea2-72ef3ddd75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993300"/>
    <a:srgbClr val="FF0066"/>
    <a:srgbClr val="FF6600"/>
    <a:srgbClr val="CC6600"/>
    <a:srgbClr val="FFCC00"/>
    <a:srgbClr val="FF3300"/>
    <a:srgbClr val="FF9900"/>
    <a:srgbClr val="FF99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4699E-2E58-4CEF-8695-F48F8553B1D5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2CD18-A9CE-4F31-850F-1494D8294DB5}">
      <dgm:prSet phldrT="[Text]"/>
      <dgm:spPr/>
      <dgm:t>
        <a:bodyPr/>
        <a:lstStyle/>
        <a:p>
          <a:r>
            <a:rPr lang="en-US" dirty="0"/>
            <a:t>DAR</a:t>
          </a:r>
        </a:p>
      </dgm:t>
    </dgm:pt>
    <dgm:pt modelId="{70E3DE14-C058-48E0-B401-48078A7949F2}" type="parTrans" cxnId="{E5AB978F-DB95-4274-BC02-A3AC3FF926A9}">
      <dgm:prSet/>
      <dgm:spPr/>
      <dgm:t>
        <a:bodyPr/>
        <a:lstStyle/>
        <a:p>
          <a:endParaRPr lang="en-US"/>
        </a:p>
      </dgm:t>
    </dgm:pt>
    <dgm:pt modelId="{FE916340-F8BC-4109-9B3B-D390365A6A93}" type="sibTrans" cxnId="{E5AB978F-DB95-4274-BC02-A3AC3FF926A9}">
      <dgm:prSet/>
      <dgm:spPr/>
      <dgm:t>
        <a:bodyPr/>
        <a:lstStyle/>
        <a:p>
          <a:endParaRPr lang="en-US"/>
        </a:p>
      </dgm:t>
    </dgm:pt>
    <dgm:pt modelId="{AF26FC1A-5C7E-494D-858B-F674B77C8F70}">
      <dgm:prSet phldrT="[Text]" custT="1"/>
      <dgm:spPr/>
      <dgm:t>
        <a:bodyPr/>
        <a:lstStyle/>
        <a:p>
          <a:r>
            <a:rPr lang="en-US" sz="1800" b="1" dirty="0"/>
            <a:t>Behavioral  Science</a:t>
          </a:r>
        </a:p>
      </dgm:t>
    </dgm:pt>
    <dgm:pt modelId="{C9C6473C-EDDC-423A-B72E-6A00D17D60DC}" type="parTrans" cxnId="{6269A11F-2254-4DC4-BBDA-3C9E02C95C5C}">
      <dgm:prSet/>
      <dgm:spPr/>
      <dgm:t>
        <a:bodyPr/>
        <a:lstStyle/>
        <a:p>
          <a:endParaRPr lang="en-US"/>
        </a:p>
      </dgm:t>
    </dgm:pt>
    <dgm:pt modelId="{A4C1455B-2243-4A23-A0A2-9B2420D0170C}" type="sibTrans" cxnId="{6269A11F-2254-4DC4-BBDA-3C9E02C95C5C}">
      <dgm:prSet/>
      <dgm:spPr/>
      <dgm:t>
        <a:bodyPr/>
        <a:lstStyle/>
        <a:p>
          <a:endParaRPr lang="en-US"/>
        </a:p>
      </dgm:t>
    </dgm:pt>
    <dgm:pt modelId="{3139CEAC-A114-4B23-BDCB-00A995BC2E04}">
      <dgm:prSet phldrT="[Text]" custT="1"/>
      <dgm:spPr/>
      <dgm:t>
        <a:bodyPr/>
        <a:lstStyle/>
        <a:p>
          <a:r>
            <a:rPr lang="en-US" sz="1800" b="1" dirty="0"/>
            <a:t>Clinical Neuroscience</a:t>
          </a:r>
        </a:p>
      </dgm:t>
    </dgm:pt>
    <dgm:pt modelId="{70E2B87D-8E69-4950-860E-B7FC459BF85B}" type="parTrans" cxnId="{FF6B38A9-7CA0-4177-8E32-38F4A6999430}">
      <dgm:prSet/>
      <dgm:spPr/>
      <dgm:t>
        <a:bodyPr/>
        <a:lstStyle/>
        <a:p>
          <a:endParaRPr lang="en-US"/>
        </a:p>
      </dgm:t>
    </dgm:pt>
    <dgm:pt modelId="{6FB8AF86-5E93-4A3D-8F45-D04EED4D41C5}" type="sibTrans" cxnId="{FF6B38A9-7CA0-4177-8E32-38F4A6999430}">
      <dgm:prSet/>
      <dgm:spPr/>
      <dgm:t>
        <a:bodyPr/>
        <a:lstStyle/>
        <a:p>
          <a:endParaRPr lang="en-US"/>
        </a:p>
      </dgm:t>
    </dgm:pt>
    <dgm:pt modelId="{DB039718-CF50-4CCF-B437-BCC29DB53A2D}">
      <dgm:prSet phldrT="[Text]" custT="1"/>
      <dgm:spPr/>
      <dgm:t>
        <a:bodyPr/>
        <a:lstStyle/>
        <a:p>
          <a:r>
            <a:rPr lang="en-US" sz="1800" b="1" dirty="0"/>
            <a:t>Mental Health</a:t>
          </a:r>
        </a:p>
      </dgm:t>
    </dgm:pt>
    <dgm:pt modelId="{1C988235-25B8-4AAD-9D8A-EDD20DAA56DA}" type="parTrans" cxnId="{E4A50973-219E-495D-B88D-C273B5545390}">
      <dgm:prSet/>
      <dgm:spPr/>
      <dgm:t>
        <a:bodyPr/>
        <a:lstStyle/>
        <a:p>
          <a:endParaRPr lang="en-US"/>
        </a:p>
      </dgm:t>
    </dgm:pt>
    <dgm:pt modelId="{050D6002-B89A-4CFE-81C1-31397FAEE748}" type="sibTrans" cxnId="{E4A50973-219E-495D-B88D-C273B5545390}">
      <dgm:prSet/>
      <dgm:spPr/>
      <dgm:t>
        <a:bodyPr/>
        <a:lstStyle/>
        <a:p>
          <a:endParaRPr lang="en-US"/>
        </a:p>
      </dgm:t>
    </dgm:pt>
    <dgm:pt modelId="{A81A50AA-E509-4DE2-B7E6-22531DFEBBB4}" type="pres">
      <dgm:prSet presAssocID="{B134699E-2E58-4CEF-8695-F48F8553B1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9F1D50-760D-4277-A911-BB1A8DC866E1}" type="pres">
      <dgm:prSet presAssocID="{B372CD18-A9CE-4F31-850F-1494D8294DB5}" presName="centerShape" presStyleLbl="node0" presStyleIdx="0" presStyleCnt="1"/>
      <dgm:spPr/>
    </dgm:pt>
    <dgm:pt modelId="{647ADA2E-2E21-4E85-ABD9-7A9ADD192B7E}" type="pres">
      <dgm:prSet presAssocID="{AF26FC1A-5C7E-494D-858B-F674B77C8F70}" presName="node" presStyleLbl="node1" presStyleIdx="0" presStyleCnt="3" custScaleX="157922">
        <dgm:presLayoutVars>
          <dgm:bulletEnabled val="1"/>
        </dgm:presLayoutVars>
      </dgm:prSet>
      <dgm:spPr/>
    </dgm:pt>
    <dgm:pt modelId="{4B16BC86-DF71-4BC3-8B1D-E422A295A9D5}" type="pres">
      <dgm:prSet presAssocID="{AF26FC1A-5C7E-494D-858B-F674B77C8F70}" presName="dummy" presStyleCnt="0"/>
      <dgm:spPr/>
    </dgm:pt>
    <dgm:pt modelId="{84CA1837-33AF-4B5B-BD53-6586E54F6570}" type="pres">
      <dgm:prSet presAssocID="{A4C1455B-2243-4A23-A0A2-9B2420D0170C}" presName="sibTrans" presStyleLbl="sibTrans2D1" presStyleIdx="0" presStyleCnt="3"/>
      <dgm:spPr/>
    </dgm:pt>
    <dgm:pt modelId="{D5E119C5-680B-49E5-BBF3-1C7DA5E2AB88}" type="pres">
      <dgm:prSet presAssocID="{3139CEAC-A114-4B23-BDCB-00A995BC2E04}" presName="node" presStyleLbl="node1" presStyleIdx="1" presStyleCnt="3" custScaleX="152603" custScaleY="103721">
        <dgm:presLayoutVars>
          <dgm:bulletEnabled val="1"/>
        </dgm:presLayoutVars>
      </dgm:prSet>
      <dgm:spPr/>
    </dgm:pt>
    <dgm:pt modelId="{FA52BFD9-09B2-4AFC-A9B1-D0D2CC8E473D}" type="pres">
      <dgm:prSet presAssocID="{3139CEAC-A114-4B23-BDCB-00A995BC2E04}" presName="dummy" presStyleCnt="0"/>
      <dgm:spPr/>
    </dgm:pt>
    <dgm:pt modelId="{983878F7-1BC5-48AF-ACCF-AE185774B69B}" type="pres">
      <dgm:prSet presAssocID="{6FB8AF86-5E93-4A3D-8F45-D04EED4D41C5}" presName="sibTrans" presStyleLbl="sibTrans2D1" presStyleIdx="1" presStyleCnt="3"/>
      <dgm:spPr/>
    </dgm:pt>
    <dgm:pt modelId="{CE647FD6-DD95-4CDA-968C-DAD8D078F754}" type="pres">
      <dgm:prSet presAssocID="{DB039718-CF50-4CCF-B437-BCC29DB53A2D}" presName="node" presStyleLbl="node1" presStyleIdx="2" presStyleCnt="3" custScaleX="143777" custScaleY="95763">
        <dgm:presLayoutVars>
          <dgm:bulletEnabled val="1"/>
        </dgm:presLayoutVars>
      </dgm:prSet>
      <dgm:spPr/>
    </dgm:pt>
    <dgm:pt modelId="{ACBE4F87-AD1D-46D0-896D-E29577F0B223}" type="pres">
      <dgm:prSet presAssocID="{DB039718-CF50-4CCF-B437-BCC29DB53A2D}" presName="dummy" presStyleCnt="0"/>
      <dgm:spPr/>
    </dgm:pt>
    <dgm:pt modelId="{05AD7AEA-4B59-48F9-AC60-A09175EE53D0}" type="pres">
      <dgm:prSet presAssocID="{050D6002-B89A-4CFE-81C1-31397FAEE748}" presName="sibTrans" presStyleLbl="sibTrans2D1" presStyleIdx="2" presStyleCnt="3"/>
      <dgm:spPr/>
    </dgm:pt>
  </dgm:ptLst>
  <dgm:cxnLst>
    <dgm:cxn modelId="{576F6205-31F5-4B3F-A527-E07A7A9C1F6B}" type="presOf" srcId="{050D6002-B89A-4CFE-81C1-31397FAEE748}" destId="{05AD7AEA-4B59-48F9-AC60-A09175EE53D0}" srcOrd="0" destOrd="0" presId="urn:microsoft.com/office/officeart/2005/8/layout/radial6"/>
    <dgm:cxn modelId="{6269A11F-2254-4DC4-BBDA-3C9E02C95C5C}" srcId="{B372CD18-A9CE-4F31-850F-1494D8294DB5}" destId="{AF26FC1A-5C7E-494D-858B-F674B77C8F70}" srcOrd="0" destOrd="0" parTransId="{C9C6473C-EDDC-423A-B72E-6A00D17D60DC}" sibTransId="{A4C1455B-2243-4A23-A0A2-9B2420D0170C}"/>
    <dgm:cxn modelId="{3829B82F-6B68-4E92-9E1F-7663264554E1}" type="presOf" srcId="{DB039718-CF50-4CCF-B437-BCC29DB53A2D}" destId="{CE647FD6-DD95-4CDA-968C-DAD8D078F754}" srcOrd="0" destOrd="0" presId="urn:microsoft.com/office/officeart/2005/8/layout/radial6"/>
    <dgm:cxn modelId="{6C1E6D4A-1EC8-40D8-90F6-4ED2C84376BD}" type="presOf" srcId="{AF26FC1A-5C7E-494D-858B-F674B77C8F70}" destId="{647ADA2E-2E21-4E85-ABD9-7A9ADD192B7E}" srcOrd="0" destOrd="0" presId="urn:microsoft.com/office/officeart/2005/8/layout/radial6"/>
    <dgm:cxn modelId="{D88BD34B-DBB3-491D-BF1F-BBA999E51469}" type="presOf" srcId="{B134699E-2E58-4CEF-8695-F48F8553B1D5}" destId="{A81A50AA-E509-4DE2-B7E6-22531DFEBBB4}" srcOrd="0" destOrd="0" presId="urn:microsoft.com/office/officeart/2005/8/layout/radial6"/>
    <dgm:cxn modelId="{E4A50973-219E-495D-B88D-C273B5545390}" srcId="{B372CD18-A9CE-4F31-850F-1494D8294DB5}" destId="{DB039718-CF50-4CCF-B437-BCC29DB53A2D}" srcOrd="2" destOrd="0" parTransId="{1C988235-25B8-4AAD-9D8A-EDD20DAA56DA}" sibTransId="{050D6002-B89A-4CFE-81C1-31397FAEE748}"/>
    <dgm:cxn modelId="{DB91478B-CC6A-4C63-B124-21FD9EEE0C50}" type="presOf" srcId="{B372CD18-A9CE-4F31-850F-1494D8294DB5}" destId="{E49F1D50-760D-4277-A911-BB1A8DC866E1}" srcOrd="0" destOrd="0" presId="urn:microsoft.com/office/officeart/2005/8/layout/radial6"/>
    <dgm:cxn modelId="{E5AB978F-DB95-4274-BC02-A3AC3FF926A9}" srcId="{B134699E-2E58-4CEF-8695-F48F8553B1D5}" destId="{B372CD18-A9CE-4F31-850F-1494D8294DB5}" srcOrd="0" destOrd="0" parTransId="{70E3DE14-C058-48E0-B401-48078A7949F2}" sibTransId="{FE916340-F8BC-4109-9B3B-D390365A6A93}"/>
    <dgm:cxn modelId="{FF6B38A9-7CA0-4177-8E32-38F4A6999430}" srcId="{B372CD18-A9CE-4F31-850F-1494D8294DB5}" destId="{3139CEAC-A114-4B23-BDCB-00A995BC2E04}" srcOrd="1" destOrd="0" parTransId="{70E2B87D-8E69-4950-860E-B7FC459BF85B}" sibTransId="{6FB8AF86-5E93-4A3D-8F45-D04EED4D41C5}"/>
    <dgm:cxn modelId="{DD5E61B9-1348-4CE7-83D7-078B92A71571}" type="presOf" srcId="{3139CEAC-A114-4B23-BDCB-00A995BC2E04}" destId="{D5E119C5-680B-49E5-BBF3-1C7DA5E2AB88}" srcOrd="0" destOrd="0" presId="urn:microsoft.com/office/officeart/2005/8/layout/radial6"/>
    <dgm:cxn modelId="{FD257AF6-9984-4343-A7DB-C19BDF53BF60}" type="presOf" srcId="{A4C1455B-2243-4A23-A0A2-9B2420D0170C}" destId="{84CA1837-33AF-4B5B-BD53-6586E54F6570}" srcOrd="0" destOrd="0" presId="urn:microsoft.com/office/officeart/2005/8/layout/radial6"/>
    <dgm:cxn modelId="{0F025EFC-18CB-4A07-8510-58F427EB38B3}" type="presOf" srcId="{6FB8AF86-5E93-4A3D-8F45-D04EED4D41C5}" destId="{983878F7-1BC5-48AF-ACCF-AE185774B69B}" srcOrd="0" destOrd="0" presId="urn:microsoft.com/office/officeart/2005/8/layout/radial6"/>
    <dgm:cxn modelId="{D98E134B-079F-4E8D-A1A0-E6A38C1B4B8F}" type="presParOf" srcId="{A81A50AA-E509-4DE2-B7E6-22531DFEBBB4}" destId="{E49F1D50-760D-4277-A911-BB1A8DC866E1}" srcOrd="0" destOrd="0" presId="urn:microsoft.com/office/officeart/2005/8/layout/radial6"/>
    <dgm:cxn modelId="{64C0A67F-3F1F-4653-8DA5-57A2752FA96E}" type="presParOf" srcId="{A81A50AA-E509-4DE2-B7E6-22531DFEBBB4}" destId="{647ADA2E-2E21-4E85-ABD9-7A9ADD192B7E}" srcOrd="1" destOrd="0" presId="urn:microsoft.com/office/officeart/2005/8/layout/radial6"/>
    <dgm:cxn modelId="{595BBAB8-3CEE-4D59-B1C0-EDA672A299FA}" type="presParOf" srcId="{A81A50AA-E509-4DE2-B7E6-22531DFEBBB4}" destId="{4B16BC86-DF71-4BC3-8B1D-E422A295A9D5}" srcOrd="2" destOrd="0" presId="urn:microsoft.com/office/officeart/2005/8/layout/radial6"/>
    <dgm:cxn modelId="{86D7AA71-2306-4695-AFEE-E77037EF60A8}" type="presParOf" srcId="{A81A50AA-E509-4DE2-B7E6-22531DFEBBB4}" destId="{84CA1837-33AF-4B5B-BD53-6586E54F6570}" srcOrd="3" destOrd="0" presId="urn:microsoft.com/office/officeart/2005/8/layout/radial6"/>
    <dgm:cxn modelId="{FCEEC3B0-B6E5-4AA0-AA8A-1E592806DB63}" type="presParOf" srcId="{A81A50AA-E509-4DE2-B7E6-22531DFEBBB4}" destId="{D5E119C5-680B-49E5-BBF3-1C7DA5E2AB88}" srcOrd="4" destOrd="0" presId="urn:microsoft.com/office/officeart/2005/8/layout/radial6"/>
    <dgm:cxn modelId="{D9CF2E7A-480A-435F-A8DD-658AFEC73AFA}" type="presParOf" srcId="{A81A50AA-E509-4DE2-B7E6-22531DFEBBB4}" destId="{FA52BFD9-09B2-4AFC-A9B1-D0D2CC8E473D}" srcOrd="5" destOrd="0" presId="urn:microsoft.com/office/officeart/2005/8/layout/radial6"/>
    <dgm:cxn modelId="{6FB67F6C-8F03-4B53-8A07-2161C499B664}" type="presParOf" srcId="{A81A50AA-E509-4DE2-B7E6-22531DFEBBB4}" destId="{983878F7-1BC5-48AF-ACCF-AE185774B69B}" srcOrd="6" destOrd="0" presId="urn:microsoft.com/office/officeart/2005/8/layout/radial6"/>
    <dgm:cxn modelId="{AAF8701E-32DB-4D47-BECD-0E9F5EB19E61}" type="presParOf" srcId="{A81A50AA-E509-4DE2-B7E6-22531DFEBBB4}" destId="{CE647FD6-DD95-4CDA-968C-DAD8D078F754}" srcOrd="7" destOrd="0" presId="urn:microsoft.com/office/officeart/2005/8/layout/radial6"/>
    <dgm:cxn modelId="{14ADE62C-AF11-407D-8710-724964B74929}" type="presParOf" srcId="{A81A50AA-E509-4DE2-B7E6-22531DFEBBB4}" destId="{ACBE4F87-AD1D-46D0-896D-E29577F0B223}" srcOrd="8" destOrd="0" presId="urn:microsoft.com/office/officeart/2005/8/layout/radial6"/>
    <dgm:cxn modelId="{608B2044-9990-4974-9347-10B7FED626C0}" type="presParOf" srcId="{A81A50AA-E509-4DE2-B7E6-22531DFEBBB4}" destId="{05AD7AEA-4B59-48F9-AC60-A09175EE53D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D9279-4D4E-4CEE-B0D5-F6C16E09545F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C29B63-23B5-4364-8EF7-756DFBFED6F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1800" b="1" u="sng" dirty="0"/>
            <a:t>Leonardo Cubillos, MD, MPH</a:t>
          </a:r>
        </a:p>
        <a:p>
          <a:pPr algn="ctr"/>
          <a:r>
            <a:rPr lang="en-US" sz="1800" u="sng" dirty="0"/>
            <a:t>Director</a:t>
          </a:r>
        </a:p>
      </dgm:t>
    </dgm:pt>
    <dgm:pt modelId="{96BDB452-8538-45F9-9E09-D06B58AA446C}" type="parTrans" cxnId="{0182C077-D217-4253-8873-F946CF047327}">
      <dgm:prSet/>
      <dgm:spPr/>
      <dgm:t>
        <a:bodyPr/>
        <a:lstStyle/>
        <a:p>
          <a:endParaRPr lang="en-US" u="sng"/>
        </a:p>
      </dgm:t>
    </dgm:pt>
    <dgm:pt modelId="{487403DD-261D-4A90-87CE-87EC648DD624}" type="sibTrans" cxnId="{0182C077-D217-4253-8873-F946CF047327}">
      <dgm:prSet/>
      <dgm:spPr/>
      <dgm:t>
        <a:bodyPr/>
        <a:lstStyle/>
        <a:p>
          <a:endParaRPr lang="en-US" u="sng"/>
        </a:p>
      </dgm:t>
    </dgm:pt>
    <dgm:pt modelId="{D3D3FA1E-AF26-4829-8F2E-226DE9C7844B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u="sng" dirty="0">
              <a:latin typeface="Abadi" panose="020B0604020104020204" pitchFamily="34" charset="0"/>
            </a:rPr>
            <a:t>Andrea Horvath-Marques, MD, </a:t>
          </a:r>
        </a:p>
        <a:p>
          <a:r>
            <a:rPr lang="en-US" sz="1200" u="sng" dirty="0">
              <a:latin typeface="Abadi" panose="020B0604020104020204" pitchFamily="34" charset="0"/>
            </a:rPr>
            <a:t>MPH, PhD                                  </a:t>
          </a:r>
          <a:r>
            <a:rPr lang="en-US" sz="1200" b="1" u="sng" dirty="0">
              <a:latin typeface="Abadi" panose="020B0604020104020204" pitchFamily="34" charset="0"/>
            </a:rPr>
            <a:t> Dissemination and Implementation Research program</a:t>
          </a:r>
          <a:endParaRPr lang="en-US" sz="1200" u="sng" dirty="0">
            <a:latin typeface="Abadi" panose="020B0604020104020204" pitchFamily="34" charset="0"/>
          </a:endParaRPr>
        </a:p>
      </dgm:t>
    </dgm:pt>
    <dgm:pt modelId="{B325F6B1-BBAA-4A67-8191-FB52E71CAF30}" type="parTrans" cxnId="{85B64DD0-3372-4F20-94DD-FB1A22EE124A}">
      <dgm:prSet/>
      <dgm:spPr/>
      <dgm:t>
        <a:bodyPr/>
        <a:lstStyle/>
        <a:p>
          <a:endParaRPr lang="en-US" u="sng"/>
        </a:p>
      </dgm:t>
    </dgm:pt>
    <dgm:pt modelId="{E7841EBE-05C9-469E-A32E-70AC0ED01829}" type="sibTrans" cxnId="{85B64DD0-3372-4F20-94DD-FB1A22EE124A}">
      <dgm:prSet/>
      <dgm:spPr/>
      <dgm:t>
        <a:bodyPr/>
        <a:lstStyle/>
        <a:p>
          <a:endParaRPr lang="en-US" u="sng"/>
        </a:p>
      </dgm:t>
    </dgm:pt>
    <dgm:pt modelId="{72C64F09-CFCD-47B4-B3C6-E613FC92668B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b="0" u="sng" dirty="0">
              <a:latin typeface="Abadi" panose="020B0604020104020204" pitchFamily="34" charset="0"/>
              <a:cs typeface="Arial" panose="020B0604020202020204" pitchFamily="34" charset="0"/>
            </a:rPr>
            <a:t>Holly Campbell-Rosen, PhD                       </a:t>
          </a:r>
          <a:r>
            <a:rPr lang="en-US" sz="1200" b="1" u="sng" dirty="0">
              <a:latin typeface="Abadi" panose="020B0604020104020204" pitchFamily="34" charset="0"/>
              <a:cs typeface="Arial" panose="020B0604020202020204" pitchFamily="34" charset="0"/>
            </a:rPr>
            <a:t>Global Mental Health &amp; Human Mobility Research Program</a:t>
          </a:r>
          <a:endParaRPr lang="en-US" sz="1200" u="sng" dirty="0"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D05F04BA-1A70-40DA-B9CA-375CEB6E6078}" type="parTrans" cxnId="{0C3F191C-2CE7-47DA-BA31-141D1F914A1F}">
      <dgm:prSet/>
      <dgm:spPr/>
      <dgm:t>
        <a:bodyPr/>
        <a:lstStyle/>
        <a:p>
          <a:endParaRPr lang="en-US" u="sng"/>
        </a:p>
      </dgm:t>
    </dgm:pt>
    <dgm:pt modelId="{2A13E9B2-D71D-4BE1-9A5E-D1D0427565CC}" type="sibTrans" cxnId="{0C3F191C-2CE7-47DA-BA31-141D1F914A1F}">
      <dgm:prSet/>
      <dgm:spPr/>
      <dgm:t>
        <a:bodyPr/>
        <a:lstStyle/>
        <a:p>
          <a:endParaRPr lang="en-US" u="sng"/>
        </a:p>
      </dgm:t>
    </dgm:pt>
    <dgm:pt modelId="{BD6E3C68-99D4-47D4-9A59-DFA1AD873B6E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200" u="sng" dirty="0">
              <a:latin typeface="Abadi" panose="020B0604020104020204" pitchFamily="34" charset="0"/>
            </a:rPr>
            <a:t>Rhonda Moore, PhD                     </a:t>
          </a:r>
          <a:r>
            <a:rPr lang="en-US" sz="1200" b="1" u="sng" dirty="0">
              <a:latin typeface="Abadi" panose="020B0604020104020204" pitchFamily="34" charset="0"/>
            </a:rPr>
            <a:t> Mobile Technology Program</a:t>
          </a:r>
          <a:endParaRPr lang="en-US" sz="1200" u="sng" dirty="0">
            <a:latin typeface="Abadi" panose="020B0604020104020204" pitchFamily="34" charset="0"/>
          </a:endParaRPr>
        </a:p>
      </dgm:t>
    </dgm:pt>
    <dgm:pt modelId="{E7188D40-8E8B-4184-99FA-9645B50593AC}" type="parTrans" cxnId="{8BA6B09E-F142-4695-BB6C-F1BC292BB602}">
      <dgm:prSet/>
      <dgm:spPr/>
      <dgm:t>
        <a:bodyPr/>
        <a:lstStyle/>
        <a:p>
          <a:endParaRPr lang="en-US" u="sng"/>
        </a:p>
      </dgm:t>
    </dgm:pt>
    <dgm:pt modelId="{DD1A6AFA-45B6-4357-8AB2-033D1C089BC3}" type="sibTrans" cxnId="{8BA6B09E-F142-4695-BB6C-F1BC292BB602}">
      <dgm:prSet/>
      <dgm:spPr/>
      <dgm:t>
        <a:bodyPr/>
        <a:lstStyle/>
        <a:p>
          <a:endParaRPr lang="en-US" u="sng"/>
        </a:p>
      </dgm:t>
    </dgm:pt>
    <dgm:pt modelId="{3E1B18A7-31F9-4890-AB89-810716E5D9A3}" type="asst">
      <dgm:prSet/>
      <dgm:spPr>
        <a:solidFill>
          <a:srgbClr val="0066CC"/>
        </a:solidFill>
      </dgm:spPr>
      <dgm:t>
        <a:bodyPr/>
        <a:lstStyle/>
        <a:p>
          <a:endParaRPr lang="en-US" u="sng" dirty="0"/>
        </a:p>
      </dgm:t>
    </dgm:pt>
    <dgm:pt modelId="{13A7D071-B8D0-4865-B16B-A0238879C41E}" type="sibTrans" cxnId="{1A8928F8-C809-437D-ADFF-49ABA0D631E9}">
      <dgm:prSet/>
      <dgm:spPr/>
      <dgm:t>
        <a:bodyPr/>
        <a:lstStyle/>
        <a:p>
          <a:endParaRPr lang="en-US" u="sng"/>
        </a:p>
      </dgm:t>
    </dgm:pt>
    <dgm:pt modelId="{CC15E70E-7E04-4686-B877-FEE983B76595}" type="parTrans" cxnId="{1A8928F8-C809-437D-ADFF-49ABA0D631E9}">
      <dgm:prSet/>
      <dgm:spPr/>
      <dgm:t>
        <a:bodyPr/>
        <a:lstStyle/>
        <a:p>
          <a:endParaRPr lang="en-US" u="sng"/>
        </a:p>
      </dgm:t>
    </dgm:pt>
    <dgm:pt modelId="{A04FBFB2-2662-4570-8F8E-220457C6DCC7}" type="pres">
      <dgm:prSet presAssocID="{060D9279-4D4E-4CEE-B0D5-F6C16E0954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0E818C-3AFA-4F75-AAA3-BE7F7CFB3FA4}" type="pres">
      <dgm:prSet presAssocID="{27C29B63-23B5-4364-8EF7-756DFBFED6FB}" presName="hierRoot1" presStyleCnt="0">
        <dgm:presLayoutVars>
          <dgm:hierBranch val="init"/>
        </dgm:presLayoutVars>
      </dgm:prSet>
      <dgm:spPr/>
    </dgm:pt>
    <dgm:pt modelId="{A1BF243A-1A19-40E6-96BD-57C13E28DC09}" type="pres">
      <dgm:prSet presAssocID="{27C29B63-23B5-4364-8EF7-756DFBFED6FB}" presName="rootComposite1" presStyleCnt="0"/>
      <dgm:spPr/>
    </dgm:pt>
    <dgm:pt modelId="{A709B17D-00DF-460D-BCC3-B4EF225BB366}" type="pres">
      <dgm:prSet presAssocID="{27C29B63-23B5-4364-8EF7-756DFBFED6FB}" presName="rootText1" presStyleLbl="node0" presStyleIdx="0" presStyleCnt="2" custScaleX="214432" custScaleY="149894" custLinFactNeighborX="6370" custLinFactNeighborY="-63377">
        <dgm:presLayoutVars>
          <dgm:chPref val="3"/>
        </dgm:presLayoutVars>
      </dgm:prSet>
      <dgm:spPr/>
    </dgm:pt>
    <dgm:pt modelId="{DAE7851C-75DD-4294-9655-B85A5A780080}" type="pres">
      <dgm:prSet presAssocID="{27C29B63-23B5-4364-8EF7-756DFBFED6FB}" presName="rootPict1" presStyleLbl="alignImgPlace1" presStyleIdx="0" presStyleCnt="5" custScaleX="41495" custScaleY="7959" custLinFactX="-328213" custLinFactNeighborX="-400000" custLinFactNeighborY="987"/>
      <dgm:spPr>
        <a:solidFill>
          <a:schemeClr val="bg1"/>
        </a:solidFill>
      </dgm:spPr>
    </dgm:pt>
    <dgm:pt modelId="{405D6D7D-04A9-417A-8AB7-8278F835CEB0}" type="pres">
      <dgm:prSet presAssocID="{27C29B63-23B5-4364-8EF7-756DFBFED6FB}" presName="rootConnector1" presStyleLbl="node1" presStyleIdx="0" presStyleCnt="0"/>
      <dgm:spPr/>
    </dgm:pt>
    <dgm:pt modelId="{D9967C34-7ACE-4ADB-9603-A4D081CB300C}" type="pres">
      <dgm:prSet presAssocID="{27C29B63-23B5-4364-8EF7-756DFBFED6FB}" presName="hierChild2" presStyleCnt="0"/>
      <dgm:spPr/>
    </dgm:pt>
    <dgm:pt modelId="{BEBE2AA2-EB24-45E7-BE42-2254875096F6}" type="pres">
      <dgm:prSet presAssocID="{B325F6B1-BBAA-4A67-8191-FB52E71CAF30}" presName="Name37" presStyleLbl="parChTrans1D2" presStyleIdx="0" presStyleCnt="3"/>
      <dgm:spPr/>
    </dgm:pt>
    <dgm:pt modelId="{2B51BC1D-0757-48AE-A143-5A048E150326}" type="pres">
      <dgm:prSet presAssocID="{D3D3FA1E-AF26-4829-8F2E-226DE9C7844B}" presName="hierRoot2" presStyleCnt="0">
        <dgm:presLayoutVars>
          <dgm:hierBranch val="init"/>
        </dgm:presLayoutVars>
      </dgm:prSet>
      <dgm:spPr/>
    </dgm:pt>
    <dgm:pt modelId="{01F9FE7E-8435-4893-961F-A36C188763BD}" type="pres">
      <dgm:prSet presAssocID="{D3D3FA1E-AF26-4829-8F2E-226DE9C7844B}" presName="rootComposite" presStyleCnt="0"/>
      <dgm:spPr/>
    </dgm:pt>
    <dgm:pt modelId="{240061A2-3912-4A27-A0A5-C1EA37549A2C}" type="pres">
      <dgm:prSet presAssocID="{D3D3FA1E-AF26-4829-8F2E-226DE9C7844B}" presName="rootText" presStyleLbl="node2" presStyleIdx="0" presStyleCnt="3" custScaleX="181301" custLinFactNeighborX="5553" custLinFactNeighborY="92357">
        <dgm:presLayoutVars>
          <dgm:chPref val="3"/>
        </dgm:presLayoutVars>
      </dgm:prSet>
      <dgm:spPr/>
    </dgm:pt>
    <dgm:pt modelId="{B314F758-24DB-4EDF-B46F-1FD4EB61F432}" type="pres">
      <dgm:prSet presAssocID="{D3D3FA1E-AF26-4829-8F2E-226DE9C7844B}" presName="rootPict" presStyleLbl="alignImgPlace1" presStyleIdx="1" presStyleCnt="5" custScaleY="106479" custLinFactX="-18181" custLinFactY="16444" custLinFactNeighborX="-10000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4A7BBB09-766E-44C8-AA05-60068B2C8CFE}" type="pres">
      <dgm:prSet presAssocID="{D3D3FA1E-AF26-4829-8F2E-226DE9C7844B}" presName="rootConnector" presStyleLbl="node2" presStyleIdx="0" presStyleCnt="3"/>
      <dgm:spPr/>
    </dgm:pt>
    <dgm:pt modelId="{62CA0DE1-F64E-4F1F-B8AB-71CF0FEB13E4}" type="pres">
      <dgm:prSet presAssocID="{D3D3FA1E-AF26-4829-8F2E-226DE9C7844B}" presName="hierChild4" presStyleCnt="0"/>
      <dgm:spPr/>
    </dgm:pt>
    <dgm:pt modelId="{720DF44F-3C49-4AD1-8305-1EA1352DEE1B}" type="pres">
      <dgm:prSet presAssocID="{D3D3FA1E-AF26-4829-8F2E-226DE9C7844B}" presName="hierChild5" presStyleCnt="0"/>
      <dgm:spPr/>
    </dgm:pt>
    <dgm:pt modelId="{4A39BEDE-E3B8-4413-A597-8890D722D0C9}" type="pres">
      <dgm:prSet presAssocID="{D05F04BA-1A70-40DA-B9CA-375CEB6E6078}" presName="Name37" presStyleLbl="parChTrans1D2" presStyleIdx="1" presStyleCnt="3"/>
      <dgm:spPr/>
    </dgm:pt>
    <dgm:pt modelId="{F3993BD0-0679-4AF7-B9DE-1615F0427888}" type="pres">
      <dgm:prSet presAssocID="{72C64F09-CFCD-47B4-B3C6-E613FC92668B}" presName="hierRoot2" presStyleCnt="0">
        <dgm:presLayoutVars>
          <dgm:hierBranch val="init"/>
        </dgm:presLayoutVars>
      </dgm:prSet>
      <dgm:spPr/>
    </dgm:pt>
    <dgm:pt modelId="{414F03EA-B668-411D-803F-EDC0A655B857}" type="pres">
      <dgm:prSet presAssocID="{72C64F09-CFCD-47B4-B3C6-E613FC92668B}" presName="rootComposite" presStyleCnt="0"/>
      <dgm:spPr/>
    </dgm:pt>
    <dgm:pt modelId="{9652E87C-E919-4AF7-BE12-DD2456A6CD1C}" type="pres">
      <dgm:prSet presAssocID="{72C64F09-CFCD-47B4-B3C6-E613FC92668B}" presName="rootText" presStyleLbl="node2" presStyleIdx="1" presStyleCnt="3" custScaleX="172131" custLinFactNeighborX="3052" custLinFactNeighborY="92357">
        <dgm:presLayoutVars>
          <dgm:chPref val="3"/>
        </dgm:presLayoutVars>
      </dgm:prSet>
      <dgm:spPr/>
    </dgm:pt>
    <dgm:pt modelId="{3B3A426E-57F5-4E30-A447-53C4E2EA8A1F}" type="pres">
      <dgm:prSet presAssocID="{72C64F09-CFCD-47B4-B3C6-E613FC92668B}" presName="rootPict" presStyleLbl="alignImgPlace1" presStyleIdx="2" presStyleCnt="5" custScaleX="107693" custLinFactX="-5716" custLinFactY="11307" custLinFactNeighborX="-100000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036164D-95D2-4D8A-9902-6FE631B9B13F}" type="pres">
      <dgm:prSet presAssocID="{72C64F09-CFCD-47B4-B3C6-E613FC92668B}" presName="rootConnector" presStyleLbl="node2" presStyleIdx="1" presStyleCnt="3"/>
      <dgm:spPr/>
    </dgm:pt>
    <dgm:pt modelId="{BC859384-E7BB-4FF9-9E5F-325647E498CF}" type="pres">
      <dgm:prSet presAssocID="{72C64F09-CFCD-47B4-B3C6-E613FC92668B}" presName="hierChild4" presStyleCnt="0"/>
      <dgm:spPr/>
    </dgm:pt>
    <dgm:pt modelId="{D933C756-3A33-4F26-B69D-69E6A5391B43}" type="pres">
      <dgm:prSet presAssocID="{72C64F09-CFCD-47B4-B3C6-E613FC92668B}" presName="hierChild5" presStyleCnt="0"/>
      <dgm:spPr/>
    </dgm:pt>
    <dgm:pt modelId="{EA0E1C10-E330-47F9-98AB-C40303D43ADF}" type="pres">
      <dgm:prSet presAssocID="{E7188D40-8E8B-4184-99FA-9645B50593AC}" presName="Name37" presStyleLbl="parChTrans1D2" presStyleIdx="2" presStyleCnt="3"/>
      <dgm:spPr/>
    </dgm:pt>
    <dgm:pt modelId="{63A96DF3-A733-4512-906A-5EB817F34AC3}" type="pres">
      <dgm:prSet presAssocID="{BD6E3C68-99D4-47D4-9A59-DFA1AD873B6E}" presName="hierRoot2" presStyleCnt="0">
        <dgm:presLayoutVars>
          <dgm:hierBranch val="init"/>
        </dgm:presLayoutVars>
      </dgm:prSet>
      <dgm:spPr/>
    </dgm:pt>
    <dgm:pt modelId="{0D5FF1CA-005E-479F-879F-48ED272D9658}" type="pres">
      <dgm:prSet presAssocID="{BD6E3C68-99D4-47D4-9A59-DFA1AD873B6E}" presName="rootComposite" presStyleCnt="0"/>
      <dgm:spPr/>
    </dgm:pt>
    <dgm:pt modelId="{A0DF6FC3-718E-4AAD-BFA5-E243A0F7277B}" type="pres">
      <dgm:prSet presAssocID="{BD6E3C68-99D4-47D4-9A59-DFA1AD873B6E}" presName="rootText" presStyleLbl="node2" presStyleIdx="2" presStyleCnt="3" custScaleX="120847" custLinFactNeighborX="-2540" custLinFactNeighborY="92357">
        <dgm:presLayoutVars>
          <dgm:chPref val="3"/>
        </dgm:presLayoutVars>
      </dgm:prSet>
      <dgm:spPr/>
    </dgm:pt>
    <dgm:pt modelId="{5B3E14BA-10A4-4214-B034-3DAE8E2F8334}" type="pres">
      <dgm:prSet presAssocID="{BD6E3C68-99D4-47D4-9A59-DFA1AD873B6E}" presName="rootPict" presStyleLbl="alignImgPlace1" presStyleIdx="3" presStyleCnt="5" custLinFactY="14325" custLinFactNeighborX="-46208" custLinFactNeighborY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70CF92D-B25E-4EC4-B9BF-17EFB835DCE2}" type="pres">
      <dgm:prSet presAssocID="{BD6E3C68-99D4-47D4-9A59-DFA1AD873B6E}" presName="rootConnector" presStyleLbl="node2" presStyleIdx="2" presStyleCnt="3"/>
      <dgm:spPr/>
    </dgm:pt>
    <dgm:pt modelId="{AF5AB2C5-4A78-4642-BF1F-406B2CFC4767}" type="pres">
      <dgm:prSet presAssocID="{BD6E3C68-99D4-47D4-9A59-DFA1AD873B6E}" presName="hierChild4" presStyleCnt="0"/>
      <dgm:spPr/>
    </dgm:pt>
    <dgm:pt modelId="{426718A8-4D10-4450-AC5D-710BE565C261}" type="pres">
      <dgm:prSet presAssocID="{BD6E3C68-99D4-47D4-9A59-DFA1AD873B6E}" presName="hierChild5" presStyleCnt="0"/>
      <dgm:spPr/>
    </dgm:pt>
    <dgm:pt modelId="{387A9AEC-B0AF-42EA-99BC-31E9A73962A0}" type="pres">
      <dgm:prSet presAssocID="{27C29B63-23B5-4364-8EF7-756DFBFED6FB}" presName="hierChild3" presStyleCnt="0"/>
      <dgm:spPr/>
    </dgm:pt>
    <dgm:pt modelId="{92F5B13A-D643-415C-B4AB-42C72FD3AC13}" type="pres">
      <dgm:prSet presAssocID="{3E1B18A7-31F9-4890-AB89-810716E5D9A3}" presName="hierRoot1" presStyleCnt="0">
        <dgm:presLayoutVars>
          <dgm:hierBranch val="init"/>
        </dgm:presLayoutVars>
      </dgm:prSet>
      <dgm:spPr/>
    </dgm:pt>
    <dgm:pt modelId="{464B2125-07A3-45C2-9446-C217E801A9CD}" type="pres">
      <dgm:prSet presAssocID="{3E1B18A7-31F9-4890-AB89-810716E5D9A3}" presName="rootComposite1" presStyleCnt="0"/>
      <dgm:spPr/>
    </dgm:pt>
    <dgm:pt modelId="{09C8BED8-80A8-424F-97D8-6C0F5083D7FD}" type="pres">
      <dgm:prSet presAssocID="{3E1B18A7-31F9-4890-AB89-810716E5D9A3}" presName="rootText1" presStyleLbl="node0" presStyleIdx="1" presStyleCnt="2" custScaleX="137111" custLinFactY="2755" custLinFactNeighborX="-71192" custLinFactNeighborY="100000">
        <dgm:presLayoutVars>
          <dgm:chPref val="3"/>
        </dgm:presLayoutVars>
      </dgm:prSet>
      <dgm:spPr/>
    </dgm:pt>
    <dgm:pt modelId="{D4825A41-9438-4E4E-B680-CA87E4707F7E}" type="pres">
      <dgm:prSet presAssocID="{3E1B18A7-31F9-4890-AB89-810716E5D9A3}" presName="rootPict1" presStyleLbl="alignImgPlace1" presStyleIdx="4" presStyleCnt="5" custScaleX="108119" custScaleY="105913" custLinFactX="-113911" custLinFactY="29562" custLinFactNeighborX="-200000" custLinFactNeighborY="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84CDF7A-4B0D-4AD8-8CA3-2F40FA1D6070}" type="pres">
      <dgm:prSet presAssocID="{3E1B18A7-31F9-4890-AB89-810716E5D9A3}" presName="rootConnector1" presStyleLbl="asst0" presStyleIdx="0" presStyleCnt="0"/>
      <dgm:spPr/>
    </dgm:pt>
    <dgm:pt modelId="{E28B2205-337E-4439-9FA9-3A33E608953E}" type="pres">
      <dgm:prSet presAssocID="{3E1B18A7-31F9-4890-AB89-810716E5D9A3}" presName="hierChild2" presStyleCnt="0"/>
      <dgm:spPr/>
    </dgm:pt>
    <dgm:pt modelId="{D1755935-0F9C-4841-975C-FE9C30EDACF6}" type="pres">
      <dgm:prSet presAssocID="{3E1B18A7-31F9-4890-AB89-810716E5D9A3}" presName="hierChild3" presStyleCnt="0"/>
      <dgm:spPr/>
    </dgm:pt>
  </dgm:ptLst>
  <dgm:cxnLst>
    <dgm:cxn modelId="{AD1D1400-3B32-4C54-B69D-AAFB5C9F2A5F}" type="presOf" srcId="{D3D3FA1E-AF26-4829-8F2E-226DE9C7844B}" destId="{240061A2-3912-4A27-A0A5-C1EA37549A2C}" srcOrd="0" destOrd="0" presId="urn:microsoft.com/office/officeart/2005/8/layout/pictureOrgChart+Icon"/>
    <dgm:cxn modelId="{0C3F191C-2CE7-47DA-BA31-141D1F914A1F}" srcId="{27C29B63-23B5-4364-8EF7-756DFBFED6FB}" destId="{72C64F09-CFCD-47B4-B3C6-E613FC92668B}" srcOrd="1" destOrd="0" parTransId="{D05F04BA-1A70-40DA-B9CA-375CEB6E6078}" sibTransId="{2A13E9B2-D71D-4BE1-9A5E-D1D0427565CC}"/>
    <dgm:cxn modelId="{39759423-B990-4C95-BD24-5BC7C7C110C5}" type="presOf" srcId="{060D9279-4D4E-4CEE-B0D5-F6C16E09545F}" destId="{A04FBFB2-2662-4570-8F8E-220457C6DCC7}" srcOrd="0" destOrd="0" presId="urn:microsoft.com/office/officeart/2005/8/layout/pictureOrgChart+Icon"/>
    <dgm:cxn modelId="{9272E033-A86F-4061-94A0-F3EA143D7C1D}" type="presOf" srcId="{E7188D40-8E8B-4184-99FA-9645B50593AC}" destId="{EA0E1C10-E330-47F9-98AB-C40303D43ADF}" srcOrd="0" destOrd="0" presId="urn:microsoft.com/office/officeart/2005/8/layout/pictureOrgChart+Icon"/>
    <dgm:cxn modelId="{BECE3635-5622-45FD-A01D-806A1F597937}" type="presOf" srcId="{27C29B63-23B5-4364-8EF7-756DFBFED6FB}" destId="{A709B17D-00DF-460D-BCC3-B4EF225BB366}" srcOrd="0" destOrd="0" presId="urn:microsoft.com/office/officeart/2005/8/layout/pictureOrgChart+Icon"/>
    <dgm:cxn modelId="{D3B1606D-03F0-47F4-A30B-9AED1080BD19}" type="presOf" srcId="{72C64F09-CFCD-47B4-B3C6-E613FC92668B}" destId="{9652E87C-E919-4AF7-BE12-DD2456A6CD1C}" srcOrd="0" destOrd="0" presId="urn:microsoft.com/office/officeart/2005/8/layout/pictureOrgChart+Icon"/>
    <dgm:cxn modelId="{FC6CA64E-8CD6-41D1-8612-279FEF746F8C}" type="presOf" srcId="{BD6E3C68-99D4-47D4-9A59-DFA1AD873B6E}" destId="{A0DF6FC3-718E-4AAD-BFA5-E243A0F7277B}" srcOrd="0" destOrd="0" presId="urn:microsoft.com/office/officeart/2005/8/layout/pictureOrgChart+Icon"/>
    <dgm:cxn modelId="{ECEA8B54-33B6-48B0-9789-55D9903A8C61}" type="presOf" srcId="{D3D3FA1E-AF26-4829-8F2E-226DE9C7844B}" destId="{4A7BBB09-766E-44C8-AA05-60068B2C8CFE}" srcOrd="1" destOrd="0" presId="urn:microsoft.com/office/officeart/2005/8/layout/pictureOrgChart+Icon"/>
    <dgm:cxn modelId="{0182C077-D217-4253-8873-F946CF047327}" srcId="{060D9279-4D4E-4CEE-B0D5-F6C16E09545F}" destId="{27C29B63-23B5-4364-8EF7-756DFBFED6FB}" srcOrd="0" destOrd="0" parTransId="{96BDB452-8538-45F9-9E09-D06B58AA446C}" sibTransId="{487403DD-261D-4A90-87CE-87EC648DD624}"/>
    <dgm:cxn modelId="{EAF2D07C-C150-4177-9810-405B71C6E4D9}" type="presOf" srcId="{BD6E3C68-99D4-47D4-9A59-DFA1AD873B6E}" destId="{670CF92D-B25E-4EC4-B9BF-17EFB835DCE2}" srcOrd="1" destOrd="0" presId="urn:microsoft.com/office/officeart/2005/8/layout/pictureOrgChart+Icon"/>
    <dgm:cxn modelId="{BBABE197-D0AD-40A7-B18E-882C6DD9BC8B}" type="presOf" srcId="{72C64F09-CFCD-47B4-B3C6-E613FC92668B}" destId="{8036164D-95D2-4D8A-9902-6FE631B9B13F}" srcOrd="1" destOrd="0" presId="urn:microsoft.com/office/officeart/2005/8/layout/pictureOrgChart+Icon"/>
    <dgm:cxn modelId="{8BA6B09E-F142-4695-BB6C-F1BC292BB602}" srcId="{27C29B63-23B5-4364-8EF7-756DFBFED6FB}" destId="{BD6E3C68-99D4-47D4-9A59-DFA1AD873B6E}" srcOrd="2" destOrd="0" parTransId="{E7188D40-8E8B-4184-99FA-9645B50593AC}" sibTransId="{DD1A6AFA-45B6-4357-8AB2-033D1C089BC3}"/>
    <dgm:cxn modelId="{90AB70A0-9472-42A0-8831-C3A57AA242DA}" type="presOf" srcId="{3E1B18A7-31F9-4890-AB89-810716E5D9A3}" destId="{09C8BED8-80A8-424F-97D8-6C0F5083D7FD}" srcOrd="0" destOrd="0" presId="urn:microsoft.com/office/officeart/2005/8/layout/pictureOrgChart+Icon"/>
    <dgm:cxn modelId="{A044FCA2-1279-48C4-87D9-5E32670CC753}" type="presOf" srcId="{B325F6B1-BBAA-4A67-8191-FB52E71CAF30}" destId="{BEBE2AA2-EB24-45E7-BE42-2254875096F6}" srcOrd="0" destOrd="0" presId="urn:microsoft.com/office/officeart/2005/8/layout/pictureOrgChart+Icon"/>
    <dgm:cxn modelId="{ADD3F5B9-B33F-4A5F-9205-A53BBA092366}" type="presOf" srcId="{3E1B18A7-31F9-4890-AB89-810716E5D9A3}" destId="{F84CDF7A-4B0D-4AD8-8CA3-2F40FA1D6070}" srcOrd="1" destOrd="0" presId="urn:microsoft.com/office/officeart/2005/8/layout/pictureOrgChart+Icon"/>
    <dgm:cxn modelId="{9B8704C6-FB7E-4F38-BF09-AA1226BD2294}" type="presOf" srcId="{27C29B63-23B5-4364-8EF7-756DFBFED6FB}" destId="{405D6D7D-04A9-417A-8AB7-8278F835CEB0}" srcOrd="1" destOrd="0" presId="urn:microsoft.com/office/officeart/2005/8/layout/pictureOrgChart+Icon"/>
    <dgm:cxn modelId="{85B64DD0-3372-4F20-94DD-FB1A22EE124A}" srcId="{27C29B63-23B5-4364-8EF7-756DFBFED6FB}" destId="{D3D3FA1E-AF26-4829-8F2E-226DE9C7844B}" srcOrd="0" destOrd="0" parTransId="{B325F6B1-BBAA-4A67-8191-FB52E71CAF30}" sibTransId="{E7841EBE-05C9-469E-A32E-70AC0ED01829}"/>
    <dgm:cxn modelId="{D96F31D3-371D-49D5-A5EC-A124239E6F57}" type="presOf" srcId="{D05F04BA-1A70-40DA-B9CA-375CEB6E6078}" destId="{4A39BEDE-E3B8-4413-A597-8890D722D0C9}" srcOrd="0" destOrd="0" presId="urn:microsoft.com/office/officeart/2005/8/layout/pictureOrgChart+Icon"/>
    <dgm:cxn modelId="{1A8928F8-C809-437D-ADFF-49ABA0D631E9}" srcId="{060D9279-4D4E-4CEE-B0D5-F6C16E09545F}" destId="{3E1B18A7-31F9-4890-AB89-810716E5D9A3}" srcOrd="1" destOrd="0" parTransId="{CC15E70E-7E04-4686-B877-FEE983B76595}" sibTransId="{13A7D071-B8D0-4865-B16B-A0238879C41E}"/>
    <dgm:cxn modelId="{7BB01680-05E0-4F88-8EDA-0D93D7A01AD1}" type="presParOf" srcId="{A04FBFB2-2662-4570-8F8E-220457C6DCC7}" destId="{030E818C-3AFA-4F75-AAA3-BE7F7CFB3FA4}" srcOrd="0" destOrd="0" presId="urn:microsoft.com/office/officeart/2005/8/layout/pictureOrgChart+Icon"/>
    <dgm:cxn modelId="{B5EA552F-03C1-419E-B55E-C31780106BE5}" type="presParOf" srcId="{030E818C-3AFA-4F75-AAA3-BE7F7CFB3FA4}" destId="{A1BF243A-1A19-40E6-96BD-57C13E28DC09}" srcOrd="0" destOrd="0" presId="urn:microsoft.com/office/officeart/2005/8/layout/pictureOrgChart+Icon"/>
    <dgm:cxn modelId="{2890DF0E-3276-4C67-BF4A-B689014BBB4A}" type="presParOf" srcId="{A1BF243A-1A19-40E6-96BD-57C13E28DC09}" destId="{A709B17D-00DF-460D-BCC3-B4EF225BB366}" srcOrd="0" destOrd="0" presId="urn:microsoft.com/office/officeart/2005/8/layout/pictureOrgChart+Icon"/>
    <dgm:cxn modelId="{D5DDB48B-362A-4724-8C2E-3130A28E1977}" type="presParOf" srcId="{A1BF243A-1A19-40E6-96BD-57C13E28DC09}" destId="{DAE7851C-75DD-4294-9655-B85A5A780080}" srcOrd="1" destOrd="0" presId="urn:microsoft.com/office/officeart/2005/8/layout/pictureOrgChart+Icon"/>
    <dgm:cxn modelId="{EC6C8E62-1C7C-40EC-A01D-0E5FA28B5440}" type="presParOf" srcId="{A1BF243A-1A19-40E6-96BD-57C13E28DC09}" destId="{405D6D7D-04A9-417A-8AB7-8278F835CEB0}" srcOrd="2" destOrd="0" presId="urn:microsoft.com/office/officeart/2005/8/layout/pictureOrgChart+Icon"/>
    <dgm:cxn modelId="{43AB726F-E2B8-40C0-9094-ABE2011A75E9}" type="presParOf" srcId="{030E818C-3AFA-4F75-AAA3-BE7F7CFB3FA4}" destId="{D9967C34-7ACE-4ADB-9603-A4D081CB300C}" srcOrd="1" destOrd="0" presId="urn:microsoft.com/office/officeart/2005/8/layout/pictureOrgChart+Icon"/>
    <dgm:cxn modelId="{394B32F5-EC9F-464E-BF91-BD8BF3B9B13E}" type="presParOf" srcId="{D9967C34-7ACE-4ADB-9603-A4D081CB300C}" destId="{BEBE2AA2-EB24-45E7-BE42-2254875096F6}" srcOrd="0" destOrd="0" presId="urn:microsoft.com/office/officeart/2005/8/layout/pictureOrgChart+Icon"/>
    <dgm:cxn modelId="{5B7F536A-5D46-42B7-90F0-478C047A5CEE}" type="presParOf" srcId="{D9967C34-7ACE-4ADB-9603-A4D081CB300C}" destId="{2B51BC1D-0757-48AE-A143-5A048E150326}" srcOrd="1" destOrd="0" presId="urn:microsoft.com/office/officeart/2005/8/layout/pictureOrgChart+Icon"/>
    <dgm:cxn modelId="{05DA6B3F-7850-4AAC-819D-1B51C8626584}" type="presParOf" srcId="{2B51BC1D-0757-48AE-A143-5A048E150326}" destId="{01F9FE7E-8435-4893-961F-A36C188763BD}" srcOrd="0" destOrd="0" presId="urn:microsoft.com/office/officeart/2005/8/layout/pictureOrgChart+Icon"/>
    <dgm:cxn modelId="{AD58C1BD-1006-44C4-8AC4-F87763F07D1E}" type="presParOf" srcId="{01F9FE7E-8435-4893-961F-A36C188763BD}" destId="{240061A2-3912-4A27-A0A5-C1EA37549A2C}" srcOrd="0" destOrd="0" presId="urn:microsoft.com/office/officeart/2005/8/layout/pictureOrgChart+Icon"/>
    <dgm:cxn modelId="{2BA78A28-661F-453A-925D-8DBF36C00338}" type="presParOf" srcId="{01F9FE7E-8435-4893-961F-A36C188763BD}" destId="{B314F758-24DB-4EDF-B46F-1FD4EB61F432}" srcOrd="1" destOrd="0" presId="urn:microsoft.com/office/officeart/2005/8/layout/pictureOrgChart+Icon"/>
    <dgm:cxn modelId="{12116608-C2CF-4DE1-A422-BC0CC86803CB}" type="presParOf" srcId="{01F9FE7E-8435-4893-961F-A36C188763BD}" destId="{4A7BBB09-766E-44C8-AA05-60068B2C8CFE}" srcOrd="2" destOrd="0" presId="urn:microsoft.com/office/officeart/2005/8/layout/pictureOrgChart+Icon"/>
    <dgm:cxn modelId="{A033A3B3-F4D6-4745-BA7C-5C5B218CE17C}" type="presParOf" srcId="{2B51BC1D-0757-48AE-A143-5A048E150326}" destId="{62CA0DE1-F64E-4F1F-B8AB-71CF0FEB13E4}" srcOrd="1" destOrd="0" presId="urn:microsoft.com/office/officeart/2005/8/layout/pictureOrgChart+Icon"/>
    <dgm:cxn modelId="{3D9BCBA1-5CF2-408F-8B5B-80D424F1A365}" type="presParOf" srcId="{2B51BC1D-0757-48AE-A143-5A048E150326}" destId="{720DF44F-3C49-4AD1-8305-1EA1352DEE1B}" srcOrd="2" destOrd="0" presId="urn:microsoft.com/office/officeart/2005/8/layout/pictureOrgChart+Icon"/>
    <dgm:cxn modelId="{34E4F912-D52C-4416-9DB7-2A5991621263}" type="presParOf" srcId="{D9967C34-7ACE-4ADB-9603-A4D081CB300C}" destId="{4A39BEDE-E3B8-4413-A597-8890D722D0C9}" srcOrd="2" destOrd="0" presId="urn:microsoft.com/office/officeart/2005/8/layout/pictureOrgChart+Icon"/>
    <dgm:cxn modelId="{78B1C043-C313-49EE-9C6B-9D0A9C63A02F}" type="presParOf" srcId="{D9967C34-7ACE-4ADB-9603-A4D081CB300C}" destId="{F3993BD0-0679-4AF7-B9DE-1615F0427888}" srcOrd="3" destOrd="0" presId="urn:microsoft.com/office/officeart/2005/8/layout/pictureOrgChart+Icon"/>
    <dgm:cxn modelId="{85A392AF-FC46-4699-9EFB-F50DD1F0EA32}" type="presParOf" srcId="{F3993BD0-0679-4AF7-B9DE-1615F0427888}" destId="{414F03EA-B668-411D-803F-EDC0A655B857}" srcOrd="0" destOrd="0" presId="urn:microsoft.com/office/officeart/2005/8/layout/pictureOrgChart+Icon"/>
    <dgm:cxn modelId="{7803D24E-FD73-483C-9CB9-61FB2C47E85C}" type="presParOf" srcId="{414F03EA-B668-411D-803F-EDC0A655B857}" destId="{9652E87C-E919-4AF7-BE12-DD2456A6CD1C}" srcOrd="0" destOrd="0" presId="urn:microsoft.com/office/officeart/2005/8/layout/pictureOrgChart+Icon"/>
    <dgm:cxn modelId="{B2636089-21EA-40C9-8051-114837E16345}" type="presParOf" srcId="{414F03EA-B668-411D-803F-EDC0A655B857}" destId="{3B3A426E-57F5-4E30-A447-53C4E2EA8A1F}" srcOrd="1" destOrd="0" presId="urn:microsoft.com/office/officeart/2005/8/layout/pictureOrgChart+Icon"/>
    <dgm:cxn modelId="{D12617E9-4E21-427C-86AE-90AD395BBFEC}" type="presParOf" srcId="{414F03EA-B668-411D-803F-EDC0A655B857}" destId="{8036164D-95D2-4D8A-9902-6FE631B9B13F}" srcOrd="2" destOrd="0" presId="urn:microsoft.com/office/officeart/2005/8/layout/pictureOrgChart+Icon"/>
    <dgm:cxn modelId="{91054247-4E87-4A4D-8A80-28E571469B37}" type="presParOf" srcId="{F3993BD0-0679-4AF7-B9DE-1615F0427888}" destId="{BC859384-E7BB-4FF9-9E5F-325647E498CF}" srcOrd="1" destOrd="0" presId="urn:microsoft.com/office/officeart/2005/8/layout/pictureOrgChart+Icon"/>
    <dgm:cxn modelId="{F85B4829-1324-445A-B28D-B5102B00E182}" type="presParOf" srcId="{F3993BD0-0679-4AF7-B9DE-1615F0427888}" destId="{D933C756-3A33-4F26-B69D-69E6A5391B43}" srcOrd="2" destOrd="0" presId="urn:microsoft.com/office/officeart/2005/8/layout/pictureOrgChart+Icon"/>
    <dgm:cxn modelId="{7BE0DFF3-4195-4931-AC11-E99FA4646518}" type="presParOf" srcId="{D9967C34-7ACE-4ADB-9603-A4D081CB300C}" destId="{EA0E1C10-E330-47F9-98AB-C40303D43ADF}" srcOrd="4" destOrd="0" presId="urn:microsoft.com/office/officeart/2005/8/layout/pictureOrgChart+Icon"/>
    <dgm:cxn modelId="{719004C8-7515-4335-8F0A-533E7D382FF4}" type="presParOf" srcId="{D9967C34-7ACE-4ADB-9603-A4D081CB300C}" destId="{63A96DF3-A733-4512-906A-5EB817F34AC3}" srcOrd="5" destOrd="0" presId="urn:microsoft.com/office/officeart/2005/8/layout/pictureOrgChart+Icon"/>
    <dgm:cxn modelId="{64954E7C-4CF8-4501-B9D1-670CD325142B}" type="presParOf" srcId="{63A96DF3-A733-4512-906A-5EB817F34AC3}" destId="{0D5FF1CA-005E-479F-879F-48ED272D9658}" srcOrd="0" destOrd="0" presId="urn:microsoft.com/office/officeart/2005/8/layout/pictureOrgChart+Icon"/>
    <dgm:cxn modelId="{524BE86B-D000-4C6B-8438-301CD74BB036}" type="presParOf" srcId="{0D5FF1CA-005E-479F-879F-48ED272D9658}" destId="{A0DF6FC3-718E-4AAD-BFA5-E243A0F7277B}" srcOrd="0" destOrd="0" presId="urn:microsoft.com/office/officeart/2005/8/layout/pictureOrgChart+Icon"/>
    <dgm:cxn modelId="{29DFA94D-7EE3-41E7-B897-37CDE87A3957}" type="presParOf" srcId="{0D5FF1CA-005E-479F-879F-48ED272D9658}" destId="{5B3E14BA-10A4-4214-B034-3DAE8E2F8334}" srcOrd="1" destOrd="0" presId="urn:microsoft.com/office/officeart/2005/8/layout/pictureOrgChart+Icon"/>
    <dgm:cxn modelId="{7C266F0A-26A9-41EF-87D7-BD3B4929A318}" type="presParOf" srcId="{0D5FF1CA-005E-479F-879F-48ED272D9658}" destId="{670CF92D-B25E-4EC4-B9BF-17EFB835DCE2}" srcOrd="2" destOrd="0" presId="urn:microsoft.com/office/officeart/2005/8/layout/pictureOrgChart+Icon"/>
    <dgm:cxn modelId="{95C59587-95EF-490B-927E-411AA18057D3}" type="presParOf" srcId="{63A96DF3-A733-4512-906A-5EB817F34AC3}" destId="{AF5AB2C5-4A78-4642-BF1F-406B2CFC4767}" srcOrd="1" destOrd="0" presId="urn:microsoft.com/office/officeart/2005/8/layout/pictureOrgChart+Icon"/>
    <dgm:cxn modelId="{AC998A82-F059-40D5-9564-AA4F4969D8F8}" type="presParOf" srcId="{63A96DF3-A733-4512-906A-5EB817F34AC3}" destId="{426718A8-4D10-4450-AC5D-710BE565C261}" srcOrd="2" destOrd="0" presId="urn:microsoft.com/office/officeart/2005/8/layout/pictureOrgChart+Icon"/>
    <dgm:cxn modelId="{4482415A-D66D-472A-9881-8335211AD2F6}" type="presParOf" srcId="{030E818C-3AFA-4F75-AAA3-BE7F7CFB3FA4}" destId="{387A9AEC-B0AF-42EA-99BC-31E9A73962A0}" srcOrd="2" destOrd="0" presId="urn:microsoft.com/office/officeart/2005/8/layout/pictureOrgChart+Icon"/>
    <dgm:cxn modelId="{4EE27B38-50CC-4F0F-93DA-FB40612AB87F}" type="presParOf" srcId="{A04FBFB2-2662-4570-8F8E-220457C6DCC7}" destId="{92F5B13A-D643-415C-B4AB-42C72FD3AC13}" srcOrd="1" destOrd="0" presId="urn:microsoft.com/office/officeart/2005/8/layout/pictureOrgChart+Icon"/>
    <dgm:cxn modelId="{BA2B8A27-E6FD-454A-B322-C6381ED566AA}" type="presParOf" srcId="{92F5B13A-D643-415C-B4AB-42C72FD3AC13}" destId="{464B2125-07A3-45C2-9446-C217E801A9CD}" srcOrd="0" destOrd="0" presId="urn:microsoft.com/office/officeart/2005/8/layout/pictureOrgChart+Icon"/>
    <dgm:cxn modelId="{4B54C5E7-79B1-4709-94C9-F64A75CA045E}" type="presParOf" srcId="{464B2125-07A3-45C2-9446-C217E801A9CD}" destId="{09C8BED8-80A8-424F-97D8-6C0F5083D7FD}" srcOrd="0" destOrd="0" presId="urn:microsoft.com/office/officeart/2005/8/layout/pictureOrgChart+Icon"/>
    <dgm:cxn modelId="{F90B3352-5701-4178-BE07-D2C4949EB43B}" type="presParOf" srcId="{464B2125-07A3-45C2-9446-C217E801A9CD}" destId="{D4825A41-9438-4E4E-B680-CA87E4707F7E}" srcOrd="1" destOrd="0" presId="urn:microsoft.com/office/officeart/2005/8/layout/pictureOrgChart+Icon"/>
    <dgm:cxn modelId="{64A649F1-3C9C-44B7-A812-D34F576BC900}" type="presParOf" srcId="{464B2125-07A3-45C2-9446-C217E801A9CD}" destId="{F84CDF7A-4B0D-4AD8-8CA3-2F40FA1D6070}" srcOrd="2" destOrd="0" presId="urn:microsoft.com/office/officeart/2005/8/layout/pictureOrgChart+Icon"/>
    <dgm:cxn modelId="{78ECEBB1-2D6A-4F36-B8E5-948A41DB3D0D}" type="presParOf" srcId="{92F5B13A-D643-415C-B4AB-42C72FD3AC13}" destId="{E28B2205-337E-4439-9FA9-3A33E608953E}" srcOrd="1" destOrd="0" presId="urn:microsoft.com/office/officeart/2005/8/layout/pictureOrgChart+Icon"/>
    <dgm:cxn modelId="{09D79CDD-00F7-49DE-A698-74C2BEA9CFF5}" type="presParOf" srcId="{92F5B13A-D643-415C-B4AB-42C72FD3AC13}" destId="{D1755935-0F9C-4841-975C-FE9C30EDACF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7AEA-4B59-48F9-AC60-A09175EE53D0}">
      <dsp:nvSpPr>
        <dsp:cNvPr id="0" name=""/>
        <dsp:cNvSpPr/>
      </dsp:nvSpPr>
      <dsp:spPr>
        <a:xfrm>
          <a:off x="662014" y="581055"/>
          <a:ext cx="3878164" cy="3878164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878F7-1BC5-48AF-ACCF-AE185774B69B}">
      <dsp:nvSpPr>
        <dsp:cNvPr id="0" name=""/>
        <dsp:cNvSpPr/>
      </dsp:nvSpPr>
      <dsp:spPr>
        <a:xfrm>
          <a:off x="662014" y="581055"/>
          <a:ext cx="3878164" cy="3878164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A1837-33AF-4B5B-BD53-6586E54F6570}">
      <dsp:nvSpPr>
        <dsp:cNvPr id="0" name=""/>
        <dsp:cNvSpPr/>
      </dsp:nvSpPr>
      <dsp:spPr>
        <a:xfrm>
          <a:off x="662014" y="581055"/>
          <a:ext cx="3878164" cy="3878164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F1D50-760D-4277-A911-BB1A8DC866E1}">
      <dsp:nvSpPr>
        <dsp:cNvPr id="0" name=""/>
        <dsp:cNvSpPr/>
      </dsp:nvSpPr>
      <dsp:spPr>
        <a:xfrm>
          <a:off x="1707751" y="1626792"/>
          <a:ext cx="1786689" cy="178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DAR</a:t>
          </a:r>
        </a:p>
      </dsp:txBody>
      <dsp:txXfrm>
        <a:off x="1969406" y="1888447"/>
        <a:ext cx="1263379" cy="1263379"/>
      </dsp:txXfrm>
    </dsp:sp>
    <dsp:sp modelId="{647ADA2E-2E21-4E85-ABD9-7A9ADD192B7E}">
      <dsp:nvSpPr>
        <dsp:cNvPr id="0" name=""/>
        <dsp:cNvSpPr/>
      </dsp:nvSpPr>
      <dsp:spPr>
        <a:xfrm>
          <a:off x="1613545" y="738"/>
          <a:ext cx="1975103" cy="1250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Behavioral  Science</a:t>
          </a:r>
        </a:p>
      </dsp:txBody>
      <dsp:txXfrm>
        <a:off x="1902792" y="183896"/>
        <a:ext cx="1396609" cy="884366"/>
      </dsp:txXfrm>
    </dsp:sp>
    <dsp:sp modelId="{D5E119C5-680B-49E5-BBF3-1C7DA5E2AB88}">
      <dsp:nvSpPr>
        <dsp:cNvPr id="0" name=""/>
        <dsp:cNvSpPr/>
      </dsp:nvSpPr>
      <dsp:spPr>
        <a:xfrm>
          <a:off x="3287108" y="2818556"/>
          <a:ext cx="1908579" cy="129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Clinical Neuroscience</a:t>
          </a:r>
        </a:p>
      </dsp:txBody>
      <dsp:txXfrm>
        <a:off x="3566613" y="3008529"/>
        <a:ext cx="1349569" cy="917274"/>
      </dsp:txXfrm>
    </dsp:sp>
    <dsp:sp modelId="{CE647FD6-DD95-4CDA-968C-DAD8D078F754}">
      <dsp:nvSpPr>
        <dsp:cNvPr id="0" name=""/>
        <dsp:cNvSpPr/>
      </dsp:nvSpPr>
      <dsp:spPr>
        <a:xfrm>
          <a:off x="61697" y="2868320"/>
          <a:ext cx="1798194" cy="1197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Mental Health</a:t>
          </a:r>
        </a:p>
      </dsp:txBody>
      <dsp:txXfrm>
        <a:off x="325036" y="3043718"/>
        <a:ext cx="1271516" cy="846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E1C10-E330-47F9-98AB-C40303D43ADF}">
      <dsp:nvSpPr>
        <dsp:cNvPr id="0" name=""/>
        <dsp:cNvSpPr/>
      </dsp:nvSpPr>
      <dsp:spPr>
        <a:xfrm>
          <a:off x="4420154" y="2521729"/>
          <a:ext cx="3150199" cy="164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390"/>
              </a:lnTo>
              <a:lnTo>
                <a:pt x="3150199" y="1474390"/>
              </a:lnTo>
              <a:lnTo>
                <a:pt x="3150199" y="1649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9BEDE-E3B8-4413-A597-8890D722D0C9}">
      <dsp:nvSpPr>
        <dsp:cNvPr id="0" name=""/>
        <dsp:cNvSpPr/>
      </dsp:nvSpPr>
      <dsp:spPr>
        <a:xfrm>
          <a:off x="4420154" y="2521729"/>
          <a:ext cx="448972" cy="164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390"/>
              </a:lnTo>
              <a:lnTo>
                <a:pt x="448972" y="1474390"/>
              </a:lnTo>
              <a:lnTo>
                <a:pt x="448972" y="1649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E2AA2-EB24-45E7-BE42-2254875096F6}">
      <dsp:nvSpPr>
        <dsp:cNvPr id="0" name=""/>
        <dsp:cNvSpPr/>
      </dsp:nvSpPr>
      <dsp:spPr>
        <a:xfrm>
          <a:off x="1611994" y="2521729"/>
          <a:ext cx="2808160" cy="1649580"/>
        </a:xfrm>
        <a:custGeom>
          <a:avLst/>
          <a:gdLst/>
          <a:ahLst/>
          <a:cxnLst/>
          <a:rect l="0" t="0" r="0" b="0"/>
          <a:pathLst>
            <a:path>
              <a:moveTo>
                <a:pt x="2808160" y="0"/>
              </a:moveTo>
              <a:lnTo>
                <a:pt x="2808160" y="1474390"/>
              </a:lnTo>
              <a:lnTo>
                <a:pt x="0" y="1474390"/>
              </a:lnTo>
              <a:lnTo>
                <a:pt x="0" y="1649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9B17D-00DF-460D-BCC3-B4EF225BB366}">
      <dsp:nvSpPr>
        <dsp:cNvPr id="0" name=""/>
        <dsp:cNvSpPr/>
      </dsp:nvSpPr>
      <dsp:spPr>
        <a:xfrm>
          <a:off x="2631271" y="1271250"/>
          <a:ext cx="3577765" cy="125047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035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Leonardo Cubillos, MD, MPH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Director</a:t>
          </a:r>
        </a:p>
      </dsp:txBody>
      <dsp:txXfrm>
        <a:off x="2631271" y="1271250"/>
        <a:ext cx="3577765" cy="1250479"/>
      </dsp:txXfrm>
    </dsp:sp>
    <dsp:sp modelId="{DAE7851C-75DD-4294-9655-B85A5A780080}">
      <dsp:nvSpPr>
        <dsp:cNvPr id="0" name=""/>
        <dsp:cNvSpPr/>
      </dsp:nvSpPr>
      <dsp:spPr>
        <a:xfrm>
          <a:off x="64438" y="2405236"/>
          <a:ext cx="207701" cy="5311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061A2-3912-4A27-A0A5-C1EA37549A2C}">
      <dsp:nvSpPr>
        <dsp:cNvPr id="0" name=""/>
        <dsp:cNvSpPr/>
      </dsp:nvSpPr>
      <dsp:spPr>
        <a:xfrm>
          <a:off x="99504" y="4171310"/>
          <a:ext cx="3024979" cy="834242"/>
        </a:xfrm>
        <a:prstGeom prst="rect">
          <a:avLst/>
        </a:prstGeom>
        <a:solidFill>
          <a:srgbClr val="00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03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latin typeface="Abadi" panose="020B0604020104020204" pitchFamily="34" charset="0"/>
            </a:rPr>
            <a:t>Andrea Horvath-Marques, MD,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latin typeface="Abadi" panose="020B0604020104020204" pitchFamily="34" charset="0"/>
            </a:rPr>
            <a:t>MPH, PhD                                  </a:t>
          </a:r>
          <a:r>
            <a:rPr lang="en-US" sz="1200" b="1" u="sng" kern="1200" dirty="0">
              <a:latin typeface="Abadi" panose="020B0604020104020204" pitchFamily="34" charset="0"/>
            </a:rPr>
            <a:t> Dissemination and Implementation Research program</a:t>
          </a:r>
          <a:endParaRPr lang="en-US" sz="1200" u="sng" kern="1200" dirty="0">
            <a:latin typeface="Abadi" panose="020B0604020104020204" pitchFamily="34" charset="0"/>
          </a:endParaRPr>
        </a:p>
      </dsp:txBody>
      <dsp:txXfrm>
        <a:off x="99504" y="4171310"/>
        <a:ext cx="3024979" cy="834242"/>
      </dsp:txXfrm>
    </dsp:sp>
    <dsp:sp modelId="{B314F758-24DB-4EDF-B46F-1FD4EB61F432}">
      <dsp:nvSpPr>
        <dsp:cNvPr id="0" name=""/>
        <dsp:cNvSpPr/>
      </dsp:nvSpPr>
      <dsp:spPr>
        <a:xfrm>
          <a:off x="176975" y="4239773"/>
          <a:ext cx="500545" cy="7106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2E87C-E919-4AF7-BE12-DD2456A6CD1C}">
      <dsp:nvSpPr>
        <dsp:cNvPr id="0" name=""/>
        <dsp:cNvSpPr/>
      </dsp:nvSpPr>
      <dsp:spPr>
        <a:xfrm>
          <a:off x="3433137" y="4171310"/>
          <a:ext cx="2871979" cy="834242"/>
        </a:xfrm>
        <a:prstGeom prst="rect">
          <a:avLst/>
        </a:prstGeom>
        <a:solidFill>
          <a:srgbClr val="00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03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u="sng" kern="1200" dirty="0">
              <a:latin typeface="Abadi" panose="020B0604020104020204" pitchFamily="34" charset="0"/>
              <a:cs typeface="Arial" panose="020B0604020202020204" pitchFamily="34" charset="0"/>
            </a:rPr>
            <a:t>Holly Campbell-Rosen, PhD                       </a:t>
          </a:r>
          <a:r>
            <a:rPr lang="en-US" sz="1200" b="1" u="sng" kern="1200" dirty="0">
              <a:latin typeface="Abadi" panose="020B0604020104020204" pitchFamily="34" charset="0"/>
              <a:cs typeface="Arial" panose="020B0604020202020204" pitchFamily="34" charset="0"/>
            </a:rPr>
            <a:t>Global Mental Health &amp; Human Mobility Research Program</a:t>
          </a:r>
          <a:endParaRPr lang="en-US" sz="1200" u="sng" kern="1200" dirty="0"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3433137" y="4171310"/>
        <a:ext cx="2871979" cy="834242"/>
      </dsp:txXfrm>
    </dsp:sp>
    <dsp:sp modelId="{3B3A426E-57F5-4E30-A447-53C4E2EA8A1F}">
      <dsp:nvSpPr>
        <dsp:cNvPr id="0" name=""/>
        <dsp:cNvSpPr/>
      </dsp:nvSpPr>
      <dsp:spPr>
        <a:xfrm>
          <a:off x="3518976" y="4227109"/>
          <a:ext cx="539052" cy="6673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F6FC3-718E-4AAD-BFA5-E243A0F7277B}">
      <dsp:nvSpPr>
        <dsp:cNvPr id="0" name=""/>
        <dsp:cNvSpPr/>
      </dsp:nvSpPr>
      <dsp:spPr>
        <a:xfrm>
          <a:off x="6562196" y="4171310"/>
          <a:ext cx="2016313" cy="834242"/>
        </a:xfrm>
        <a:prstGeom prst="rect">
          <a:avLst/>
        </a:prstGeom>
        <a:solidFill>
          <a:srgbClr val="00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03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latin typeface="Abadi" panose="020B0604020104020204" pitchFamily="34" charset="0"/>
            </a:rPr>
            <a:t>Rhonda Moore, PhD                     </a:t>
          </a:r>
          <a:r>
            <a:rPr lang="en-US" sz="1200" b="1" u="sng" kern="1200" dirty="0">
              <a:latin typeface="Abadi" panose="020B0604020104020204" pitchFamily="34" charset="0"/>
            </a:rPr>
            <a:t> Mobile Technology Program</a:t>
          </a:r>
          <a:endParaRPr lang="en-US" sz="1200" u="sng" kern="1200" dirty="0">
            <a:latin typeface="Abadi" panose="020B0604020104020204" pitchFamily="34" charset="0"/>
          </a:endParaRPr>
        </a:p>
      </dsp:txBody>
      <dsp:txXfrm>
        <a:off x="6562196" y="4171310"/>
        <a:ext cx="2016313" cy="834242"/>
      </dsp:txXfrm>
    </dsp:sp>
    <dsp:sp modelId="{5B3E14BA-10A4-4214-B034-3DAE8E2F8334}">
      <dsp:nvSpPr>
        <dsp:cNvPr id="0" name=""/>
        <dsp:cNvSpPr/>
      </dsp:nvSpPr>
      <dsp:spPr>
        <a:xfrm>
          <a:off x="6630623" y="4247251"/>
          <a:ext cx="500545" cy="6673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8BED8-80A8-424F-97D8-6C0F5083D7FD}">
      <dsp:nvSpPr>
        <dsp:cNvPr id="0" name=""/>
        <dsp:cNvSpPr/>
      </dsp:nvSpPr>
      <dsp:spPr>
        <a:xfrm>
          <a:off x="5265308" y="2657194"/>
          <a:ext cx="2287676" cy="834242"/>
        </a:xfrm>
        <a:prstGeom prst="rect">
          <a:avLst/>
        </a:prstGeom>
        <a:solidFill>
          <a:srgbClr val="00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035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u="sng" kern="1200" dirty="0"/>
        </a:p>
      </dsp:txBody>
      <dsp:txXfrm>
        <a:off x="5265308" y="2657194"/>
        <a:ext cx="2287676" cy="834242"/>
      </dsp:txXfrm>
    </dsp:sp>
    <dsp:sp modelId="{D4825A41-9438-4E4E-B680-CA87E4707F7E}">
      <dsp:nvSpPr>
        <dsp:cNvPr id="0" name=""/>
        <dsp:cNvSpPr/>
      </dsp:nvSpPr>
      <dsp:spPr>
        <a:xfrm>
          <a:off x="5254569" y="2728349"/>
          <a:ext cx="541184" cy="70685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CB2AF7-B124-4CD0-AA7F-2739978CBF24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096547-A112-4CF4-B157-3A0E43500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2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C550B73-9AC9-42A0-9B4B-F4D3E7581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04F5EEB-8D01-4DD1-A9B0-AC80E90F6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3D4AAC3-F16C-40EF-88AF-B51017299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3900" indent="-277813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4425" indent="-22225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0513" indent="-22225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06600" indent="-22225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800" indent="-22225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21000" indent="-22225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8200" indent="-22225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35400" indent="-22225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D837C-C3FB-4CB3-993C-7C671783FE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DE8E7C5-BB40-4B18-B1F5-E9A7560DD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9EE2F8D-234F-4E42-BDC2-D0AA02A23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5442FD9-5ADB-4691-AA7E-AA5B0D21E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0B7059-4537-48B6-B201-93D2237985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CB41232-8D9E-4F8D-99EF-844C8DF98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C2EDF39-6816-4C17-B95D-ADC7D9305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Non-US citizens can apply for K99/R00 but have to be from a US institution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B1B5546-3E66-490D-B7D1-67BBCC0F5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0541D-E85D-4E75-8DDC-3C3ED70EEB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6B725-E2C9-4F18-AF59-3E328D781D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6F7-412E-45A8-BA4C-BF46C425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BC39D-32C9-48CE-91D8-4D0540D01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C687C-E988-475C-A293-217D415E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4DD2-36E0-4C5E-AC79-33B2BAAF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9B97-EA67-4DAF-B181-B2C48A3B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DD0A-7D93-4CE4-9714-2B8F3AF7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75F4F-EBA2-4D31-B8B6-251F3A41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5D1D-51F4-48D9-B394-15E88757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E9DD-2B21-498B-B7FA-84267306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756C-8398-477E-96B0-9C07DA94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B9D2B-9A37-4408-9344-531C68EE1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71B28-5176-490F-9BE6-5B8953390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5888A-901C-4F02-A5EC-B849A50F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B7106-2EC9-4821-9E23-BB8F5166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0FBB-996A-4095-A72F-7D569044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E3C34-C23D-4D07-88E7-A02950B42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" y="285"/>
            <a:ext cx="12190992" cy="6857433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159567" y="6142041"/>
            <a:ext cx="164551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9315367" y="5976937"/>
            <a:ext cx="7159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 noChangeAspect="1"/>
          </p:cNvSpPr>
          <p:nvPr>
            <p:ph type="title"/>
          </p:nvPr>
        </p:nvSpPr>
        <p:spPr>
          <a:xfrm>
            <a:off x="253860" y="476509"/>
            <a:ext cx="11669325" cy="1171539"/>
          </a:xfrm>
          <a:prstGeom prst="rect">
            <a:avLst/>
          </a:prstGeom>
        </p:spPr>
        <p:txBody>
          <a:bodyPr/>
          <a:lstStyle>
            <a:lvl1pPr indent="0"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3859" y="2003562"/>
            <a:ext cx="6434324" cy="15419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39717" indent="0">
              <a:buNone/>
              <a:defRPr i="1"/>
            </a:lvl2pPr>
            <a:lvl3pPr marL="749281" indent="0">
              <a:buNone/>
              <a:defRPr>
                <a:solidFill>
                  <a:srgbClr val="FFFFFF"/>
                </a:solidFill>
              </a:defRPr>
            </a:lvl3pPr>
            <a:lvl4pPr marL="1079473" indent="0">
              <a:buNone/>
              <a:defRPr>
                <a:solidFill>
                  <a:srgbClr val="FFFFFF"/>
                </a:solidFill>
              </a:defRPr>
            </a:lvl4pPr>
            <a:lvl5pPr marL="137156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115BEAD-8D20-4549-8D7A-1C13B694D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859" y="3898871"/>
            <a:ext cx="6434324" cy="9060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39717" indent="0">
              <a:buNone/>
              <a:defRPr i="1"/>
            </a:lvl2pPr>
            <a:lvl3pPr marL="749281" indent="0">
              <a:buNone/>
              <a:defRPr>
                <a:solidFill>
                  <a:srgbClr val="FFFFFF"/>
                </a:solidFill>
              </a:defRPr>
            </a:lvl3pPr>
            <a:lvl4pPr marL="1079473" indent="0">
              <a:buNone/>
              <a:defRPr>
                <a:solidFill>
                  <a:srgbClr val="FFFFFF"/>
                </a:solidFill>
              </a:defRPr>
            </a:lvl4pPr>
            <a:lvl5pPr marL="1371566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85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03D00-3157-4D76-8A03-670927E53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784" y="1334079"/>
            <a:ext cx="11033760" cy="4870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BC272-6FE0-45FE-8B4A-03BC82121722}"/>
              </a:ext>
            </a:extLst>
          </p:cNvPr>
          <p:cNvSpPr/>
          <p:nvPr/>
        </p:nvSpPr>
        <p:spPr>
          <a:xfrm rot="5400000" flipH="1">
            <a:off x="6044005" y="-4415914"/>
            <a:ext cx="137160" cy="110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 dirty="0" err="1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pic>
        <p:nvPicPr>
          <p:cNvPr id="5" name="Picture 4" descr="Image result for nimh nih logo png">
            <a:extLst>
              <a:ext uri="{FF2B5EF4-FFF2-40B4-BE49-F238E27FC236}">
                <a16:creationId xmlns:a16="http://schemas.microsoft.com/office/drawing/2014/main" id="{D43E861A-D05E-4CA8-9C31-9F64A357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725" y="6341496"/>
            <a:ext cx="1752657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A481B0A-6230-4A1A-BB5D-626A6711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82" y="169033"/>
            <a:ext cx="11033761" cy="863354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95EB87A-5F16-4E16-980E-85F23288F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477" y="6408176"/>
            <a:ext cx="540608" cy="214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14DA8466-51B6-440F-8995-3D5918D9CE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5A2DE-41A7-44C9-BC78-D68C80AC2BD8}"/>
              </a:ext>
            </a:extLst>
          </p:cNvPr>
          <p:cNvSpPr/>
          <p:nvPr userDrawn="1"/>
        </p:nvSpPr>
        <p:spPr>
          <a:xfrm rot="5400000" flipH="1">
            <a:off x="6044005" y="-4415914"/>
            <a:ext cx="137160" cy="110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 dirty="0" err="1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pic>
        <p:nvPicPr>
          <p:cNvPr id="8" name="Picture 7" descr="Image result for nimh nih logo png">
            <a:extLst>
              <a:ext uri="{FF2B5EF4-FFF2-40B4-BE49-F238E27FC236}">
                <a16:creationId xmlns:a16="http://schemas.microsoft.com/office/drawing/2014/main" id="{83EFD3F0-6F4E-4B22-A5B0-1C5BF47540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725" y="6341496"/>
            <a:ext cx="1752657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3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D095-DFEF-4A37-8C5D-E849A29E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6FD2-BE12-49B5-8106-384DAC3D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B1174-AF95-44DF-8E72-6B2F039D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B7CC2-6F1D-44FC-9D6F-25B13C1A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AC2A9-C6F5-4737-89FB-BEA272DF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9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6404-A529-4D8B-ABBC-3CFF8A1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FD6A4-381C-4EA6-BE82-C2B33D12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29A13-0BAC-4E3F-8AAC-DFF2019A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16D51-74CC-4638-B7E2-BC3A457E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C641-49CC-4B65-AA52-BC173CBC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5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86ED-1BC2-493F-84A1-5F7E16A9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966B6-BB80-4219-9967-F123B1EEE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4A3D3-A120-4B84-804C-003540445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F4CED-5A91-46BC-9EAD-3C1D7F8A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39474-D610-4207-A440-1AD84CB2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3ECD0-AB05-40B9-84E5-66EB6744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BAF4-18E9-40CA-9153-DC270699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FA968-5975-40E8-9D46-E9031B40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80948-090A-4658-855F-8382C3442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2ABD1-952F-4A60-A4A8-CF41DB460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B9E1E-E079-4E8B-9E21-91854A058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A192B-361F-43C5-8788-FBEE118D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C0EA0-BBC1-4715-8B0C-61E5B601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583FC-A317-4298-A838-8BFA2B0E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424F-A19C-4033-8163-FAD05FE7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6AE7D-7E9F-4189-8E72-E4CF99A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3F18B-5F9C-47AF-BD18-FD60C50A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BFCAA-8866-4A0C-8ED2-96A27BC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7CD87-D139-486C-8338-32D5BB24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3320A-C1F7-4298-9FCD-C3F2E4EB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5B5F6-330B-4D22-806A-2944A2F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1621-B22E-4288-9510-2078CEB5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C5F8-138F-4FAA-924A-8316D0B1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ED72C-293E-4CD2-A9DC-CD3B938B5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FA5C4-3868-44BF-9E76-D27B78DD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7B8BB-9D0E-4E2F-A626-EFCAD5DB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29C38-C2E0-4090-8258-E07A302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4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C279-22AF-42A3-BF97-D6661F18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59E26-F02D-425F-99EB-8AC41F01D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2B5B1-AFCD-4E2D-AADD-69411A915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C106F-9563-4479-9AF9-A946F5D2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E95B6-BB7D-4400-92E0-186AB4B7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C3060-E044-45E0-B3F4-27641EFE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0A758-9301-4FC9-B9FC-59F634EF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C6AA4-9641-4174-9F6B-E54EEA3AC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04C9-C227-40A4-919E-61DC9068D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DC34-580C-479A-A357-5A90035040D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927F-A686-483A-AC8C-D249FAAD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D137B-786B-4604-86F6-860474AEE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6C33-3A67-4D5E-8262-982F09290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5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mh.nih.gov/about/organization/dar/aids-related-funding-opportunity-announcements-foa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imh.nih.gov/about/organization/cgmh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clinical-trials/definitio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R-18-540.html" TargetMode="External"/><Relationship Id="rId7" Type="http://schemas.openxmlformats.org/officeDocument/2006/relationships/image" Target="../media/image37.jpeg"/><Relationship Id="rId2" Type="http://schemas.openxmlformats.org/officeDocument/2006/relationships/hyperlink" Target="https://grants.nih.gov/grants/guide/pa-files/PAR-18-53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grants.nih.gov/grants/guide/pa-files/PAR-19-051.html" TargetMode="External"/><Relationship Id="rId4" Type="http://schemas.openxmlformats.org/officeDocument/2006/relationships/hyperlink" Target="https://grants.nih.gov/grants/guide/pa-files/PAR-19-098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fic.nih.gov/Programs/Info/Pages/irsda-faqs.aspx" TargetMode="External"/><Relationship Id="rId7" Type="http://schemas.openxmlformats.org/officeDocument/2006/relationships/hyperlink" Target="mailto:Christine.Jessup@nih.gov" TargetMode="External"/><Relationship Id="rId2" Type="http://schemas.openxmlformats.org/officeDocument/2006/relationships/hyperlink" Target="http://www.fic.nih.gov/programs/Pages/research-scientists.asp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searchtraining.nih.gov/programs/career-development" TargetMode="External"/><Relationship Id="rId5" Type="http://schemas.openxmlformats.org/officeDocument/2006/relationships/hyperlink" Target="http://www.fic.nih.gov/Programs/Info/Pages/faqs-emerging-global-leader.aspx" TargetMode="External"/><Relationship Id="rId4" Type="http://schemas.openxmlformats.org/officeDocument/2006/relationships/hyperlink" Target="http://www.fic.nih.gov/Programs/Pages/emerging-global-leader.aspx" TargetMode="External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niaid.nih.gov/ncn/default.htm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world-people-together-160383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lisonsu@mail.nih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F3115B-2990-47EA-8EC4-6884350D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94" y="476508"/>
            <a:ext cx="8751994" cy="1171539"/>
          </a:xfrm>
        </p:spPr>
        <p:txBody>
          <a:bodyPr>
            <a:normAutofit/>
          </a:bodyPr>
          <a:lstStyle/>
          <a:p>
            <a:r>
              <a:rPr lang="en-US" dirty="0"/>
              <a:t>NIMH Division of AIDS Research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4D0713-C807-4150-9DB3-3619674B4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94" y="1648047"/>
            <a:ext cx="7253394" cy="189750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Susannah Allison</a:t>
            </a:r>
            <a:r>
              <a:rPr lang="en-US" altLang="en-US" dirty="0"/>
              <a:t>, PhD</a:t>
            </a:r>
          </a:p>
          <a:p>
            <a:r>
              <a:rPr lang="en-US" altLang="en-US" dirty="0"/>
              <a:t>Training Director</a:t>
            </a:r>
          </a:p>
          <a:p>
            <a:endParaRPr lang="en-US" alt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E8F11E-E1EC-4B78-A4D0-6439993286F4}"/>
              </a:ext>
            </a:extLst>
          </p:cNvPr>
          <p:cNvSpPr txBox="1">
            <a:spLocks/>
          </p:cNvSpPr>
          <p:nvPr/>
        </p:nvSpPr>
        <p:spPr>
          <a:xfrm>
            <a:off x="190394" y="3901065"/>
            <a:ext cx="7253394" cy="93843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7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079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D43 Co-Funding Presentation</a:t>
            </a:r>
          </a:p>
          <a:p>
            <a:r>
              <a:rPr lang="en-US" sz="2400" dirty="0"/>
              <a:t>January 27,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EBB0047-4BD9-4B2C-9316-A8E6909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1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ACE3E761-5793-46FA-948E-D3DAA01B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7A6B425A-E719-4DBF-947C-0DC1F67862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71703D7-7DC8-456E-BD96-17B1A0B72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ED90383-1EAA-4D56-A903-13A7CC11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1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8533DDD-D895-4CC8-9BFC-1B38D598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5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A35E095-E796-4B03-9AA4-636BC208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5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A4136D5-3998-46D7-A417-553D4B34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0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C82017F-5857-49D1-9B3D-995BDC4B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0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BCF88-7736-4670-AEE7-675A3346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681" y="363074"/>
            <a:ext cx="9008216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Current DAR Research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6B701-3721-402C-9B46-51466C024988}"/>
              </a:ext>
            </a:extLst>
          </p:cNvPr>
          <p:cNvSpPr txBox="1"/>
          <p:nvPr/>
        </p:nvSpPr>
        <p:spPr>
          <a:xfrm flipH="1">
            <a:off x="752673" y="1231661"/>
            <a:ext cx="378506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Emotional and Mental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E2CD4-9536-4DDA-84E6-7FCEE7C037A6}"/>
              </a:ext>
            </a:extLst>
          </p:cNvPr>
          <p:cNvSpPr txBox="1"/>
          <p:nvPr/>
        </p:nvSpPr>
        <p:spPr>
          <a:xfrm>
            <a:off x="405020" y="1664752"/>
            <a:ext cx="448036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A14"/>
                </a:solidFill>
              </a:rPr>
              <a:t>Mental Health Comorbidities in HIV Prevention and Treatment</a:t>
            </a:r>
          </a:p>
          <a:p>
            <a:pPr algn="ctr"/>
            <a:endParaRPr lang="en-US" dirty="0">
              <a:solidFill>
                <a:srgbClr val="000A14"/>
              </a:solidFill>
            </a:endParaRPr>
          </a:p>
          <a:p>
            <a:pPr algn="ctr"/>
            <a:r>
              <a:rPr lang="en-US" dirty="0">
                <a:solidFill>
                  <a:srgbClr val="000A14"/>
                </a:solidFill>
              </a:rPr>
              <a:t>Implementation Research for Screening and Treatment for Mental Disorders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C98E7-E42B-4974-9CB5-47C69D7AD973}"/>
              </a:ext>
            </a:extLst>
          </p:cNvPr>
          <p:cNvSpPr txBox="1"/>
          <p:nvPr/>
        </p:nvSpPr>
        <p:spPr>
          <a:xfrm flipH="1">
            <a:off x="7926748" y="1231661"/>
            <a:ext cx="295033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Individual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6358F-D633-4AE9-9D25-9F270B57495C}"/>
              </a:ext>
            </a:extLst>
          </p:cNvPr>
          <p:cNvSpPr txBox="1"/>
          <p:nvPr/>
        </p:nvSpPr>
        <p:spPr>
          <a:xfrm>
            <a:off x="7016854" y="1664752"/>
            <a:ext cx="477012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A14"/>
                </a:solidFill>
              </a:rPr>
              <a:t>Development, Testing, Use, and Impact of Biomedical HIV Prevention, Treatment, and Cure Strategies</a:t>
            </a:r>
          </a:p>
          <a:p>
            <a:pPr algn="ctr"/>
            <a:endParaRPr lang="en-US" dirty="0">
              <a:solidFill>
                <a:srgbClr val="000A14"/>
              </a:solidFill>
            </a:endParaRPr>
          </a:p>
          <a:p>
            <a:pPr algn="ctr"/>
            <a:r>
              <a:rPr lang="en-US" dirty="0">
                <a:solidFill>
                  <a:srgbClr val="000A14"/>
                </a:solidFill>
              </a:rPr>
              <a:t>Advancing Differentiated Care for Adolescents and Young Adults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3420C-AF7E-4069-9CB2-364724B8FA74}"/>
              </a:ext>
            </a:extLst>
          </p:cNvPr>
          <p:cNvSpPr txBox="1"/>
          <p:nvPr/>
        </p:nvSpPr>
        <p:spPr>
          <a:xfrm flipH="1">
            <a:off x="3137792" y="3720414"/>
            <a:ext cx="5916415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Interpersonal Factors and Structural Determinants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B9FF3-6A1F-4A53-A57E-570BC2D098AC}"/>
              </a:ext>
            </a:extLst>
          </p:cNvPr>
          <p:cNvSpPr txBox="1"/>
          <p:nvPr/>
        </p:nvSpPr>
        <p:spPr>
          <a:xfrm>
            <a:off x="2400097" y="4120524"/>
            <a:ext cx="739180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A14"/>
                </a:solidFill>
              </a:rPr>
              <a:t>Advanced Epidemiological Modeling</a:t>
            </a:r>
          </a:p>
          <a:p>
            <a:pPr algn="ctr"/>
            <a:endParaRPr lang="en-US" dirty="0">
              <a:solidFill>
                <a:srgbClr val="000A14"/>
              </a:solidFill>
            </a:endParaRPr>
          </a:p>
          <a:p>
            <a:pPr algn="ctr"/>
            <a:r>
              <a:rPr lang="en-US" dirty="0">
                <a:solidFill>
                  <a:srgbClr val="000A14"/>
                </a:solidFill>
              </a:rPr>
              <a:t>Addressing the Impact of Violence on HIV Prevention and Treatment </a:t>
            </a:r>
          </a:p>
          <a:p>
            <a:pPr algn="ctr"/>
            <a:endParaRPr lang="en-US" dirty="0">
              <a:solidFill>
                <a:srgbClr val="000A14"/>
              </a:solidFill>
            </a:endParaRPr>
          </a:p>
          <a:p>
            <a:pPr algn="ctr"/>
            <a:r>
              <a:rPr lang="en-US" dirty="0">
                <a:solidFill>
                  <a:srgbClr val="000A14"/>
                </a:solidFill>
              </a:rPr>
              <a:t>Understanding and Reducing Stigma to Improve the HIV Prevention and Care Continua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D91A7-FF6B-4ECA-A1E5-0A701817DE2B}"/>
              </a:ext>
            </a:extLst>
          </p:cNvPr>
          <p:cNvSpPr txBox="1"/>
          <p:nvPr/>
        </p:nvSpPr>
        <p:spPr>
          <a:xfrm>
            <a:off x="328725" y="6171760"/>
            <a:ext cx="1116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Link to DAR’s List of HIV-related Funding Opportunity Announcements (FOAs)</a:t>
            </a:r>
          </a:p>
          <a:p>
            <a:r>
              <a:rPr lang="en-US" dirty="0">
                <a:hlinkClick r:id="rId2"/>
              </a:rPr>
              <a:t>https://www.nimh.nih.gov/about/organization/dar/aids-related-funding-opportunity-announcements-foas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97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05CCAF7-78FA-49A7-963A-4A87FA832291}"/>
              </a:ext>
            </a:extLst>
          </p:cNvPr>
          <p:cNvSpPr txBox="1"/>
          <p:nvPr/>
        </p:nvSpPr>
        <p:spPr>
          <a:xfrm>
            <a:off x="1780978" y="325489"/>
            <a:ext cx="86300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Center Global Mental Health Research Program Staff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47D2-DE0B-41BD-B0B0-C62392657D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43358" y="6408176"/>
            <a:ext cx="405456" cy="21411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B6F15528-21DE-4FAA-801E-634DDDAF4B2B}" type="slidenum">
              <a:rPr lang="en-US" smtClean="0"/>
              <a:pPr algn="r" defTabSz="457200">
                <a:defRPr/>
              </a:pPr>
              <a:t>18</a:t>
            </a:fld>
            <a:endParaRPr lang="en-US" sz="11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A07C83-C58C-4E51-A8FF-910618DDA976}"/>
              </a:ext>
            </a:extLst>
          </p:cNvPr>
          <p:cNvGrpSpPr>
            <a:grpSpLocks noChangeAspect="1"/>
          </p:cNvGrpSpPr>
          <p:nvPr/>
        </p:nvGrpSpPr>
        <p:grpSpPr>
          <a:xfrm>
            <a:off x="1600200" y="152399"/>
            <a:ext cx="8747666" cy="6035040"/>
            <a:chOff x="860767" y="152400"/>
            <a:chExt cx="7422467" cy="51207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D1D35B-14D8-4E28-B20C-A5120EA7DA81}"/>
                </a:ext>
              </a:extLst>
            </p:cNvPr>
            <p:cNvGrpSpPr/>
            <p:nvPr/>
          </p:nvGrpSpPr>
          <p:grpSpPr>
            <a:xfrm>
              <a:off x="860767" y="152400"/>
              <a:ext cx="7422467" cy="5120779"/>
              <a:chOff x="1211579" y="923637"/>
              <a:chExt cx="6720840" cy="4769932"/>
            </a:xfrm>
          </p:grpSpPr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04AAB7CA-2820-4967-B268-75FC13E53105}"/>
                  </a:ext>
                </a:extLst>
              </p:cNvPr>
              <p:cNvGraphicFramePr/>
              <p:nvPr/>
            </p:nvGraphicFramePr>
            <p:xfrm>
              <a:off x="1211579" y="923637"/>
              <a:ext cx="6720840" cy="47699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A3A5546-1020-4018-9819-48C50345D445}"/>
                  </a:ext>
                </a:extLst>
              </p:cNvPr>
              <p:cNvGrpSpPr/>
              <p:nvPr/>
            </p:nvGrpSpPr>
            <p:grpSpPr>
              <a:xfrm>
                <a:off x="3868339" y="3020466"/>
                <a:ext cx="3148160" cy="979888"/>
                <a:chOff x="3868339" y="3020466"/>
                <a:chExt cx="3148160" cy="979888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EC3A6FA-2899-4BC8-9022-661092C5FDE5}"/>
                    </a:ext>
                  </a:extLst>
                </p:cNvPr>
                <p:cNvSpPr txBox="1"/>
                <p:nvPr/>
              </p:nvSpPr>
              <p:spPr>
                <a:xfrm>
                  <a:off x="5719508" y="3020466"/>
                  <a:ext cx="1296991" cy="766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200" u="sng" dirty="0">
                      <a:solidFill>
                        <a:prstClr val="white"/>
                      </a:solidFill>
                      <a:latin typeface="Abadi" panose="020B0604020104020204" pitchFamily="34" charset="0"/>
                    </a:rPr>
                    <a:t>Susannah Allison, PhD </a:t>
                  </a:r>
                  <a:r>
                    <a:rPr lang="en-US" sz="1200" b="1" u="sng" dirty="0">
                      <a:solidFill>
                        <a:prstClr val="white"/>
                      </a:solidFill>
                      <a:latin typeface="Abadi" panose="020B0604020104020204" pitchFamily="34" charset="0"/>
                    </a:rPr>
                    <a:t>Director  Research Training and Career Development</a:t>
                  </a:r>
                </a:p>
                <a:p>
                  <a:pPr defTabSz="685800">
                    <a:defRPr/>
                  </a:pPr>
                  <a:endParaRPr lang="en-US" sz="9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0BEAB80-7700-45B4-9AA6-12F0EF6BB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40996" y="3428999"/>
                  <a:ext cx="41398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20E12A6C-96CD-4481-9F12-30E821D7AF99}"/>
                    </a:ext>
                  </a:extLst>
                </p:cNvPr>
                <p:cNvSpPr/>
                <p:nvPr/>
              </p:nvSpPr>
              <p:spPr>
                <a:xfrm>
                  <a:off x="3868339" y="3832268"/>
                  <a:ext cx="1407319" cy="168086"/>
                </a:xfrm>
                <a:prstGeom prst="roundRect">
                  <a:avLst/>
                </a:prstGeom>
                <a:solidFill>
                  <a:srgbClr val="53B16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r>
                    <a:rPr lang="en-US" sz="1600" b="1" dirty="0">
                      <a:solidFill>
                        <a:prstClr val="white"/>
                      </a:solidFill>
                      <a:latin typeface="Calibri" panose="020F0502020204030204"/>
                    </a:rPr>
                    <a:t>Program Officers</a:t>
                  </a:r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620993-40B2-4CD4-AEF3-A9536DA4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4" t="5744" r="33177" b="43919"/>
            <a:stretch/>
          </p:blipFill>
          <p:spPr>
            <a:xfrm>
              <a:off x="3123739" y="1380871"/>
              <a:ext cx="543113" cy="74678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8021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FD10C-FE92-4C57-AA79-66747E08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87" y="323712"/>
            <a:ext cx="8275321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Center for Global Mental Health Research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50768-08AC-4E5B-BC46-DBEC17160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DA8466-51B6-440F-8995-3D5918D9CE2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A16E2-0AAB-4D98-B32A-385C5F7195F7}"/>
              </a:ext>
            </a:extLst>
          </p:cNvPr>
          <p:cNvSpPr txBox="1"/>
          <p:nvPr/>
        </p:nvSpPr>
        <p:spPr>
          <a:xfrm>
            <a:off x="2172814" y="6468400"/>
            <a:ext cx="428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https://www.nimh.nih.gov/about/organization/cgmhr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F2BA2-E954-4634-A936-DA31F3544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79" y="1180066"/>
            <a:ext cx="7391400" cy="51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358B14-A36F-4387-8435-701AA022D4EB}"/>
              </a:ext>
            </a:extLst>
          </p:cNvPr>
          <p:cNvSpPr txBox="1"/>
          <p:nvPr/>
        </p:nvSpPr>
        <p:spPr>
          <a:xfrm>
            <a:off x="1149531" y="466324"/>
            <a:ext cx="989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NIMH Division of AIDS Research (DAR</a:t>
            </a:r>
            <a:r>
              <a:rPr lang="en-US" sz="44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5AB0F-6289-4EF6-A86E-2DD6EA300C48}"/>
              </a:ext>
            </a:extLst>
          </p:cNvPr>
          <p:cNvSpPr txBox="1"/>
          <p:nvPr/>
        </p:nvSpPr>
        <p:spPr>
          <a:xfrm>
            <a:off x="914400" y="1235765"/>
            <a:ext cx="566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Supports research to reduce the incidence of HIV worldwide and to decrease the burden of living with HIV/AIDS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DAR-supported research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basic &amp; clinical neuroscience to understand and alleviate the consequences of HIV on the central nervous system (CNS)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basic &amp; applied behavioral science to prevent HIV transmission and limit morbidity and mortality among those living with HIV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priority on interdisciplinary research across multiple populations, including racial and ethnic minorities, over the lifespan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349B57-CC14-4950-A01E-B53B6D375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010328"/>
              </p:ext>
            </p:extLst>
          </p:nvPr>
        </p:nvGraphicFramePr>
        <p:xfrm>
          <a:off x="6450910" y="1274376"/>
          <a:ext cx="5257386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53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908D653-6C48-4DD3-8AA6-FA8BBD72CF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5395"/>
                </a:solidFill>
              </a:rPr>
              <a:t>relevance</a:t>
            </a:r>
            <a:r>
              <a:rPr lang="en-US" altLang="en-US" sz="2400" dirty="0"/>
              <a:t> of a research concept to </a:t>
            </a:r>
            <a:r>
              <a:rPr lang="en-US" altLang="en-US" sz="2400" dirty="0">
                <a:solidFill>
                  <a:srgbClr val="005395"/>
                </a:solidFill>
              </a:rPr>
              <a:t>Institute/Center </a:t>
            </a:r>
            <a:r>
              <a:rPr lang="en-US" altLang="en-US" sz="2400" dirty="0"/>
              <a:t>mission and priorities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5395"/>
                </a:solidFill>
              </a:rPr>
              <a:t>best research mechanism </a:t>
            </a:r>
            <a:r>
              <a:rPr lang="en-US" altLang="en-US" sz="2400" dirty="0"/>
              <a:t>for your project (R01, R21, R34, K awards, etc.)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/>
              <a:t>The Funding Opportunity Announcement (</a:t>
            </a:r>
            <a:r>
              <a:rPr lang="en-US" altLang="en-US" sz="2400" dirty="0">
                <a:solidFill>
                  <a:srgbClr val="005395"/>
                </a:solidFill>
              </a:rPr>
              <a:t>FOAs</a:t>
            </a:r>
            <a:r>
              <a:rPr lang="en-US" altLang="en-US" sz="2400" dirty="0"/>
              <a:t>: PAs, RFAs, etc.) under which to submit – including whether it meets the </a:t>
            </a:r>
            <a:r>
              <a:rPr lang="en-US" altLang="en-US" sz="2400" dirty="0">
                <a:hlinkClick r:id="rId3"/>
              </a:rPr>
              <a:t>NIH definition of a clinical trial</a:t>
            </a:r>
            <a:r>
              <a:rPr lang="en-US" altLang="en-US" sz="2400" dirty="0"/>
              <a:t> (Demo)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005395"/>
                </a:solidFill>
              </a:rPr>
              <a:t>Study Section </a:t>
            </a:r>
            <a:r>
              <a:rPr lang="en-US" altLang="en-US" sz="2400" dirty="0"/>
              <a:t>or group to which the application would likely be assigned for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6D1A8-0B48-451B-8E2B-C1787738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41" y="369878"/>
            <a:ext cx="8275321" cy="46166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000" dirty="0">
                <a:latin typeface="+mn-lt"/>
              </a:rPr>
              <a:t>Program Officers can help you determine…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605E03BC-2DED-449C-AE99-62DFF5174434}"/>
              </a:ext>
            </a:extLst>
          </p:cNvPr>
          <p:cNvSpPr/>
          <p:nvPr/>
        </p:nvSpPr>
        <p:spPr bwMode="auto">
          <a:xfrm rot="21356108">
            <a:off x="641784" y="3309889"/>
            <a:ext cx="8328311" cy="1084285"/>
          </a:xfrm>
          <a:prstGeom prst="rightArrow">
            <a:avLst>
              <a:gd name="adj1" fmla="val 50000"/>
              <a:gd name="adj2" fmla="val 50928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AF507438-7753-43e0-B8FC-AC1667EBCBE1}"/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468B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6CE96E57-2475-4096-AAA7-7C36355E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41" y="354490"/>
            <a:ext cx="8275321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NIMH Supported Training Across Career Stages</a:t>
            </a:r>
          </a:p>
        </p:txBody>
      </p:sp>
      <p:grpSp>
        <p:nvGrpSpPr>
          <p:cNvPr id="26628" name="Google Shape;78;p16">
            <a:extLst>
              <a:ext uri="{FF2B5EF4-FFF2-40B4-BE49-F238E27FC236}">
                <a16:creationId xmlns:a16="http://schemas.microsoft.com/office/drawing/2014/main" id="{69425ED9-8C52-4F20-A654-E3E66D2B8570}"/>
              </a:ext>
            </a:extLst>
          </p:cNvPr>
          <p:cNvGrpSpPr>
            <a:grpSpLocks/>
          </p:cNvGrpSpPr>
          <p:nvPr/>
        </p:nvGrpSpPr>
        <p:grpSpPr bwMode="auto">
          <a:xfrm>
            <a:off x="2479676" y="2736850"/>
            <a:ext cx="206375" cy="1371600"/>
            <a:chOff x="648675" y="1657471"/>
            <a:chExt cx="196200" cy="1306800"/>
          </a:xfrm>
        </p:grpSpPr>
        <p:sp>
          <p:nvSpPr>
            <p:cNvPr id="26" name="Google Shape;79;p16">
              <a:extLst>
                <a:ext uri="{FF2B5EF4-FFF2-40B4-BE49-F238E27FC236}">
                  <a16:creationId xmlns:a16="http://schemas.microsoft.com/office/drawing/2014/main" id="{44F3A41B-445B-4955-BE6A-0E31E615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75" y="2767646"/>
              <a:ext cx="196200" cy="196625"/>
            </a:xfrm>
            <a:prstGeom prst="ellipse">
              <a:avLst/>
            </a:prstGeom>
            <a:solidFill>
              <a:srgbClr val="004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kern="0">
                <a:solidFill>
                  <a:srgbClr val="00468B"/>
                </a:solidFill>
              </a:endParaRPr>
            </a:p>
          </p:txBody>
        </p:sp>
        <p:cxnSp>
          <p:nvCxnSpPr>
            <p:cNvPr id="26642" name="Google Shape;80;p16">
              <a:extLst>
                <a:ext uri="{FF2B5EF4-FFF2-40B4-BE49-F238E27FC236}">
                  <a16:creationId xmlns:a16="http://schemas.microsoft.com/office/drawing/2014/main" id="{9AD6BB1F-3748-4815-A70C-3201A95B0707}"/>
                </a:ext>
              </a:extLst>
            </p:cNvPr>
            <p:cNvCxnSpPr>
              <a:cxnSpLocks noChangeShapeType="1"/>
              <a:stCxn id="26" idx="0"/>
            </p:cNvCxnSpPr>
            <p:nvPr/>
          </p:nvCxnSpPr>
          <p:spPr bwMode="auto">
            <a:xfrm rot="10800000">
              <a:off x="746775" y="1657471"/>
              <a:ext cx="0" cy="1111494"/>
            </a:xfrm>
            <a:prstGeom prst="straightConnector1">
              <a:avLst/>
            </a:prstGeom>
            <a:noFill/>
            <a:ln w="19050">
              <a:solidFill>
                <a:srgbClr val="54A6BA"/>
              </a:solidFill>
              <a:round/>
              <a:headEnd type="none" w="sm" len="sm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29" name="Google Shape;81;p16">
            <a:extLst>
              <a:ext uri="{FF2B5EF4-FFF2-40B4-BE49-F238E27FC236}">
                <a16:creationId xmlns:a16="http://schemas.microsoft.com/office/drawing/2014/main" id="{B7D8AC6A-4E6F-4975-9B2C-0A3FEBA9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1352550"/>
            <a:ext cx="48577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Graduate/Medical Student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Dissertation Grant: R36</a:t>
            </a:r>
            <a:b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NRSA Fellowships: F30, F31</a:t>
            </a:r>
            <a:b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Training Grant: T32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Residency (MDs): R25 </a:t>
            </a:r>
            <a:b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Supplements</a:t>
            </a:r>
          </a:p>
        </p:txBody>
      </p:sp>
      <p:grpSp>
        <p:nvGrpSpPr>
          <p:cNvPr id="26630" name="Google Shape;82;p16">
            <a:extLst>
              <a:ext uri="{FF2B5EF4-FFF2-40B4-BE49-F238E27FC236}">
                <a16:creationId xmlns:a16="http://schemas.microsoft.com/office/drawing/2014/main" id="{A842C05E-8546-41F5-95F2-7564063B31FE}"/>
              </a:ext>
            </a:extLst>
          </p:cNvPr>
          <p:cNvGrpSpPr>
            <a:grpSpLocks/>
          </p:cNvGrpSpPr>
          <p:nvPr/>
        </p:nvGrpSpPr>
        <p:grpSpPr bwMode="auto">
          <a:xfrm>
            <a:off x="5321301" y="3729038"/>
            <a:ext cx="206375" cy="1371600"/>
            <a:chOff x="2512925" y="2768371"/>
            <a:chExt cx="196200" cy="1404905"/>
          </a:xfrm>
        </p:grpSpPr>
        <p:cxnSp>
          <p:nvCxnSpPr>
            <p:cNvPr id="26639" name="Google Shape;83;p16">
              <a:extLst>
                <a:ext uri="{FF2B5EF4-FFF2-40B4-BE49-F238E27FC236}">
                  <a16:creationId xmlns:a16="http://schemas.microsoft.com/office/drawing/2014/main" id="{90496366-153C-4317-937C-7C24028DFC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11822" y="2963629"/>
              <a:ext cx="0" cy="1209647"/>
            </a:xfrm>
            <a:prstGeom prst="straightConnector1">
              <a:avLst/>
            </a:prstGeom>
            <a:noFill/>
            <a:ln w="19050">
              <a:solidFill>
                <a:srgbClr val="54A6BA"/>
              </a:solidFill>
              <a:round/>
              <a:headEnd type="none" w="sm" len="sm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Google Shape;84;p16">
              <a:extLst>
                <a:ext uri="{FF2B5EF4-FFF2-40B4-BE49-F238E27FC236}">
                  <a16:creationId xmlns:a16="http://schemas.microsoft.com/office/drawing/2014/main" id="{7418E410-3D2F-454D-8DD6-8216B3D0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925" y="2768371"/>
              <a:ext cx="196200" cy="195126"/>
            </a:xfrm>
            <a:prstGeom prst="ellipse">
              <a:avLst/>
            </a:prstGeom>
            <a:solidFill>
              <a:srgbClr val="004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kern="0">
                <a:solidFill>
                  <a:srgbClr val="00468B"/>
                </a:solidFill>
              </a:endParaRPr>
            </a:p>
          </p:txBody>
        </p:sp>
      </p:grpSp>
      <p:sp>
        <p:nvSpPr>
          <p:cNvPr id="26631" name="Google Shape;85;p16">
            <a:extLst>
              <a:ext uri="{FF2B5EF4-FFF2-40B4-BE49-F238E27FC236}">
                <a16:creationId xmlns:a16="http://schemas.microsoft.com/office/drawing/2014/main" id="{A659BC2C-F70C-4B76-AF82-5DB22BD1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4171951"/>
            <a:ext cx="47767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Post-Doctoral Fellow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NRSA Fellowship: F32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K-Awards: K99/R00</a:t>
            </a:r>
            <a:b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Training Grant: T32</a:t>
            </a:r>
            <a:b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Education Grant: R25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Supplements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Repayment Program</a:t>
            </a:r>
          </a:p>
        </p:txBody>
      </p:sp>
      <p:grpSp>
        <p:nvGrpSpPr>
          <p:cNvPr id="26632" name="Google Shape;86;p16">
            <a:extLst>
              <a:ext uri="{FF2B5EF4-FFF2-40B4-BE49-F238E27FC236}">
                <a16:creationId xmlns:a16="http://schemas.microsoft.com/office/drawing/2014/main" id="{B53B4FDC-7E82-4AC6-9FF8-8BF129B349E7}"/>
              </a:ext>
            </a:extLst>
          </p:cNvPr>
          <p:cNvGrpSpPr>
            <a:grpSpLocks/>
          </p:cNvGrpSpPr>
          <p:nvPr/>
        </p:nvGrpSpPr>
        <p:grpSpPr bwMode="auto">
          <a:xfrm>
            <a:off x="6870701" y="2324100"/>
            <a:ext cx="206375" cy="1371600"/>
            <a:chOff x="4279200" y="1559371"/>
            <a:chExt cx="196200" cy="1404900"/>
          </a:xfrm>
        </p:grpSpPr>
        <p:cxnSp>
          <p:nvCxnSpPr>
            <p:cNvPr id="26637" name="Google Shape;87;p16">
              <a:extLst>
                <a:ext uri="{FF2B5EF4-FFF2-40B4-BE49-F238E27FC236}">
                  <a16:creationId xmlns:a16="http://schemas.microsoft.com/office/drawing/2014/main" id="{AC27803F-943F-43BA-9F6C-030A5414BF24}"/>
                </a:ext>
              </a:extLst>
            </p:cNvPr>
            <p:cNvCxnSpPr>
              <a:cxnSpLocks noChangeShapeType="1"/>
              <a:stCxn id="35" idx="0"/>
            </p:cNvCxnSpPr>
            <p:nvPr/>
          </p:nvCxnSpPr>
          <p:spPr bwMode="auto">
            <a:xfrm rot="10800000">
              <a:off x="4377300" y="1559371"/>
              <a:ext cx="0" cy="1209642"/>
            </a:xfrm>
            <a:prstGeom prst="straightConnector1">
              <a:avLst/>
            </a:prstGeom>
            <a:noFill/>
            <a:ln w="19050">
              <a:solidFill>
                <a:srgbClr val="54A6BA"/>
              </a:solidFill>
              <a:round/>
              <a:headEnd type="none" w="sm" len="sm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Google Shape;88;p16">
              <a:extLst>
                <a:ext uri="{FF2B5EF4-FFF2-40B4-BE49-F238E27FC236}">
                  <a16:creationId xmlns:a16="http://schemas.microsoft.com/office/drawing/2014/main" id="{DE131C90-6732-4B02-8D2B-3889DED68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200" y="2769146"/>
              <a:ext cx="196200" cy="195125"/>
            </a:xfrm>
            <a:prstGeom prst="ellipse">
              <a:avLst/>
            </a:prstGeom>
            <a:solidFill>
              <a:srgbClr val="004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kern="0">
                <a:solidFill>
                  <a:srgbClr val="00468B"/>
                </a:solidFill>
              </a:endParaRPr>
            </a:p>
          </p:txBody>
        </p:sp>
      </p:grpSp>
      <p:sp>
        <p:nvSpPr>
          <p:cNvPr id="36" name="Google Shape;89;p16">
            <a:extLst>
              <a:ext uri="{FF2B5EF4-FFF2-40B4-BE49-F238E27FC236}">
                <a16:creationId xmlns:a16="http://schemas.microsoft.com/office/drawing/2014/main" id="{39CAA7BD-B233-4AA2-B884-C4AC1EBFE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9" y="1228726"/>
            <a:ext cx="310832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100" b="1" dirty="0">
                <a:solidFill>
                  <a:srgbClr val="00468B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Early Career Faculty</a:t>
            </a:r>
          </a:p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K-Awards: K01, K08, K23 </a:t>
            </a:r>
          </a:p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Research Education Grant: R25</a:t>
            </a:r>
          </a:p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Diversity Supplements</a:t>
            </a:r>
          </a:p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rgbClr val="00468B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Loan Repayment Program</a:t>
            </a:r>
          </a:p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050" dirty="0">
              <a:solidFill>
                <a:srgbClr val="00468B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indent="0" defTabSz="68580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en-US" sz="2100" dirty="0">
              <a:solidFill>
                <a:srgbClr val="00468B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494EBF-1E14-44CA-9489-12187DF54E85}"/>
              </a:ext>
            </a:extLst>
          </p:cNvPr>
          <p:cNvSpPr txBox="1"/>
          <p:nvPr/>
        </p:nvSpPr>
        <p:spPr>
          <a:xfrm rot="21255590">
            <a:off x="1862334" y="4346180"/>
            <a:ext cx="2635470" cy="22303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600" b="1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 Funding Pathways</a:t>
            </a:r>
          </a:p>
          <a:p>
            <a:pPr defTabSz="685800" eaLnBrk="0" fontAlgn="base" hangingPunct="0">
              <a:spcBef>
                <a:spcPts val="450"/>
              </a:spcBef>
              <a:spcAft>
                <a:spcPts val="450"/>
              </a:spcAft>
              <a:tabLst>
                <a:tab pos="171450" algn="l"/>
              </a:tabLst>
              <a:defRPr/>
            </a:pPr>
            <a:r>
              <a:rPr lang="en-US" sz="1400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sz="1400" b="1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Individual </a:t>
            </a:r>
            <a:r>
              <a:rPr lang="en-US" sz="1400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NIMH Awards (R36, F, K)</a:t>
            </a:r>
          </a:p>
          <a:p>
            <a:pPr defTabSz="685800" eaLnBrk="0" fontAlgn="base" hangingPunct="0">
              <a:spcBef>
                <a:spcPts val="450"/>
              </a:spcBef>
              <a:spcAft>
                <a:spcPts val="450"/>
              </a:spcAft>
              <a:tabLst>
                <a:tab pos="171450" algn="l"/>
              </a:tabLst>
              <a:defRPr/>
            </a:pPr>
            <a:r>
              <a:rPr lang="en-US" sz="1400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 </a:t>
            </a:r>
            <a:r>
              <a:rPr lang="en-US" sz="1400" b="1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Institutional </a:t>
            </a:r>
            <a:r>
              <a:rPr lang="en-US" sz="1400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NIMH training awards (T32, R25)</a:t>
            </a:r>
          </a:p>
          <a:p>
            <a:pPr defTabSz="685800" eaLnBrk="0" fontAlgn="base" hangingPunct="0">
              <a:spcBef>
                <a:spcPts val="450"/>
              </a:spcBef>
              <a:spcAft>
                <a:spcPts val="450"/>
              </a:spcAft>
              <a:tabLst>
                <a:tab pos="171450" algn="l"/>
              </a:tabLst>
              <a:defRPr/>
            </a:pPr>
            <a:r>
              <a:rPr lang="en-US" sz="1400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 </a:t>
            </a:r>
            <a:r>
              <a:rPr lang="en-US" sz="1400" b="1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Diversity supplement </a:t>
            </a:r>
            <a:r>
              <a:rPr lang="en-US" sz="1400" kern="0" dirty="0">
                <a:solidFill>
                  <a:srgbClr val="4E81BE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a mentor’s NIMH grant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29BF7F0-1B8E-4FE3-BD38-26B95C91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41" y="323711"/>
            <a:ext cx="8275321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Individual Mentored </a:t>
            </a:r>
            <a:r>
              <a:rPr lang="en-US" altLang="en-US" sz="3600" i="1" dirty="0"/>
              <a:t>K Awards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AAF68-3620-471F-9D82-A13C801B6D25}"/>
              </a:ext>
            </a:extLst>
          </p:cNvPr>
          <p:cNvSpPr>
            <a:spLocks noGrp="1"/>
          </p:cNvSpPr>
          <p:nvPr/>
        </p:nvSpPr>
        <p:spPr bwMode="auto">
          <a:xfrm>
            <a:off x="1733550" y="1219201"/>
            <a:ext cx="87249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altLang="en-US" sz="1800" i="1" dirty="0">
                <a:solidFill>
                  <a:srgbClr val="00468A"/>
                </a:solidFill>
                <a:latin typeface="Calibri" charset="0"/>
                <a:ea typeface="Calibri" charset="0"/>
                <a:cs typeface="Calibri" charset="0"/>
              </a:rPr>
              <a:t>Support protected time for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intensive, supervised career development experience : </a:t>
            </a:r>
            <a:r>
              <a:rPr lang="en-US" altLang="en-US" sz="1800" i="1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expectation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 for transition to an independent Research Intensive position</a:t>
            </a:r>
            <a:endParaRPr lang="en-US" altLang="en-US" sz="1800" dirty="0">
              <a:solidFill>
                <a:srgbClr val="00468B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altLang="en-US" sz="180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K01 Research Scientist: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Biomedical or behavioral sciences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altLang="en-US" sz="180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K08 Clinical Scientist:</a:t>
            </a:r>
            <a:r>
              <a:rPr lang="en-US" altLang="en-US" sz="1800" b="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Individuals with clinical doctoral degrees pursuing  translational research—application of basic research discoveries toward the diagnosis, management, and prevention of human disease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K23 Patient Oriented: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Investigators committed to Patient-Oriented Research (POR –</a:t>
            </a:r>
            <a:r>
              <a:rPr 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 direct interaction with human subjects; research on mechanisms of human disease, therapeutic interventions, clinical trials, and development of new technologies)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K43 Emerging Global Leader:</a:t>
            </a:r>
            <a:r>
              <a:rPr lang="en-US" sz="1800" dirty="0">
                <a:solidFill>
                  <a:srgbClr val="5F7F3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Individuals from a low- or middle-income country (LMIC) with a junior faculty position at an LMIC academic or research institution</a:t>
            </a:r>
            <a:r>
              <a:rPr lang="en-US" sz="1800" b="0" dirty="0">
                <a:solidFill>
                  <a:srgbClr val="DB9150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K18 Enhancement Award: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Provides full-time or part-time support for experienced scientists who wish to broaden their research capabilities.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i="1" dirty="0">
                <a:solidFill>
                  <a:srgbClr val="006600"/>
                </a:solidFill>
                <a:latin typeface="Calibri" charset="0"/>
                <a:ea typeface="Calibri" charset="0"/>
                <a:cs typeface="Calibri" charset="0"/>
              </a:rPr>
              <a:t>K99/R00 Pathway to Independence: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Facilitates </a:t>
            </a:r>
            <a:r>
              <a:rPr lang="en-US" altLang="en-US" sz="1800" i="1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rapid transition </a:t>
            </a:r>
            <a:r>
              <a:rPr lang="en-US" alt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from a mentored postdoctoral position to independent research position (</a:t>
            </a:r>
            <a:r>
              <a:rPr lang="en-US" sz="1800" b="0" dirty="0">
                <a:solidFill>
                  <a:srgbClr val="00468B"/>
                </a:solidFill>
                <a:latin typeface="Calibri" charset="0"/>
                <a:ea typeface="Calibri" charset="0"/>
                <a:cs typeface="Calibri" charset="0"/>
              </a:rPr>
              <a:t>No more than 4 years from doctorate or residency at the time of application)</a:t>
            </a:r>
            <a:r>
              <a:rPr lang="en-US" sz="1800" b="0" dirty="0">
                <a:solidFill>
                  <a:srgbClr val="DB9150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*</a:t>
            </a:r>
            <a:br>
              <a:rPr lang="en-US" sz="1800" dirty="0">
                <a:solidFill>
                  <a:srgbClr val="DB9150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600" b="0" dirty="0">
                <a:solidFill>
                  <a:srgbClr val="DB9150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* career development awards for which non-US citizens or nationals are eligible</a:t>
            </a:r>
            <a:endParaRPr lang="en-US" altLang="en-US" sz="1800" b="0" dirty="0">
              <a:solidFill>
                <a:srgbClr val="DB9150">
                  <a:lumMod val="75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37564" y="2735158"/>
            <a:ext cx="6464167" cy="3790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Since 1999 – K01 for US investigators</a:t>
            </a:r>
          </a:p>
          <a:p>
            <a:pPr marL="0" indent="0">
              <a:buNone/>
            </a:pPr>
            <a:r>
              <a:rPr lang="en-US" b="1" dirty="0"/>
              <a:t>International Research Scientist Development Award (IRSDA)</a:t>
            </a:r>
          </a:p>
          <a:p>
            <a:pPr marL="400041" lvl="1" indent="0">
              <a:buNone/>
            </a:pPr>
            <a:r>
              <a:rPr lang="en-US" sz="1600" dirty="0">
                <a:hlinkClick r:id="rId2"/>
              </a:rPr>
              <a:t>PAR-18-539</a:t>
            </a:r>
            <a:r>
              <a:rPr lang="en-US" sz="1600" dirty="0"/>
              <a:t> (Independent Clinical Trial Not Allowed)</a:t>
            </a:r>
          </a:p>
          <a:p>
            <a:pPr marL="400041" lvl="1" indent="0">
              <a:buNone/>
            </a:pPr>
            <a:r>
              <a:rPr lang="en-US" sz="1600" dirty="0">
                <a:hlinkClick r:id="rId3"/>
              </a:rPr>
              <a:t>PAR-18-540</a:t>
            </a:r>
            <a:r>
              <a:rPr lang="en-US" sz="1600" dirty="0"/>
              <a:t> (Independent Clinical Trial Required)</a:t>
            </a:r>
          </a:p>
          <a:p>
            <a:pPr marL="400041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i="1" dirty="0"/>
              <a:t>New program – K43 for Low- and Middle-Income Country (LMIC) investigators</a:t>
            </a:r>
          </a:p>
          <a:p>
            <a:pPr marL="0" indent="0">
              <a:buNone/>
            </a:pPr>
            <a:r>
              <a:rPr lang="en-US" b="1" dirty="0"/>
              <a:t>Emerging Global Leader Award (K43)</a:t>
            </a:r>
          </a:p>
          <a:p>
            <a:pPr marL="400041" lvl="1" indent="0">
              <a:buNone/>
            </a:pPr>
            <a:r>
              <a:rPr lang="en-US" sz="1600" dirty="0">
                <a:hlinkClick r:id="rId4"/>
              </a:rPr>
              <a:t>PAR-19-098</a:t>
            </a:r>
            <a:r>
              <a:rPr lang="en-US" sz="1600" dirty="0"/>
              <a:t> (Independent Clinical Trial Not Allowed)</a:t>
            </a:r>
          </a:p>
          <a:p>
            <a:pPr marL="400041" lvl="1" indent="0">
              <a:buNone/>
            </a:pPr>
            <a:r>
              <a:rPr lang="en-US" sz="1600" dirty="0">
                <a:hlinkClick r:id="rId5"/>
              </a:rPr>
              <a:t>PAR-19-051</a:t>
            </a:r>
            <a:r>
              <a:rPr lang="en-US" sz="1600" dirty="0"/>
              <a:t> (Independent Clinical Trial Required)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6015" y="2906811"/>
            <a:ext cx="1135780" cy="646331"/>
          </a:xfrm>
          <a:prstGeom prst="rect">
            <a:avLst/>
          </a:prstGeom>
          <a:solidFill>
            <a:srgbClr val="00943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K01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6015" y="4883530"/>
            <a:ext cx="1135780" cy="646331"/>
          </a:xfrm>
          <a:prstGeom prst="rect">
            <a:avLst/>
          </a:prstGeom>
          <a:solidFill>
            <a:srgbClr val="00943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K43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2392" y="1689991"/>
            <a:ext cx="842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Fogarty offers two </a:t>
            </a:r>
            <a:r>
              <a:rPr lang="en-US" u="sng" dirty="0"/>
              <a:t>mentored</a:t>
            </a:r>
            <a:r>
              <a:rPr lang="en-US" dirty="0"/>
              <a:t> global health research career development programs: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7401" y="210803"/>
            <a:ext cx="8810820" cy="89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00943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300" dirty="0"/>
              <a:t>Fogarty Career Development Programs</a:t>
            </a:r>
          </a:p>
          <a:p>
            <a:pPr>
              <a:defRPr/>
            </a:pPr>
            <a:r>
              <a:rPr lang="en-US" sz="3300" dirty="0"/>
              <a:t>K Awards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4A0DD-135A-4814-AD6C-EBEAA73F8B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83" y="6134027"/>
            <a:ext cx="583416" cy="579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D0176-1809-48A5-B804-AEE26670C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92" y="6134026"/>
            <a:ext cx="599086" cy="6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62146" y="1358382"/>
          <a:ext cx="8867708" cy="542264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96414">
                  <a:extLst>
                    <a:ext uri="{9D8B030D-6E8A-4147-A177-3AD203B41FA5}">
                      <a16:colId xmlns:a16="http://schemas.microsoft.com/office/drawing/2014/main" val="3226367672"/>
                    </a:ext>
                  </a:extLst>
                </a:gridCol>
                <a:gridCol w="4271294">
                  <a:extLst>
                    <a:ext uri="{9D8B030D-6E8A-4147-A177-3AD203B41FA5}">
                      <a16:colId xmlns:a16="http://schemas.microsoft.com/office/drawing/2014/main" val="4237416908"/>
                    </a:ext>
                  </a:extLst>
                </a:gridCol>
              </a:tblGrid>
              <a:tr h="1056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K01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International Research Scientist Development Award (IRSDA)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solidFill>
                      <a:srgbClr val="0094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K43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Emerging Global Leader Award</a:t>
                      </a:r>
                    </a:p>
                  </a:txBody>
                  <a:tcPr>
                    <a:solidFill>
                      <a:srgbClr val="0094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01038"/>
                  </a:ext>
                </a:extLst>
              </a:tr>
              <a:tr h="365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9430"/>
                          </a:solidFill>
                        </a:rPr>
                        <a:t>US Citizen or permanent resident, US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9430"/>
                          </a:solidFill>
                        </a:rPr>
                        <a:t>LMIC Citizen (see exceptions),LMIC 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94319"/>
                  </a:ext>
                </a:extLst>
              </a:tr>
              <a:tr h="64081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Provides 3-5 years of mentored research and career development in global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Same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61763"/>
                  </a:ext>
                </a:extLst>
              </a:tr>
              <a:tr h="33194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Minimum 75% effort (min. 9 person-months)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839910"/>
                  </a:ext>
                </a:extLst>
              </a:tr>
              <a:tr h="3647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Up to $75,000 salary, $30,000 research costs/year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38897"/>
                  </a:ext>
                </a:extLst>
              </a:tr>
              <a:tr h="3647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Postdocs and Junior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Junior Faculty or Research Scientist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26801"/>
                  </a:ext>
                </a:extLst>
              </a:tr>
              <a:tr h="3647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Cannot have independent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56302"/>
                  </a:ext>
                </a:extLst>
              </a:tr>
              <a:tr h="3647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Must have both US and LMIC mentors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778517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Must spend 50% time in LMIC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Majority of work in home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0670"/>
                  </a:ext>
                </a:extLst>
              </a:tr>
              <a:tr h="640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Scope: any area covered by NIH in LMIC context and highly relevant to collaborating LMIC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29676"/>
                  </a:ext>
                </a:extLst>
              </a:tr>
              <a:tr h="554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Partners: FIC, 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Partners: FIC,NCI,</a:t>
                      </a:r>
                      <a:r>
                        <a:rPr lang="en-US" sz="1600" baseline="0" dirty="0">
                          <a:latin typeface="+mn-lt"/>
                        </a:rPr>
                        <a:t> NHGRI, NIDCR, NIEHS, NIMH, NINDS, ORWH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456669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793716" y="186627"/>
            <a:ext cx="8188487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00943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300" dirty="0"/>
              <a:t>Program Features</a:t>
            </a:r>
            <a:br>
              <a:rPr lang="en-US" sz="3300" dirty="0"/>
            </a:br>
            <a:r>
              <a:rPr lang="en-US" sz="3300" dirty="0"/>
              <a:t>Fogarty Career Development Programs</a:t>
            </a:r>
          </a:p>
        </p:txBody>
      </p:sp>
    </p:spTree>
    <p:extLst>
      <p:ext uri="{BB962C8B-B14F-4D97-AF65-F5344CB8AC3E}">
        <p14:creationId xmlns:p14="http://schemas.microsoft.com/office/powerpoint/2010/main" val="419362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1AA-77AC-458F-965B-A91DCC1D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343" y="325765"/>
            <a:ext cx="7772400" cy="987552"/>
          </a:xfrm>
        </p:spPr>
        <p:txBody>
          <a:bodyPr>
            <a:normAutofit/>
          </a:bodyPr>
          <a:lstStyle/>
          <a:p>
            <a:r>
              <a:rPr lang="en-US" dirty="0"/>
              <a:t>Research Focus of Fogarty 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645E-85AC-4E9C-979C-B46EBCD7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891749"/>
            <a:ext cx="7772400" cy="3701019"/>
          </a:xfrm>
        </p:spPr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3600" b="1" u="sng" dirty="0"/>
              <a:t>Any</a:t>
            </a:r>
            <a:r>
              <a:rPr lang="en-US" sz="3600" dirty="0"/>
              <a:t> therapeutic or scientific area of health priority and scientific importance to the LMIC</a:t>
            </a:r>
          </a:p>
          <a:p>
            <a:pPr marL="0" indent="0">
              <a:buNone/>
            </a:pPr>
            <a:endParaRPr lang="en-US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3F41DA-A98A-47CB-9CAD-5FDE3F43B052}"/>
              </a:ext>
            </a:extLst>
          </p:cNvPr>
          <p:cNvSpPr txBox="1">
            <a:spLocks/>
          </p:cNvSpPr>
          <p:nvPr/>
        </p:nvSpPr>
        <p:spPr>
          <a:xfrm>
            <a:off x="1872343" y="1722438"/>
            <a:ext cx="777240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00943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B5E98-E416-49A5-B031-12007CE60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83" y="6134027"/>
            <a:ext cx="583416" cy="579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73AF7-AC55-4245-81B2-6C48E1212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92" y="6134026"/>
            <a:ext cx="599086" cy="6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80113" y="2000777"/>
            <a:ext cx="4040188" cy="3951288"/>
          </a:xfrm>
        </p:spPr>
        <p:txBody>
          <a:bodyPr/>
          <a:lstStyle/>
          <a:p>
            <a:pPr marL="400041" lvl="1" indent="0">
              <a:spcBef>
                <a:spcPts val="0"/>
              </a:spcBef>
              <a:buNone/>
              <a:defRPr/>
            </a:pPr>
            <a:endParaRPr lang="en-US" sz="17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900" dirty="0"/>
              <a:t>Program Information Page</a:t>
            </a:r>
          </a:p>
          <a:p>
            <a:pPr marL="404803" indent="0">
              <a:spcBef>
                <a:spcPts val="0"/>
              </a:spcBef>
              <a:buNone/>
              <a:defRPr/>
            </a:pPr>
            <a:r>
              <a:rPr lang="en-US" sz="1900" dirty="0">
                <a:hlinkClick r:id="rId2"/>
              </a:rPr>
              <a:t>http://www.fic.nih.gov/programs/Pages/research-scientists.aspx</a:t>
            </a:r>
            <a:endParaRPr lang="en-US" sz="1900" dirty="0"/>
          </a:p>
          <a:p>
            <a:pPr marL="404803" indent="0">
              <a:spcBef>
                <a:spcPts val="0"/>
              </a:spcBef>
              <a:buNone/>
              <a:defRPr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900" dirty="0"/>
              <a:t>FAQs</a:t>
            </a:r>
          </a:p>
          <a:p>
            <a:pPr marL="404803" indent="0">
              <a:spcBef>
                <a:spcPts val="0"/>
              </a:spcBef>
              <a:buNone/>
              <a:defRPr/>
            </a:pPr>
            <a:r>
              <a:rPr lang="en-US" sz="1800" dirty="0">
                <a:hlinkClick r:id="rId3"/>
              </a:rPr>
              <a:t>http://www.fic.nih.gov/Programs/Info/Pages/irsda-faqs.aspx</a:t>
            </a:r>
            <a:endParaRPr lang="en-US" sz="1800" dirty="0"/>
          </a:p>
          <a:p>
            <a:pPr marL="404803" indent="0">
              <a:spcBef>
                <a:spcPts val="0"/>
              </a:spcBef>
              <a:buNone/>
              <a:defRPr/>
            </a:pPr>
            <a:r>
              <a:rPr lang="en-US" sz="1700" dirty="0"/>
              <a:t>	</a:t>
            </a:r>
          </a:p>
          <a:p>
            <a:pPr marL="400041" lvl="1" indent="0">
              <a:spcBef>
                <a:spcPts val="432"/>
              </a:spcBef>
              <a:buNone/>
              <a:defRPr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780114" y="162807"/>
            <a:ext cx="8129899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00943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300" dirty="0"/>
              <a:t>Additional Information</a:t>
            </a:r>
            <a:br>
              <a:rPr lang="en-US" sz="3300" dirty="0"/>
            </a:br>
            <a:r>
              <a:rPr lang="en-US" sz="3300" dirty="0"/>
              <a:t>Fogarty Career Development Programs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6162656" y="2000777"/>
            <a:ext cx="4416297" cy="2805818"/>
          </a:xfrm>
        </p:spPr>
        <p:txBody>
          <a:bodyPr/>
          <a:lstStyle/>
          <a:p>
            <a:pPr marL="400041" lvl="1" indent="0">
              <a:spcBef>
                <a:spcPts val="0"/>
              </a:spcBef>
              <a:buNone/>
              <a:defRPr/>
            </a:pPr>
            <a:endParaRPr lang="en-US" sz="17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900" dirty="0"/>
              <a:t>Program Information Page</a:t>
            </a:r>
          </a:p>
          <a:p>
            <a:pPr marL="404803" indent="0">
              <a:spcBef>
                <a:spcPts val="0"/>
              </a:spcBef>
              <a:buNone/>
              <a:defRPr/>
            </a:pPr>
            <a:r>
              <a:rPr lang="en-US" sz="1900" dirty="0">
                <a:hlinkClick r:id="rId4"/>
              </a:rPr>
              <a:t>http://www.fic.nih.gov/Programs/Pages/emerging-global-leader.aspx</a:t>
            </a:r>
            <a:endParaRPr lang="en-US" sz="1900" dirty="0"/>
          </a:p>
          <a:p>
            <a:pPr marL="404803" indent="0">
              <a:spcBef>
                <a:spcPts val="0"/>
              </a:spcBef>
              <a:buNone/>
              <a:defRPr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900" dirty="0"/>
              <a:t>FAQs</a:t>
            </a:r>
          </a:p>
          <a:p>
            <a:pPr marL="404803" indent="0">
              <a:spcBef>
                <a:spcPts val="0"/>
              </a:spcBef>
              <a:buNone/>
              <a:defRPr/>
            </a:pPr>
            <a:r>
              <a:rPr lang="en-US" sz="1800" dirty="0">
                <a:hlinkClick r:id="rId5"/>
              </a:rPr>
              <a:t>http://www.fic.nih.gov/Programs/Info/Pages/faqs-emerging-global-leader.aspx</a:t>
            </a:r>
            <a:endParaRPr lang="en-US" sz="1800" dirty="0"/>
          </a:p>
          <a:p>
            <a:pPr marL="404803" indent="0">
              <a:spcBef>
                <a:spcPts val="0"/>
              </a:spcBef>
              <a:buNone/>
              <a:defRPr/>
            </a:pPr>
            <a:r>
              <a:rPr lang="en-US" sz="1700" dirty="0"/>
              <a:t>	</a:t>
            </a:r>
          </a:p>
          <a:p>
            <a:pPr marL="400041" lvl="1" indent="0">
              <a:spcBef>
                <a:spcPts val="432"/>
              </a:spcBef>
              <a:buNone/>
              <a:defRPr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6166" y="4720097"/>
            <a:ext cx="7229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</a:rPr>
              <a:t>NIH Research Career Development Award Programs 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</a:rPr>
              <a:t>Listing of all NIH K programs; many allow </a:t>
            </a:r>
            <a:r>
              <a:rPr lang="en-US" sz="2000" i="1" dirty="0">
                <a:solidFill>
                  <a:prstClr val="black"/>
                </a:solidFill>
              </a:rPr>
              <a:t>Foreign Components</a:t>
            </a:r>
            <a:endParaRPr lang="en-US" sz="2000" dirty="0">
              <a:solidFill>
                <a:prstClr val="black"/>
              </a:solidFill>
            </a:endParaRPr>
          </a:p>
          <a:p>
            <a:pPr marL="404803" algn="ctr">
              <a:defRPr/>
            </a:pPr>
            <a:r>
              <a:rPr lang="en-US" sz="2000" dirty="0">
                <a:solidFill>
                  <a:prstClr val="black"/>
                </a:solidFill>
                <a:hlinkClick r:id="rId6"/>
              </a:rPr>
              <a:t>https://researchtraining.nih.gov/programs/career-development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75365" y="1534245"/>
            <a:ext cx="1135780" cy="646331"/>
          </a:xfrm>
          <a:prstGeom prst="rect">
            <a:avLst/>
          </a:prstGeom>
          <a:solidFill>
            <a:srgbClr val="00943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K01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1231" y="1539069"/>
            <a:ext cx="1135780" cy="646331"/>
          </a:xfrm>
          <a:prstGeom prst="rect">
            <a:avLst/>
          </a:prstGeom>
          <a:solidFill>
            <a:srgbClr val="00943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K43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923C4-A508-4F62-9ED2-598DA7C4D62B}"/>
              </a:ext>
            </a:extLst>
          </p:cNvPr>
          <p:cNvSpPr txBox="1"/>
          <p:nvPr/>
        </p:nvSpPr>
        <p:spPr>
          <a:xfrm>
            <a:off x="1642406" y="6143014"/>
            <a:ext cx="6432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9430"/>
                </a:solidFill>
              </a:rPr>
              <a:t>Program Contact: </a:t>
            </a:r>
            <a:r>
              <a:rPr lang="en-US" sz="1400" dirty="0"/>
              <a:t>Dr. Christine Jessup, Program Director, Fogarty International Center,</a:t>
            </a:r>
          </a:p>
          <a:p>
            <a:r>
              <a:rPr lang="en-US" sz="1400" dirty="0"/>
              <a:t>National Institutes of Health, Email: </a:t>
            </a:r>
            <a:r>
              <a:rPr lang="en-US" sz="1400" dirty="0">
                <a:hlinkClick r:id="rId7"/>
              </a:rPr>
              <a:t>Christine.Jessup@nih.gov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7300E-DC50-40EF-B04F-7F32E4C85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83" y="6171098"/>
            <a:ext cx="583416" cy="579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3E9D3C-AF9F-48C0-8446-A8AFB235F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92" y="6171097"/>
            <a:ext cx="599086" cy="6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3075">
            <a:extLst>
              <a:ext uri="{FF2B5EF4-FFF2-40B4-BE49-F238E27FC236}">
                <a16:creationId xmlns:a16="http://schemas.microsoft.com/office/drawing/2014/main" id="{24B7B205-7D62-4BE3-B594-2E24C5BDF115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-390525"/>
            <a:ext cx="9144000" cy="625475"/>
            <a:chOff x="0" y="0"/>
            <a:chExt cx="5760" cy="394"/>
          </a:xfrm>
        </p:grpSpPr>
        <p:sp>
          <p:nvSpPr>
            <p:cNvPr id="60482" name="Rectangle 3076">
              <a:extLst>
                <a:ext uri="{FF2B5EF4-FFF2-40B4-BE49-F238E27FC236}">
                  <a16:creationId xmlns:a16="http://schemas.microsoft.com/office/drawing/2014/main" id="{921A2510-A5E6-4321-8CC6-7FBAE9B46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900">
                  <a:latin typeface="Verdana" panose="020B0604030504040204" pitchFamily="34" charset="0"/>
                  <a:hlinkClick r:id="rId2"/>
                </a:rPr>
                <a:t>  </a:t>
              </a:r>
              <a:r>
                <a:rPr lang="en-US" altLang="en-US" sz="3500">
                  <a:latin typeface="Verdana" panose="020B0604030504040204" pitchFamily="34" charset="0"/>
                </a:rPr>
                <a:t> </a:t>
              </a:r>
              <a:r>
                <a:rPr lang="en-US" altLang="en-US" sz="900">
                  <a:latin typeface="Verdana" panose="020B0604030504040204" pitchFamily="34" charset="0"/>
                </a:rPr>
                <a:t>                                                        </a:t>
              </a:r>
            </a:p>
          </p:txBody>
        </p:sp>
        <p:sp>
          <p:nvSpPr>
            <p:cNvPr id="60483" name="Rectangle 3077">
              <a:extLst>
                <a:ext uri="{FF2B5EF4-FFF2-40B4-BE49-F238E27FC236}">
                  <a16:creationId xmlns:a16="http://schemas.microsoft.com/office/drawing/2014/main" id="{D1DFE3AA-B766-4C87-AE4F-04650CE94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0"/>
              <a:ext cx="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</p:grpSp>
      <p:sp>
        <p:nvSpPr>
          <p:cNvPr id="60419" name="Rectangle 3078">
            <a:extLst>
              <a:ext uri="{FF2B5EF4-FFF2-40B4-BE49-F238E27FC236}">
                <a16:creationId xmlns:a16="http://schemas.microsoft.com/office/drawing/2014/main" id="{AD0256CF-2779-420E-8BD2-7EDC5CF0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6472239"/>
            <a:ext cx="9321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Verdana" panose="020B0604030504040204" pitchFamily="34" charset="0"/>
              </a:rPr>
              <a:t> </a:t>
            </a:r>
          </a:p>
          <a:p>
            <a:pPr algn="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60420" name="Picture 3079" descr="colordot">
            <a:extLst>
              <a:ext uri="{FF2B5EF4-FFF2-40B4-BE49-F238E27FC236}">
                <a16:creationId xmlns:a16="http://schemas.microsoft.com/office/drawing/2014/main" id="{8A65BF43-392B-4DE2-B0FF-ACC59955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1184276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080" descr="colordot">
            <a:extLst>
              <a:ext uri="{FF2B5EF4-FFF2-40B4-BE49-F238E27FC236}">
                <a16:creationId xmlns:a16="http://schemas.microsoft.com/office/drawing/2014/main" id="{218CF728-CF4D-4C35-8C8A-1D1ED69D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1606551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3081" descr="colordot">
            <a:extLst>
              <a:ext uri="{FF2B5EF4-FFF2-40B4-BE49-F238E27FC236}">
                <a16:creationId xmlns:a16="http://schemas.microsoft.com/office/drawing/2014/main" id="{20C0906C-27D7-4077-8F23-7EBB89D8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6289676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3" name="Group 3082">
            <a:extLst>
              <a:ext uri="{FF2B5EF4-FFF2-40B4-BE49-F238E27FC236}">
                <a16:creationId xmlns:a16="http://schemas.microsoft.com/office/drawing/2014/main" id="{FD21C395-9A88-4A11-8B7D-09619625E87B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-390525"/>
            <a:ext cx="9144000" cy="625475"/>
            <a:chOff x="0" y="0"/>
            <a:chExt cx="5760" cy="394"/>
          </a:xfrm>
        </p:grpSpPr>
        <p:sp>
          <p:nvSpPr>
            <p:cNvPr id="60480" name="Rectangle 3083">
              <a:extLst>
                <a:ext uri="{FF2B5EF4-FFF2-40B4-BE49-F238E27FC236}">
                  <a16:creationId xmlns:a16="http://schemas.microsoft.com/office/drawing/2014/main" id="{CE40C1A1-99E9-42A4-B659-E65B7A9E8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900">
                  <a:latin typeface="Verdana" panose="020B0604030504040204" pitchFamily="34" charset="0"/>
                  <a:hlinkClick r:id="rId2"/>
                </a:rPr>
                <a:t>  </a:t>
              </a:r>
              <a:r>
                <a:rPr lang="en-US" altLang="en-US" sz="3500">
                  <a:latin typeface="Verdana" panose="020B0604030504040204" pitchFamily="34" charset="0"/>
                </a:rPr>
                <a:t> </a:t>
              </a:r>
              <a:r>
                <a:rPr lang="en-US" altLang="en-US" sz="900">
                  <a:latin typeface="Verdana" panose="020B0604030504040204" pitchFamily="34" charset="0"/>
                </a:rPr>
                <a:t>                                                        </a:t>
              </a:r>
            </a:p>
          </p:txBody>
        </p:sp>
        <p:sp>
          <p:nvSpPr>
            <p:cNvPr id="60481" name="Rectangle 3084">
              <a:extLst>
                <a:ext uri="{FF2B5EF4-FFF2-40B4-BE49-F238E27FC236}">
                  <a16:creationId xmlns:a16="http://schemas.microsoft.com/office/drawing/2014/main" id="{77539098-8F35-4D76-B968-8BEA27A0A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0"/>
              <a:ext cx="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</p:grpSp>
      <p:sp>
        <p:nvSpPr>
          <p:cNvPr id="60424" name="Rectangle 3085">
            <a:extLst>
              <a:ext uri="{FF2B5EF4-FFF2-40B4-BE49-F238E27FC236}">
                <a16:creationId xmlns:a16="http://schemas.microsoft.com/office/drawing/2014/main" id="{2E3D7D06-01D4-4617-8512-0C193D951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6472239"/>
            <a:ext cx="9321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Verdana" panose="020B0604030504040204" pitchFamily="34" charset="0"/>
              </a:rPr>
              <a:t> </a:t>
            </a:r>
          </a:p>
          <a:p>
            <a:pPr algn="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60425" name="Picture 3086" descr="colordot">
            <a:extLst>
              <a:ext uri="{FF2B5EF4-FFF2-40B4-BE49-F238E27FC236}">
                <a16:creationId xmlns:a16="http://schemas.microsoft.com/office/drawing/2014/main" id="{D8FE2668-94DE-4B73-8077-CC761A3A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1184276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3087" descr="colordot">
            <a:extLst>
              <a:ext uri="{FF2B5EF4-FFF2-40B4-BE49-F238E27FC236}">
                <a16:creationId xmlns:a16="http://schemas.microsoft.com/office/drawing/2014/main" id="{4B7F6AB4-CEFB-4559-A3B7-EB46A8B4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1606551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3088" descr="colordot">
            <a:extLst>
              <a:ext uri="{FF2B5EF4-FFF2-40B4-BE49-F238E27FC236}">
                <a16:creationId xmlns:a16="http://schemas.microsoft.com/office/drawing/2014/main" id="{F062F006-9F45-46B1-8C9E-8D607A29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6289676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8" name="Group 3089">
            <a:extLst>
              <a:ext uri="{FF2B5EF4-FFF2-40B4-BE49-F238E27FC236}">
                <a16:creationId xmlns:a16="http://schemas.microsoft.com/office/drawing/2014/main" id="{3EFE27E8-89B9-40F3-A7F7-024FC51495AC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2393950"/>
            <a:ext cx="7575550" cy="2884488"/>
            <a:chOff x="816" y="1584"/>
            <a:chExt cx="4656" cy="1776"/>
          </a:xfrm>
        </p:grpSpPr>
        <p:sp>
          <p:nvSpPr>
            <p:cNvPr id="60454" name="Rectangle 3090">
              <a:extLst>
                <a:ext uri="{FF2B5EF4-FFF2-40B4-BE49-F238E27FC236}">
                  <a16:creationId xmlns:a16="http://schemas.microsoft.com/office/drawing/2014/main" id="{D05DF058-BE4C-43FB-8E9A-71C8F178A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584"/>
              <a:ext cx="1584" cy="288"/>
            </a:xfrm>
            <a:prstGeom prst="rect">
              <a:avLst/>
            </a:prstGeom>
            <a:gradFill rotWithShape="0">
              <a:gsLst>
                <a:gs pos="0">
                  <a:srgbClr val="A1C9C9"/>
                </a:gs>
                <a:gs pos="50000">
                  <a:srgbClr val="CCFFFF"/>
                </a:gs>
                <a:gs pos="100000">
                  <a:srgbClr val="A1C9C9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60455" name="Rectangle 3091">
              <a:extLst>
                <a:ext uri="{FF2B5EF4-FFF2-40B4-BE49-F238E27FC236}">
                  <a16:creationId xmlns:a16="http://schemas.microsoft.com/office/drawing/2014/main" id="{7B55EFC2-4261-4DE5-BB8A-B549B8975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584"/>
              <a:ext cx="2400" cy="288"/>
            </a:xfrm>
            <a:prstGeom prst="rect">
              <a:avLst/>
            </a:prstGeom>
            <a:gradFill rotWithShape="0">
              <a:gsLst>
                <a:gs pos="0">
                  <a:srgbClr val="82ADD8"/>
                </a:gs>
                <a:gs pos="50000">
                  <a:srgbClr val="99CCFF"/>
                </a:gs>
                <a:gs pos="100000">
                  <a:srgbClr val="82ADD8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60456" name="Rectangle 3092">
              <a:extLst>
                <a:ext uri="{FF2B5EF4-FFF2-40B4-BE49-F238E27FC236}">
                  <a16:creationId xmlns:a16="http://schemas.microsoft.com/office/drawing/2014/main" id="{F7E49299-0AB1-46F2-BA98-1E59102EA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84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A4AB9"/>
                </a:gs>
              </a:gsLst>
              <a:lin ang="540000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60457" name="Line 3093">
              <a:extLst>
                <a:ext uri="{FF2B5EF4-FFF2-40B4-BE49-F238E27FC236}">
                  <a16:creationId xmlns:a16="http://schemas.microsoft.com/office/drawing/2014/main" id="{CEAA70A9-C497-45D2-8D22-264320512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Line 3094">
              <a:extLst>
                <a:ext uri="{FF2B5EF4-FFF2-40B4-BE49-F238E27FC236}">
                  <a16:creationId xmlns:a16="http://schemas.microsoft.com/office/drawing/2014/main" id="{BE5BF3DA-D81E-4D07-840D-4ADD18819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Line 3095">
              <a:extLst>
                <a:ext uri="{FF2B5EF4-FFF2-40B4-BE49-F238E27FC236}">
                  <a16:creationId xmlns:a16="http://schemas.microsoft.com/office/drawing/2014/main" id="{6F6B1E91-0767-45F1-A358-281865059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Line 3096">
              <a:extLst>
                <a:ext uri="{FF2B5EF4-FFF2-40B4-BE49-F238E27FC236}">
                  <a16:creationId xmlns:a16="http://schemas.microsoft.com/office/drawing/2014/main" id="{3A33C859-B3C3-4F82-A6DC-B0B42A21E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Line 3097">
              <a:extLst>
                <a:ext uri="{FF2B5EF4-FFF2-40B4-BE49-F238E27FC236}">
                  <a16:creationId xmlns:a16="http://schemas.microsoft.com/office/drawing/2014/main" id="{9A52E7CF-CAD9-4064-B263-A0FB881CE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8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Line 3098">
              <a:extLst>
                <a:ext uri="{FF2B5EF4-FFF2-40B4-BE49-F238E27FC236}">
                  <a16:creationId xmlns:a16="http://schemas.microsoft.com/office/drawing/2014/main" id="{B7816FD7-B3AF-4B63-AAE4-115572D72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Line 3099">
              <a:extLst>
                <a:ext uri="{FF2B5EF4-FFF2-40B4-BE49-F238E27FC236}">
                  <a16:creationId xmlns:a16="http://schemas.microsoft.com/office/drawing/2014/main" id="{A346FF08-0DCC-426D-86E5-3A0B60150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6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Line 3100">
              <a:extLst>
                <a:ext uri="{FF2B5EF4-FFF2-40B4-BE49-F238E27FC236}">
                  <a16:creationId xmlns:a16="http://schemas.microsoft.com/office/drawing/2014/main" id="{6FAFE82A-63EC-47C9-900E-702BBE079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4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Line 3101">
              <a:extLst>
                <a:ext uri="{FF2B5EF4-FFF2-40B4-BE49-F238E27FC236}">
                  <a16:creationId xmlns:a16="http://schemas.microsoft.com/office/drawing/2014/main" id="{31550B8F-750B-4608-9833-E551D3188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Line 3102">
              <a:extLst>
                <a:ext uri="{FF2B5EF4-FFF2-40B4-BE49-F238E27FC236}">
                  <a16:creationId xmlns:a16="http://schemas.microsoft.com/office/drawing/2014/main" id="{09775BAD-F8B3-4BE4-8737-D28B00C9F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0" y="1824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Text Box 3103">
              <a:extLst>
                <a:ext uri="{FF2B5EF4-FFF2-40B4-BE49-F238E27FC236}">
                  <a16:creationId xmlns:a16="http://schemas.microsoft.com/office/drawing/2014/main" id="{980D7498-2D99-4D0F-8BED-C962FBB5F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" y="1642"/>
              <a:ext cx="18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0468" name="Text Box 3104">
              <a:extLst>
                <a:ext uri="{FF2B5EF4-FFF2-40B4-BE49-F238E27FC236}">
                  <a16:creationId xmlns:a16="http://schemas.microsoft.com/office/drawing/2014/main" id="{52701AAB-2CAF-4C3C-9C20-27ACA4230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1642"/>
              <a:ext cx="18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0469" name="Text Box 3105">
              <a:extLst>
                <a:ext uri="{FF2B5EF4-FFF2-40B4-BE49-F238E27FC236}">
                  <a16:creationId xmlns:a16="http://schemas.microsoft.com/office/drawing/2014/main" id="{B63FF551-04A4-4ADB-977B-DCDCF4735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658"/>
              <a:ext cx="18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0470" name="Text Box 3106">
              <a:extLst>
                <a:ext uri="{FF2B5EF4-FFF2-40B4-BE49-F238E27FC236}">
                  <a16:creationId xmlns:a16="http://schemas.microsoft.com/office/drawing/2014/main" id="{5D7EB811-BCDE-4FE4-86D5-1D84AF305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" y="1642"/>
              <a:ext cx="18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0471" name="Text Box 3107">
              <a:extLst>
                <a:ext uri="{FF2B5EF4-FFF2-40B4-BE49-F238E27FC236}">
                  <a16:creationId xmlns:a16="http://schemas.microsoft.com/office/drawing/2014/main" id="{1EC1D8E4-892F-4713-B5F8-8FF902838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1642"/>
              <a:ext cx="18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0472" name="Text Box 3108">
              <a:extLst>
                <a:ext uri="{FF2B5EF4-FFF2-40B4-BE49-F238E27FC236}">
                  <a16:creationId xmlns:a16="http://schemas.microsoft.com/office/drawing/2014/main" id="{A1AC1308-FC0F-45E4-8AFC-D5C0178C7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" y="1652"/>
              <a:ext cx="18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0473" name="Text Box 3109">
              <a:extLst>
                <a:ext uri="{FF2B5EF4-FFF2-40B4-BE49-F238E27FC236}">
                  <a16:creationId xmlns:a16="http://schemas.microsoft.com/office/drawing/2014/main" id="{45094832-E1FA-47C2-9C5F-D54AD0E31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3" y="1650"/>
              <a:ext cx="18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474" name="Text Box 3110">
              <a:extLst>
                <a:ext uri="{FF2B5EF4-FFF2-40B4-BE49-F238E27FC236}">
                  <a16:creationId xmlns:a16="http://schemas.microsoft.com/office/drawing/2014/main" id="{195CD1F4-D9CE-49A9-928B-0E6F7637F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" y="1652"/>
              <a:ext cx="18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475" name="Line 3111">
              <a:extLst>
                <a:ext uri="{FF2B5EF4-FFF2-40B4-BE49-F238E27FC236}">
                  <a16:creationId xmlns:a16="http://schemas.microsoft.com/office/drawing/2014/main" id="{51BFE5F8-CF98-4E56-A254-E142A166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064"/>
              <a:ext cx="0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AutoShape 3122">
              <a:extLst>
                <a:ext uri="{FF2B5EF4-FFF2-40B4-BE49-F238E27FC236}">
                  <a16:creationId xmlns:a16="http://schemas.microsoft.com/office/drawing/2014/main" id="{6CA6D599-6621-4FC8-9E7A-E06AC196CA43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3110" y="1324"/>
              <a:ext cx="144" cy="1584"/>
            </a:xfrm>
            <a:prstGeom prst="rightBrace">
              <a:avLst>
                <a:gd name="adj1" fmla="val 91667"/>
                <a:gd name="adj2" fmla="val 52778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60477" name="Line 3125">
              <a:extLst>
                <a:ext uri="{FF2B5EF4-FFF2-40B4-BE49-F238E27FC236}">
                  <a16:creationId xmlns:a16="http://schemas.microsoft.com/office/drawing/2014/main" id="{7EA0A4DE-CBAE-4E2D-9078-30DDA9379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4" y="2064"/>
              <a:ext cx="0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Line 3126">
              <a:extLst>
                <a:ext uri="{FF2B5EF4-FFF2-40B4-BE49-F238E27FC236}">
                  <a16:creationId xmlns:a16="http://schemas.microsoft.com/office/drawing/2014/main" id="{8D6C462C-1AF1-4DAA-944D-812A542A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" y="2064"/>
              <a:ext cx="0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Line 3127">
              <a:extLst>
                <a:ext uri="{FF2B5EF4-FFF2-40B4-BE49-F238E27FC236}">
                  <a16:creationId xmlns:a16="http://schemas.microsoft.com/office/drawing/2014/main" id="{885C44C7-9067-41E5-A348-A16DD9614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" y="2880"/>
              <a:ext cx="0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9" name="Rectangle 3131">
            <a:extLst>
              <a:ext uri="{FF2B5EF4-FFF2-40B4-BE49-F238E27FC236}">
                <a16:creationId xmlns:a16="http://schemas.microsoft.com/office/drawing/2014/main" id="{A4C3BB71-3070-4123-A482-41805644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75" y="290513"/>
            <a:ext cx="6502400" cy="4635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Preparation Timeline</a:t>
            </a:r>
          </a:p>
        </p:txBody>
      </p:sp>
      <p:sp>
        <p:nvSpPr>
          <p:cNvPr id="60430" name="TextBox 60">
            <a:extLst>
              <a:ext uri="{FF2B5EF4-FFF2-40B4-BE49-F238E27FC236}">
                <a16:creationId xmlns:a16="http://schemas.microsoft.com/office/drawing/2014/main" id="{D03F1C36-49EA-4290-B5D8-EFC94773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2214564"/>
            <a:ext cx="1058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/>
              <a:t>Months before receipt date</a:t>
            </a:r>
          </a:p>
        </p:txBody>
      </p:sp>
      <p:sp>
        <p:nvSpPr>
          <p:cNvPr id="60431" name="TextBox 61">
            <a:extLst>
              <a:ext uri="{FF2B5EF4-FFF2-40B4-BE49-F238E27FC236}">
                <a16:creationId xmlns:a16="http://schemas.microsoft.com/office/drawing/2014/main" id="{65EEF546-96DD-4780-93C4-F7A1C959E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050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/>
              <a:t>Planning Phase</a:t>
            </a:r>
          </a:p>
        </p:txBody>
      </p:sp>
      <p:sp>
        <p:nvSpPr>
          <p:cNvPr id="60432" name="TextBox 62">
            <a:extLst>
              <a:ext uri="{FF2B5EF4-FFF2-40B4-BE49-F238E27FC236}">
                <a16:creationId xmlns:a16="http://schemas.microsoft.com/office/drawing/2014/main" id="{A7609F93-E000-453F-AFF4-96ACE6F0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050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/>
              <a:t>Writing Phase</a:t>
            </a:r>
          </a:p>
        </p:txBody>
      </p:sp>
      <p:sp>
        <p:nvSpPr>
          <p:cNvPr id="60433" name="TextBox 63">
            <a:extLst>
              <a:ext uri="{FF2B5EF4-FFF2-40B4-BE49-F238E27FC236}">
                <a16:creationId xmlns:a16="http://schemas.microsoft.com/office/drawing/2014/main" id="{66DE766F-B2E5-4754-83AE-88D88EF6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60020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Submission Phase</a:t>
            </a:r>
          </a:p>
        </p:txBody>
      </p:sp>
      <p:sp>
        <p:nvSpPr>
          <p:cNvPr id="60434" name="TextBox 64">
            <a:extLst>
              <a:ext uri="{FF2B5EF4-FFF2-40B4-BE49-F238E27FC236}">
                <a16:creationId xmlns:a16="http://schemas.microsoft.com/office/drawing/2014/main" id="{6DD3A656-D13A-4C6F-BB91-A7B89E36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76601"/>
            <a:ext cx="2590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First create an outline of your application; then write your application</a:t>
            </a:r>
          </a:p>
        </p:txBody>
      </p:sp>
      <p:sp>
        <p:nvSpPr>
          <p:cNvPr id="60435" name="TextBox 65">
            <a:extLst>
              <a:ext uri="{FF2B5EF4-FFF2-40B4-BE49-F238E27FC236}">
                <a16:creationId xmlns:a16="http://schemas.microsoft.com/office/drawing/2014/main" id="{3B0512DF-7E6D-4243-83AE-8EEC7E38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5445126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Set up your own review committee; Determine human and animal subject requirements</a:t>
            </a:r>
          </a:p>
        </p:txBody>
      </p:sp>
      <p:sp>
        <p:nvSpPr>
          <p:cNvPr id="60436" name="TextBox 66">
            <a:extLst>
              <a:ext uri="{FF2B5EF4-FFF2-40B4-BE49-F238E27FC236}">
                <a16:creationId xmlns:a16="http://schemas.microsoft.com/office/drawing/2014/main" id="{B34B58A6-7A9E-418D-940F-EDCF3C47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391795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Get feedback; </a:t>
            </a:r>
          </a:p>
          <a:p>
            <a:pPr algn="ctr" eaLnBrk="1" hangingPunct="1"/>
            <a:r>
              <a:rPr lang="en-US" altLang="en-US" sz="2000"/>
              <a:t>Edit and proofread</a:t>
            </a:r>
          </a:p>
        </p:txBody>
      </p:sp>
      <p:sp>
        <p:nvSpPr>
          <p:cNvPr id="60437" name="TextBox 67">
            <a:extLst>
              <a:ext uri="{FF2B5EF4-FFF2-40B4-BE49-F238E27FC236}">
                <a16:creationId xmlns:a16="http://schemas.microsoft.com/office/drawing/2014/main" id="{EE81062D-91F6-4495-9D58-DF13C99B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163" y="5273675"/>
            <a:ext cx="190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Meet institutional deadlines</a:t>
            </a:r>
          </a:p>
        </p:txBody>
      </p:sp>
      <p:sp>
        <p:nvSpPr>
          <p:cNvPr id="60438" name="TextBox 68">
            <a:extLst>
              <a:ext uri="{FF2B5EF4-FFF2-40B4-BE49-F238E27FC236}">
                <a16:creationId xmlns:a16="http://schemas.microsoft.com/office/drawing/2014/main" id="{3E07C3DE-0589-4B05-9D37-1A709C31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0" y="3276601"/>
            <a:ext cx="117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Receipt date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51568-3D17-436A-9405-CB2FB5B73B78}"/>
              </a:ext>
            </a:extLst>
          </p:cNvPr>
          <p:cNvCxnSpPr/>
          <p:nvPr/>
        </p:nvCxnSpPr>
        <p:spPr>
          <a:xfrm rot="5400000">
            <a:off x="2515394" y="3199606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A58AB8-5B9F-4597-9BCB-CC6D5D99B71B}"/>
              </a:ext>
            </a:extLst>
          </p:cNvPr>
          <p:cNvCxnSpPr>
            <a:stCxn id="60467" idx="2"/>
            <a:endCxn id="60467" idx="2"/>
          </p:cNvCxnSpPr>
          <p:nvPr/>
        </p:nvCxnSpPr>
        <p:spPr>
          <a:xfrm rot="5400000">
            <a:off x="3611564" y="2824164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5578B5-B527-44E5-B267-62FB1C1365A3}"/>
              </a:ext>
            </a:extLst>
          </p:cNvPr>
          <p:cNvCxnSpPr/>
          <p:nvPr/>
        </p:nvCxnSpPr>
        <p:spPr>
          <a:xfrm rot="5400000">
            <a:off x="3121026" y="3941763"/>
            <a:ext cx="914400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2" name="TextBox 58">
            <a:extLst>
              <a:ext uri="{FF2B5EF4-FFF2-40B4-BE49-F238E27FC236}">
                <a16:creationId xmlns:a16="http://schemas.microsoft.com/office/drawing/2014/main" id="{EE296AF8-FF0E-4CE7-AB07-7ED85060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584575"/>
            <a:ext cx="21336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/>
              <a:t>Assess yourself, your field, and your resources</a:t>
            </a: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ED6CDC86-2FF5-48C4-B0EA-E4E32EB42DA2}"/>
              </a:ext>
            </a:extLst>
          </p:cNvPr>
          <p:cNvSpPr/>
          <p:nvPr/>
        </p:nvSpPr>
        <p:spPr>
          <a:xfrm rot="5400000">
            <a:off x="6400800" y="1905000"/>
            <a:ext cx="381000" cy="2514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EA7D69-7831-46B9-B2A3-B04EB8A7478A}"/>
              </a:ext>
            </a:extLst>
          </p:cNvPr>
          <p:cNvCxnSpPr/>
          <p:nvPr/>
        </p:nvCxnSpPr>
        <p:spPr>
          <a:xfrm rot="16200000" flipH="1">
            <a:off x="8172450" y="3409950"/>
            <a:ext cx="1047750" cy="19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5A265F9-C910-41C1-8B64-DC1A2225D9A1}"/>
              </a:ext>
            </a:extLst>
          </p:cNvPr>
          <p:cNvCxnSpPr/>
          <p:nvPr/>
        </p:nvCxnSpPr>
        <p:spPr>
          <a:xfrm rot="5400000">
            <a:off x="8839200" y="35814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2930F4C-5477-40C3-BBC6-F679E8598471}"/>
              </a:ext>
            </a:extLst>
          </p:cNvPr>
          <p:cNvCxnSpPr/>
          <p:nvPr/>
        </p:nvCxnSpPr>
        <p:spPr>
          <a:xfrm rot="5400000">
            <a:off x="9926639" y="3103564"/>
            <a:ext cx="568325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D1F39B-D277-4AF5-A782-C77DC611758D}"/>
              </a:ext>
            </a:extLst>
          </p:cNvPr>
          <p:cNvCxnSpPr/>
          <p:nvPr/>
        </p:nvCxnSpPr>
        <p:spPr>
          <a:xfrm rot="5400000">
            <a:off x="3390900" y="3924300"/>
            <a:ext cx="2057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8" name="TextBox 59">
            <a:extLst>
              <a:ext uri="{FF2B5EF4-FFF2-40B4-BE49-F238E27FC236}">
                <a16:creationId xmlns:a16="http://schemas.microsoft.com/office/drawing/2014/main" id="{78E53CAA-63B8-4F9B-986F-534C8F5A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4732339"/>
            <a:ext cx="2628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Brainstorm; </a:t>
            </a:r>
          </a:p>
          <a:p>
            <a:pPr algn="ctr" eaLnBrk="1" hangingPunct="1"/>
            <a:r>
              <a:rPr lang="en-US" altLang="en-US" sz="2000"/>
              <a:t>Research your idea; </a:t>
            </a:r>
          </a:p>
          <a:p>
            <a:pPr algn="ctr" eaLnBrk="1" hangingPunct="1"/>
            <a:r>
              <a:rPr lang="en-US" altLang="en-US" sz="2000"/>
              <a:t>Call NIMH program staff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003767-CB27-4D58-898E-35AD01E75110}"/>
              </a:ext>
            </a:extLst>
          </p:cNvPr>
          <p:cNvCxnSpPr/>
          <p:nvPr/>
        </p:nvCxnSpPr>
        <p:spPr>
          <a:xfrm rot="16200000" flipH="1">
            <a:off x="4144963" y="5121275"/>
            <a:ext cx="53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78A581-B6AA-4C32-AF45-BF56A52E88B3}"/>
              </a:ext>
            </a:extLst>
          </p:cNvPr>
          <p:cNvCxnSpPr/>
          <p:nvPr/>
        </p:nvCxnSpPr>
        <p:spPr>
          <a:xfrm rot="5400000">
            <a:off x="3281363" y="3195638"/>
            <a:ext cx="609600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04AC8D6-5AA0-4E99-BCD7-231EA37D12CB}"/>
              </a:ext>
            </a:extLst>
          </p:cNvPr>
          <p:cNvCxnSpPr/>
          <p:nvPr/>
        </p:nvCxnSpPr>
        <p:spPr>
          <a:xfrm rot="5400000" flipH="1" flipV="1">
            <a:off x="4419600" y="5181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70C52D3-DDC5-4459-A3D7-D7C7BA6864ED}"/>
              </a:ext>
            </a:extLst>
          </p:cNvPr>
          <p:cNvCxnSpPr/>
          <p:nvPr/>
        </p:nvCxnSpPr>
        <p:spPr>
          <a:xfrm rot="5400000">
            <a:off x="8990013" y="4778376"/>
            <a:ext cx="1068388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3" name="Text Box 3106">
            <a:extLst>
              <a:ext uri="{FF2B5EF4-FFF2-40B4-BE49-F238E27FC236}">
                <a16:creationId xmlns:a16="http://schemas.microsoft.com/office/drawing/2014/main" id="{6CD628B5-C803-479D-A517-E3E2CF91C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2489201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000000"/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886A77-6A5A-4C66-B5E8-FC4BA7EF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1931" y="2611120"/>
            <a:ext cx="6795589" cy="4246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9ABC9-28FF-4E45-ADD5-E65FEDDFE8CC}"/>
              </a:ext>
            </a:extLst>
          </p:cNvPr>
          <p:cNvSpPr txBox="1"/>
          <p:nvPr/>
        </p:nvSpPr>
        <p:spPr>
          <a:xfrm>
            <a:off x="258003" y="117198"/>
            <a:ext cx="3066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badi" panose="020B0604020104020204" pitchFamily="34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8870E-E5EF-43D0-9F93-26A310ECB37E}"/>
              </a:ext>
            </a:extLst>
          </p:cNvPr>
          <p:cNvSpPr txBox="1"/>
          <p:nvPr/>
        </p:nvSpPr>
        <p:spPr>
          <a:xfrm>
            <a:off x="258003" y="1311990"/>
            <a:ext cx="1009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badi" panose="020B0604020104020204" pitchFamily="34" charset="0"/>
              </a:rPr>
              <a:t>Susannah Allison</a:t>
            </a:r>
          </a:p>
          <a:p>
            <a:r>
              <a:rPr lang="en-US" sz="3200" b="1" dirty="0">
                <a:latin typeface="Abadi" panose="020B0604020104020204" pitchFamily="34" charset="0"/>
                <a:hlinkClick r:id="rId4"/>
              </a:rPr>
              <a:t>allisonsu@mail.nih.gov</a:t>
            </a:r>
            <a:r>
              <a:rPr lang="en-US" sz="32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24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E413059-8B74-49BD-B0E0-99317404B849}"/>
              </a:ext>
            </a:extLst>
          </p:cNvPr>
          <p:cNvSpPr/>
          <p:nvPr/>
        </p:nvSpPr>
        <p:spPr>
          <a:xfrm>
            <a:off x="1238249" y="5372588"/>
            <a:ext cx="6947484" cy="614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Intersectional Stigma &amp; Discrimination, Policy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CE9360-EA0E-4BA6-AAD5-92098D6A7908}"/>
              </a:ext>
            </a:extLst>
          </p:cNvPr>
          <p:cNvSpPr/>
          <p:nvPr/>
        </p:nvSpPr>
        <p:spPr>
          <a:xfrm>
            <a:off x="1242392" y="4314758"/>
            <a:ext cx="6943342" cy="614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Community- and healthcare system-level interventions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99B3D8-2B01-4D8A-9FD3-A9C6E2276EEC}"/>
              </a:ext>
            </a:extLst>
          </p:cNvPr>
          <p:cNvSpPr/>
          <p:nvPr/>
        </p:nvSpPr>
        <p:spPr>
          <a:xfrm>
            <a:off x="1242392" y="3332059"/>
            <a:ext cx="6943343" cy="614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Maternal-child, Couples, Interpersonal Partner Violence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76CB35-E806-46D1-AA37-D38D31C7C29F}"/>
              </a:ext>
            </a:extLst>
          </p:cNvPr>
          <p:cNvSpPr/>
          <p:nvPr/>
        </p:nvSpPr>
        <p:spPr>
          <a:xfrm>
            <a:off x="1242391" y="2302878"/>
            <a:ext cx="6943343" cy="614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Mental Health, Neurocognition, Adherence, Retention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2E74F-930A-4116-A6AC-6172D9DB5205}"/>
              </a:ext>
            </a:extLst>
          </p:cNvPr>
          <p:cNvSpPr/>
          <p:nvPr/>
        </p:nvSpPr>
        <p:spPr>
          <a:xfrm>
            <a:off x="1242391" y="1379695"/>
            <a:ext cx="6943343" cy="614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Neuropathogenesis, Neuroimaging, Genetics, Therapeutics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FC21CA-F84F-4BE7-B754-62CCC4DE1E39}"/>
              </a:ext>
            </a:extLst>
          </p:cNvPr>
          <p:cNvSpPr/>
          <p:nvPr/>
        </p:nvSpPr>
        <p:spPr>
          <a:xfrm>
            <a:off x="4970169" y="6278121"/>
            <a:ext cx="6947484" cy="6143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DAC952-2B41-43D0-9F09-BCD4EBBDD3D6}"/>
              </a:ext>
            </a:extLst>
          </p:cNvPr>
          <p:cNvGrpSpPr/>
          <p:nvPr/>
        </p:nvGrpSpPr>
        <p:grpSpPr>
          <a:xfrm>
            <a:off x="5743575" y="5026818"/>
            <a:ext cx="5410201" cy="1538289"/>
            <a:chOff x="5743575" y="5026818"/>
            <a:chExt cx="5410201" cy="1538289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3842B1E-B409-40F0-8952-B59C50A02325}"/>
                </a:ext>
              </a:extLst>
            </p:cNvPr>
            <p:cNvSpPr/>
            <p:nvPr/>
          </p:nvSpPr>
          <p:spPr>
            <a:xfrm>
              <a:off x="5743575" y="5334000"/>
              <a:ext cx="5410200" cy="923925"/>
            </a:xfrm>
            <a:prstGeom prst="trapezoid">
              <a:avLst>
                <a:gd name="adj" fmla="val 5592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9714AC-0391-4962-AF3D-04CA7D96C2F9}"/>
                </a:ext>
              </a:extLst>
            </p:cNvPr>
            <p:cNvSpPr/>
            <p:nvPr/>
          </p:nvSpPr>
          <p:spPr>
            <a:xfrm>
              <a:off x="5743575" y="5950744"/>
              <a:ext cx="5410201" cy="6143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Society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5055FC-8CC9-46AE-B06F-B8B53BC8ADED}"/>
                </a:ext>
              </a:extLst>
            </p:cNvPr>
            <p:cNvSpPr/>
            <p:nvPr/>
          </p:nvSpPr>
          <p:spPr>
            <a:xfrm>
              <a:off x="6267450" y="5026818"/>
              <a:ext cx="4352925" cy="61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A1DE58-67B1-443F-A9C7-3B1861BFABDA}"/>
              </a:ext>
            </a:extLst>
          </p:cNvPr>
          <p:cNvGrpSpPr/>
          <p:nvPr/>
        </p:nvGrpSpPr>
        <p:grpSpPr>
          <a:xfrm>
            <a:off x="6362699" y="3907677"/>
            <a:ext cx="4162426" cy="1350168"/>
            <a:chOff x="5743575" y="5026818"/>
            <a:chExt cx="5410201" cy="1538289"/>
          </a:xfrm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A13C705-D022-422C-A152-EE74439AE451}"/>
                </a:ext>
              </a:extLst>
            </p:cNvPr>
            <p:cNvSpPr/>
            <p:nvPr/>
          </p:nvSpPr>
          <p:spPr>
            <a:xfrm>
              <a:off x="5743575" y="5334000"/>
              <a:ext cx="5410200" cy="923925"/>
            </a:xfrm>
            <a:prstGeom prst="trapezoid">
              <a:avLst>
                <a:gd name="adj" fmla="val 5592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4B991E-3888-42AD-8923-57562E122F24}"/>
                </a:ext>
              </a:extLst>
            </p:cNvPr>
            <p:cNvSpPr/>
            <p:nvPr/>
          </p:nvSpPr>
          <p:spPr>
            <a:xfrm>
              <a:off x="5743575" y="5950744"/>
              <a:ext cx="5410201" cy="6143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badi" panose="020B0604020104020204" pitchFamily="34" charset="0"/>
                </a:rPr>
                <a:t>Community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0044D8-7DA7-4EE3-9129-07E7ACA4FB0D}"/>
                </a:ext>
              </a:extLst>
            </p:cNvPr>
            <p:cNvSpPr/>
            <p:nvPr/>
          </p:nvSpPr>
          <p:spPr>
            <a:xfrm>
              <a:off x="6325451" y="5026818"/>
              <a:ext cx="4258830" cy="6143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C982E-6C54-4813-A4C6-ECA8BF31A121}"/>
              </a:ext>
            </a:extLst>
          </p:cNvPr>
          <p:cNvGrpSpPr/>
          <p:nvPr/>
        </p:nvGrpSpPr>
        <p:grpSpPr>
          <a:xfrm>
            <a:off x="6810374" y="2978629"/>
            <a:ext cx="3276601" cy="1107572"/>
            <a:chOff x="5743575" y="5026818"/>
            <a:chExt cx="5410201" cy="1538289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E64143C2-58CA-4F3C-AF3A-51999EFD38EE}"/>
                </a:ext>
              </a:extLst>
            </p:cNvPr>
            <p:cNvSpPr/>
            <p:nvPr/>
          </p:nvSpPr>
          <p:spPr>
            <a:xfrm>
              <a:off x="5743575" y="5334000"/>
              <a:ext cx="5410200" cy="923925"/>
            </a:xfrm>
            <a:prstGeom prst="trapezoid">
              <a:avLst>
                <a:gd name="adj" fmla="val 55928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B0273B-B053-4D4D-A1C6-D0E205EEE6DE}"/>
                </a:ext>
              </a:extLst>
            </p:cNvPr>
            <p:cNvSpPr/>
            <p:nvPr/>
          </p:nvSpPr>
          <p:spPr>
            <a:xfrm>
              <a:off x="5743575" y="5950744"/>
              <a:ext cx="5410201" cy="61436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badi" panose="020B0604020104020204" pitchFamily="34" charset="0"/>
                </a:rPr>
                <a:t>Interpersonal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82F460-9C97-4522-AFE7-03E65103ACD1}"/>
                </a:ext>
              </a:extLst>
            </p:cNvPr>
            <p:cNvSpPr/>
            <p:nvPr/>
          </p:nvSpPr>
          <p:spPr>
            <a:xfrm>
              <a:off x="6372668" y="5026818"/>
              <a:ext cx="4180159" cy="614363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B2418C-3A41-457E-99BD-646094CEBF6B}"/>
              </a:ext>
            </a:extLst>
          </p:cNvPr>
          <p:cNvGrpSpPr/>
          <p:nvPr/>
        </p:nvGrpSpPr>
        <p:grpSpPr>
          <a:xfrm>
            <a:off x="7310436" y="2183241"/>
            <a:ext cx="2266950" cy="886400"/>
            <a:chOff x="5743575" y="5026818"/>
            <a:chExt cx="5410201" cy="153828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0016BC0E-FB54-4DA3-9FC3-590DA7EE05DF}"/>
                </a:ext>
              </a:extLst>
            </p:cNvPr>
            <p:cNvSpPr/>
            <p:nvPr/>
          </p:nvSpPr>
          <p:spPr>
            <a:xfrm>
              <a:off x="5743575" y="5334000"/>
              <a:ext cx="5410200" cy="923925"/>
            </a:xfrm>
            <a:prstGeom prst="trapezoid">
              <a:avLst>
                <a:gd name="adj" fmla="val 55928"/>
              </a:avLst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B7478E-4848-45FB-8CEA-321701FC7EE2}"/>
                </a:ext>
              </a:extLst>
            </p:cNvPr>
            <p:cNvSpPr/>
            <p:nvPr/>
          </p:nvSpPr>
          <p:spPr>
            <a:xfrm>
              <a:off x="5743575" y="5950744"/>
              <a:ext cx="5410201" cy="614363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badi" panose="020B0604020104020204" pitchFamily="34" charset="0"/>
                </a:rPr>
                <a:t>Individual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5B4E5D-492A-458A-9A5E-A88F31844358}"/>
                </a:ext>
              </a:extLst>
            </p:cNvPr>
            <p:cNvSpPr/>
            <p:nvPr/>
          </p:nvSpPr>
          <p:spPr>
            <a:xfrm>
              <a:off x="6372668" y="5026818"/>
              <a:ext cx="4180159" cy="6143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148B15-46E8-4B15-B82E-4DA3751CEA15}"/>
              </a:ext>
            </a:extLst>
          </p:cNvPr>
          <p:cNvGrpSpPr/>
          <p:nvPr/>
        </p:nvGrpSpPr>
        <p:grpSpPr>
          <a:xfrm>
            <a:off x="7747584" y="541916"/>
            <a:ext cx="1419226" cy="1681356"/>
            <a:chOff x="2733676" y="1057275"/>
            <a:chExt cx="2266950" cy="2319531"/>
          </a:xfrm>
          <a:solidFill>
            <a:srgbClr val="FF9999"/>
          </a:solidFill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F51A895F-407D-4360-B3F7-D5393A8A8733}"/>
                </a:ext>
              </a:extLst>
            </p:cNvPr>
            <p:cNvSpPr/>
            <p:nvPr/>
          </p:nvSpPr>
          <p:spPr>
            <a:xfrm>
              <a:off x="2733676" y="1057275"/>
              <a:ext cx="2266950" cy="2142524"/>
            </a:xfrm>
            <a:prstGeom prst="trapezoid">
              <a:avLst>
                <a:gd name="adj" fmla="val 559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F7836C-F9C7-4FA0-90A8-37F6238E7952}"/>
                </a:ext>
              </a:extLst>
            </p:cNvPr>
            <p:cNvSpPr/>
            <p:nvPr/>
          </p:nvSpPr>
          <p:spPr>
            <a:xfrm>
              <a:off x="2733676" y="2919894"/>
              <a:ext cx="2266950" cy="4569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badi" panose="020B0604020104020204" pitchFamily="34" charset="0"/>
                </a:rPr>
                <a:t>Cell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478A08A-43F1-4D5B-82CC-B416ADFBE23F}"/>
              </a:ext>
            </a:extLst>
          </p:cNvPr>
          <p:cNvSpPr txBox="1">
            <a:spLocks/>
          </p:cNvSpPr>
          <p:nvPr/>
        </p:nvSpPr>
        <p:spPr>
          <a:xfrm>
            <a:off x="686238" y="208631"/>
            <a:ext cx="10819524" cy="861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NIMH DAR Research -- From Cell to Society</a:t>
            </a:r>
          </a:p>
        </p:txBody>
      </p:sp>
    </p:spTree>
    <p:extLst>
      <p:ext uri="{BB962C8B-B14F-4D97-AF65-F5344CB8AC3E}">
        <p14:creationId xmlns:p14="http://schemas.microsoft.com/office/powerpoint/2010/main" val="22142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CFC75-E230-4175-9E9A-EB49BDEC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47" y="182223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NIMH DAR Supports Global HIV Research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E68A9F-CA63-46C1-9474-AE1F93B8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1" r="-1" b="19494"/>
          <a:stretch/>
        </p:blipFill>
        <p:spPr>
          <a:xfrm>
            <a:off x="838200" y="1381760"/>
            <a:ext cx="10512547" cy="52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6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F2EFF6-CD57-4E37-A162-9B95DAF4875B}"/>
              </a:ext>
            </a:extLst>
          </p:cNvPr>
          <p:cNvSpPr txBox="1"/>
          <p:nvPr/>
        </p:nvSpPr>
        <p:spPr>
          <a:xfrm>
            <a:off x="9217626" y="1405724"/>
            <a:ext cx="2585074" cy="211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5522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kern="1200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57FE6-521B-41A7-85B1-34A5B7C6525F}"/>
              </a:ext>
            </a:extLst>
          </p:cNvPr>
          <p:cNvSpPr txBox="1"/>
          <p:nvPr/>
        </p:nvSpPr>
        <p:spPr>
          <a:xfrm>
            <a:off x="1720443" y="16523"/>
            <a:ext cx="875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Division of AIDS Research Program Staff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C6212B-A27C-4670-BCAE-CE6B516DF8EB}"/>
              </a:ext>
            </a:extLst>
          </p:cNvPr>
          <p:cNvSpPr/>
          <p:nvPr/>
        </p:nvSpPr>
        <p:spPr>
          <a:xfrm>
            <a:off x="4773707" y="811639"/>
            <a:ext cx="940424" cy="79096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D117CF6-6D94-45C8-877F-008D66164213}"/>
              </a:ext>
            </a:extLst>
          </p:cNvPr>
          <p:cNvSpPr/>
          <p:nvPr/>
        </p:nvSpPr>
        <p:spPr>
          <a:xfrm>
            <a:off x="3452350" y="1221038"/>
            <a:ext cx="1463042" cy="530354"/>
          </a:xfrm>
          <a:custGeom>
            <a:avLst/>
            <a:gdLst>
              <a:gd name="connsiteX0" fmla="*/ 0 w 1463042"/>
              <a:gd name="connsiteY0" fmla="*/ 0 h 530354"/>
              <a:gd name="connsiteX1" fmla="*/ 1463042 w 1463042"/>
              <a:gd name="connsiteY1" fmla="*/ 0 h 530354"/>
              <a:gd name="connsiteX2" fmla="*/ 1463042 w 1463042"/>
              <a:gd name="connsiteY2" fmla="*/ 530354 h 530354"/>
              <a:gd name="connsiteX3" fmla="*/ 0 w 1463042"/>
              <a:gd name="connsiteY3" fmla="*/ 530354 h 530354"/>
              <a:gd name="connsiteX4" fmla="*/ 0 w 1463042"/>
              <a:gd name="connsiteY4" fmla="*/ 0 h 53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2" h="530354">
                <a:moveTo>
                  <a:pt x="0" y="0"/>
                </a:moveTo>
                <a:lnTo>
                  <a:pt x="1463042" y="0"/>
                </a:lnTo>
                <a:lnTo>
                  <a:pt x="1463042" y="530354"/>
                </a:lnTo>
                <a:lnTo>
                  <a:pt x="0" y="5303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Dianne Rausch PhD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u="sng" kern="1200" dirty="0"/>
              <a:t>DAR Director</a:t>
            </a:r>
            <a:endParaRPr lang="en-US" sz="1200" kern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C64E2A-4201-4D1F-93FF-9E7AB40BBC74}"/>
              </a:ext>
            </a:extLst>
          </p:cNvPr>
          <p:cNvSpPr/>
          <p:nvPr/>
        </p:nvSpPr>
        <p:spPr>
          <a:xfrm>
            <a:off x="7342544" y="834669"/>
            <a:ext cx="940424" cy="79096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03" r="-779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FA569EC-BC9E-467A-A21F-7876B51AB27C}"/>
              </a:ext>
            </a:extLst>
          </p:cNvPr>
          <p:cNvSpPr/>
          <p:nvPr/>
        </p:nvSpPr>
        <p:spPr>
          <a:xfrm>
            <a:off x="6039693" y="1221721"/>
            <a:ext cx="1458811" cy="529671"/>
          </a:xfrm>
          <a:custGeom>
            <a:avLst/>
            <a:gdLst>
              <a:gd name="connsiteX0" fmla="*/ 0 w 1458811"/>
              <a:gd name="connsiteY0" fmla="*/ 0 h 529671"/>
              <a:gd name="connsiteX1" fmla="*/ 1458811 w 1458811"/>
              <a:gd name="connsiteY1" fmla="*/ 0 h 529671"/>
              <a:gd name="connsiteX2" fmla="*/ 1458811 w 1458811"/>
              <a:gd name="connsiteY2" fmla="*/ 529671 h 529671"/>
              <a:gd name="connsiteX3" fmla="*/ 0 w 1458811"/>
              <a:gd name="connsiteY3" fmla="*/ 529671 h 529671"/>
              <a:gd name="connsiteX4" fmla="*/ 0 w 1458811"/>
              <a:gd name="connsiteY4" fmla="*/ 0 h 52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811" h="529671">
                <a:moveTo>
                  <a:pt x="0" y="0"/>
                </a:moveTo>
                <a:lnTo>
                  <a:pt x="1458811" y="0"/>
                </a:lnTo>
                <a:lnTo>
                  <a:pt x="1458811" y="529671"/>
                </a:lnTo>
                <a:lnTo>
                  <a:pt x="0" y="529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Pim Brouwers PhD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u="sng" kern="1200" dirty="0"/>
              <a:t>DAR Deputy Director</a:t>
            </a:r>
            <a:endParaRPr lang="en-US" sz="1200" kern="1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5ADD9-065D-479B-9FCA-E0A5AF2789C0}"/>
              </a:ext>
            </a:extLst>
          </p:cNvPr>
          <p:cNvCxnSpPr>
            <a:cxnSpLocks/>
          </p:cNvCxnSpPr>
          <p:nvPr/>
        </p:nvCxnSpPr>
        <p:spPr>
          <a:xfrm>
            <a:off x="4774111" y="1751392"/>
            <a:ext cx="1" cy="18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6B9BC2-54AF-4562-A644-FE9E89C15857}"/>
              </a:ext>
            </a:extLst>
          </p:cNvPr>
          <p:cNvCxnSpPr>
            <a:cxnSpLocks/>
          </p:cNvCxnSpPr>
          <p:nvPr/>
        </p:nvCxnSpPr>
        <p:spPr>
          <a:xfrm>
            <a:off x="4774111" y="1938629"/>
            <a:ext cx="2596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E940EA-2C9A-4D79-9547-A48277B41170}"/>
              </a:ext>
            </a:extLst>
          </p:cNvPr>
          <p:cNvCxnSpPr>
            <a:cxnSpLocks/>
          </p:cNvCxnSpPr>
          <p:nvPr/>
        </p:nvCxnSpPr>
        <p:spPr>
          <a:xfrm flipV="1">
            <a:off x="7370753" y="1751392"/>
            <a:ext cx="0" cy="18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CE7BEA-29F2-4DDB-8561-50B7F47BA891}"/>
              </a:ext>
            </a:extLst>
          </p:cNvPr>
          <p:cNvCxnSpPr>
            <a:cxnSpLocks/>
          </p:cNvCxnSpPr>
          <p:nvPr/>
        </p:nvCxnSpPr>
        <p:spPr>
          <a:xfrm>
            <a:off x="6096000" y="1938629"/>
            <a:ext cx="0" cy="25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CCB892-AB4C-4AE6-BECF-83F72532DCD5}"/>
              </a:ext>
            </a:extLst>
          </p:cNvPr>
          <p:cNvCxnSpPr>
            <a:cxnSpLocks/>
          </p:cNvCxnSpPr>
          <p:nvPr/>
        </p:nvCxnSpPr>
        <p:spPr>
          <a:xfrm flipH="1">
            <a:off x="2426356" y="2629074"/>
            <a:ext cx="3511707" cy="6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B46905-9DCD-4B26-9ADE-FC70292A930A}"/>
              </a:ext>
            </a:extLst>
          </p:cNvPr>
          <p:cNvCxnSpPr>
            <a:cxnSpLocks/>
          </p:cNvCxnSpPr>
          <p:nvPr/>
        </p:nvCxnSpPr>
        <p:spPr>
          <a:xfrm>
            <a:off x="5938062" y="2629074"/>
            <a:ext cx="3619943" cy="23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31F044-9237-411C-A1A8-AE2260FAB48F}"/>
              </a:ext>
            </a:extLst>
          </p:cNvPr>
          <p:cNvCxnSpPr>
            <a:cxnSpLocks/>
          </p:cNvCxnSpPr>
          <p:nvPr/>
        </p:nvCxnSpPr>
        <p:spPr>
          <a:xfrm>
            <a:off x="2426356" y="2629074"/>
            <a:ext cx="0" cy="18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EFAC5A-CB50-4A98-8F55-0DC82687B4F0}"/>
              </a:ext>
            </a:extLst>
          </p:cNvPr>
          <p:cNvCxnSpPr>
            <a:cxnSpLocks/>
          </p:cNvCxnSpPr>
          <p:nvPr/>
        </p:nvCxnSpPr>
        <p:spPr>
          <a:xfrm>
            <a:off x="6098191" y="2556332"/>
            <a:ext cx="0" cy="25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F3C531-5D6D-4D05-9C40-A5BFA4D0DF0B}"/>
              </a:ext>
            </a:extLst>
          </p:cNvPr>
          <p:cNvCxnSpPr>
            <a:cxnSpLocks/>
          </p:cNvCxnSpPr>
          <p:nvPr/>
        </p:nvCxnSpPr>
        <p:spPr>
          <a:xfrm>
            <a:off x="9558005" y="2635818"/>
            <a:ext cx="0" cy="17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ACCF695-681E-4542-8701-3944E267AC81}"/>
              </a:ext>
            </a:extLst>
          </p:cNvPr>
          <p:cNvSpPr/>
          <p:nvPr/>
        </p:nvSpPr>
        <p:spPr>
          <a:xfrm>
            <a:off x="1178353" y="2810988"/>
            <a:ext cx="2734056" cy="627439"/>
          </a:xfrm>
          <a:custGeom>
            <a:avLst/>
            <a:gdLst>
              <a:gd name="connsiteX0" fmla="*/ 0 w 2679093"/>
              <a:gd name="connsiteY0" fmla="*/ 0 h 546406"/>
              <a:gd name="connsiteX1" fmla="*/ 2679093 w 2679093"/>
              <a:gd name="connsiteY1" fmla="*/ 0 h 546406"/>
              <a:gd name="connsiteX2" fmla="*/ 2679093 w 2679093"/>
              <a:gd name="connsiteY2" fmla="*/ 546406 h 546406"/>
              <a:gd name="connsiteX3" fmla="*/ 0 w 2679093"/>
              <a:gd name="connsiteY3" fmla="*/ 546406 h 546406"/>
              <a:gd name="connsiteX4" fmla="*/ 0 w 2679093"/>
              <a:gd name="connsiteY4" fmla="*/ 0 h 54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093" h="546406">
                <a:moveTo>
                  <a:pt x="0" y="0"/>
                </a:moveTo>
                <a:lnTo>
                  <a:pt x="2679093" y="0"/>
                </a:lnTo>
                <a:lnTo>
                  <a:pt x="2679093" y="546406"/>
                </a:lnTo>
                <a:lnTo>
                  <a:pt x="0" y="5464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288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dirty="0">
                <a:latin typeface="Abadi" panose="020B0604020104020204" pitchFamily="34" charset="0"/>
              </a:rPr>
              <a:t>Christopher Gordon, PhD         </a:t>
            </a:r>
            <a:r>
              <a:rPr lang="en-US" sz="1400" b="1" i="0" kern="1200" dirty="0">
                <a:latin typeface="+mn-lt"/>
              </a:rPr>
              <a:t>Branch Chief</a:t>
            </a:r>
            <a:endParaRPr lang="en-US" sz="1400" b="1" kern="1200" dirty="0">
              <a:latin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FA049F-2FA3-47A1-AF9F-6CE3F5F4ED68}"/>
              </a:ext>
            </a:extLst>
          </p:cNvPr>
          <p:cNvSpPr/>
          <p:nvPr/>
        </p:nvSpPr>
        <p:spPr>
          <a:xfrm>
            <a:off x="1042458" y="2714919"/>
            <a:ext cx="452955" cy="68915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325BA86-2B94-47F1-B204-053DD6EB7C6F}"/>
              </a:ext>
            </a:extLst>
          </p:cNvPr>
          <p:cNvSpPr/>
          <p:nvPr/>
        </p:nvSpPr>
        <p:spPr>
          <a:xfrm>
            <a:off x="3975573" y="2198041"/>
            <a:ext cx="3949861" cy="3582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Division Branch Chiefs &amp; Senior Staff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6C0241E-51B7-409A-AEEA-403B39F66144}"/>
              </a:ext>
            </a:extLst>
          </p:cNvPr>
          <p:cNvSpPr/>
          <p:nvPr/>
        </p:nvSpPr>
        <p:spPr>
          <a:xfrm>
            <a:off x="8176120" y="2810987"/>
            <a:ext cx="2734056" cy="627439"/>
          </a:xfrm>
          <a:custGeom>
            <a:avLst/>
            <a:gdLst>
              <a:gd name="connsiteX0" fmla="*/ 0 w 2416402"/>
              <a:gd name="connsiteY0" fmla="*/ 0 h 616358"/>
              <a:gd name="connsiteX1" fmla="*/ 2416402 w 2416402"/>
              <a:gd name="connsiteY1" fmla="*/ 0 h 616358"/>
              <a:gd name="connsiteX2" fmla="*/ 2416402 w 2416402"/>
              <a:gd name="connsiteY2" fmla="*/ 616358 h 616358"/>
              <a:gd name="connsiteX3" fmla="*/ 0 w 2416402"/>
              <a:gd name="connsiteY3" fmla="*/ 616358 h 616358"/>
              <a:gd name="connsiteX4" fmla="*/ 0 w 2416402"/>
              <a:gd name="connsiteY4" fmla="*/ 0 h 61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402" h="616358">
                <a:moveTo>
                  <a:pt x="0" y="0"/>
                </a:moveTo>
                <a:lnTo>
                  <a:pt x="2416402" y="0"/>
                </a:lnTo>
                <a:lnTo>
                  <a:pt x="2416402" y="616358"/>
                </a:lnTo>
                <a:lnTo>
                  <a:pt x="0" y="6163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912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latin typeface="Abadi" panose="020B0604020104020204" pitchFamily="34" charset="0"/>
              </a:rPr>
              <a:t>Jeymohan Joseph, PhD             </a:t>
            </a:r>
            <a:r>
              <a:rPr lang="en-US" sz="1400" b="1" kern="1200" dirty="0">
                <a:latin typeface="+mn-lt"/>
              </a:rPr>
              <a:t>Branch Chief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7D84F8-FD2E-47A5-B50D-A69B9A21DFE5}"/>
              </a:ext>
            </a:extLst>
          </p:cNvPr>
          <p:cNvSpPr/>
          <p:nvPr/>
        </p:nvSpPr>
        <p:spPr>
          <a:xfrm>
            <a:off x="8056440" y="2714919"/>
            <a:ext cx="457200" cy="68815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E672B48-3F57-41B6-B37F-763D95AE8E27}"/>
              </a:ext>
            </a:extLst>
          </p:cNvPr>
          <p:cNvSpPr/>
          <p:nvPr/>
        </p:nvSpPr>
        <p:spPr>
          <a:xfrm>
            <a:off x="5016556" y="4262065"/>
            <a:ext cx="1867896" cy="24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Officers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DCB80B-1C00-4534-B91D-7957B4AB9889}"/>
              </a:ext>
            </a:extLst>
          </p:cNvPr>
          <p:cNvCxnSpPr>
            <a:cxnSpLocks/>
          </p:cNvCxnSpPr>
          <p:nvPr/>
        </p:nvCxnSpPr>
        <p:spPr>
          <a:xfrm flipV="1">
            <a:off x="255015" y="4500688"/>
            <a:ext cx="11719753" cy="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AC32E97-84E7-4CCC-8951-9ACCAEE74BFF}"/>
              </a:ext>
            </a:extLst>
          </p:cNvPr>
          <p:cNvSpPr/>
          <p:nvPr/>
        </p:nvSpPr>
        <p:spPr>
          <a:xfrm>
            <a:off x="4692878" y="2813320"/>
            <a:ext cx="2736790" cy="625107"/>
          </a:xfrm>
          <a:custGeom>
            <a:avLst/>
            <a:gdLst>
              <a:gd name="connsiteX0" fmla="*/ 0 w 2790878"/>
              <a:gd name="connsiteY0" fmla="*/ 0 h 625107"/>
              <a:gd name="connsiteX1" fmla="*/ 2790878 w 2790878"/>
              <a:gd name="connsiteY1" fmla="*/ 0 h 625107"/>
              <a:gd name="connsiteX2" fmla="*/ 2790878 w 2790878"/>
              <a:gd name="connsiteY2" fmla="*/ 625107 h 625107"/>
              <a:gd name="connsiteX3" fmla="*/ 0 w 2790878"/>
              <a:gd name="connsiteY3" fmla="*/ 625107 h 625107"/>
              <a:gd name="connsiteX4" fmla="*/ 0 w 2790878"/>
              <a:gd name="connsiteY4" fmla="*/ 0 h 62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78" h="625107">
                <a:moveTo>
                  <a:pt x="0" y="0"/>
                </a:moveTo>
                <a:lnTo>
                  <a:pt x="2790878" y="0"/>
                </a:lnTo>
                <a:lnTo>
                  <a:pt x="2790878" y="625107"/>
                </a:lnTo>
                <a:lnTo>
                  <a:pt x="0" y="6251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912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dirty="0">
                <a:latin typeface="Abadi" panose="020B0604020104020204" pitchFamily="34" charset="0"/>
              </a:rPr>
              <a:t>Gregory Greenwood, PhD                  </a:t>
            </a:r>
            <a:r>
              <a:rPr lang="en-US" sz="1400" b="1" i="0" kern="1200" dirty="0">
                <a:latin typeface="+mn-lt"/>
              </a:rPr>
              <a:t>Branch Chief</a:t>
            </a:r>
            <a:endParaRPr lang="en-US" sz="1400" b="1" kern="1200" dirty="0"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CD9F33-933E-4AAF-9D14-7A487C1AF70F}"/>
              </a:ext>
            </a:extLst>
          </p:cNvPr>
          <p:cNvSpPr/>
          <p:nvPr/>
        </p:nvSpPr>
        <p:spPr>
          <a:xfrm>
            <a:off x="4555297" y="2714920"/>
            <a:ext cx="457200" cy="70535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FC78CB9-E883-4DDA-938C-AE47E55C0C4B}"/>
              </a:ext>
            </a:extLst>
          </p:cNvPr>
          <p:cNvSpPr/>
          <p:nvPr/>
        </p:nvSpPr>
        <p:spPr>
          <a:xfrm>
            <a:off x="2697648" y="3595374"/>
            <a:ext cx="2734056" cy="621792"/>
          </a:xfrm>
          <a:custGeom>
            <a:avLst/>
            <a:gdLst>
              <a:gd name="connsiteX0" fmla="*/ 0 w 2331796"/>
              <a:gd name="connsiteY0" fmla="*/ 0 h 596213"/>
              <a:gd name="connsiteX1" fmla="*/ 2331796 w 2331796"/>
              <a:gd name="connsiteY1" fmla="*/ 0 h 596213"/>
              <a:gd name="connsiteX2" fmla="*/ 2331796 w 2331796"/>
              <a:gd name="connsiteY2" fmla="*/ 596213 h 596213"/>
              <a:gd name="connsiteX3" fmla="*/ 0 w 2331796"/>
              <a:gd name="connsiteY3" fmla="*/ 596213 h 596213"/>
              <a:gd name="connsiteX4" fmla="*/ 0 w 2331796"/>
              <a:gd name="connsiteY4" fmla="*/ 0 h 5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796" h="596213">
                <a:moveTo>
                  <a:pt x="0" y="0"/>
                </a:moveTo>
                <a:lnTo>
                  <a:pt x="2331796" y="0"/>
                </a:lnTo>
                <a:lnTo>
                  <a:pt x="2331796" y="596213"/>
                </a:lnTo>
                <a:lnTo>
                  <a:pt x="0" y="5962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835" tIns="41910" rIns="41910" bIns="41910" numCol="1" spcCol="1270" anchor="ctr" anchorCtr="0">
            <a:noAutofit/>
          </a:bodyPr>
          <a:lstStyle/>
          <a:p>
            <a:pPr marL="0" lvl="0" indent="0" algn="l" defTabSz="466725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b="0" kern="1200" dirty="0">
                <a:latin typeface="Abadi" panose="020B0604020104020204" pitchFamily="34" charset="0"/>
              </a:rPr>
              <a:t>Susannah Allison, PhD</a:t>
            </a:r>
          </a:p>
          <a:p>
            <a:pPr marL="0" lvl="0" indent="0" algn="l" defTabSz="466725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b="1" kern="1200" dirty="0">
                <a:latin typeface="+mn-lt"/>
              </a:rPr>
              <a:t>Director of Research Training and Career Development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2A3301-3226-4056-979A-552572BB649F}"/>
              </a:ext>
            </a:extLst>
          </p:cNvPr>
          <p:cNvSpPr/>
          <p:nvPr/>
        </p:nvSpPr>
        <p:spPr>
          <a:xfrm>
            <a:off x="2589618" y="3524412"/>
            <a:ext cx="438912" cy="64008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0150530-DBB2-4FBF-9E32-020342D65CA8}"/>
              </a:ext>
            </a:extLst>
          </p:cNvPr>
          <p:cNvSpPr/>
          <p:nvPr/>
        </p:nvSpPr>
        <p:spPr>
          <a:xfrm>
            <a:off x="6899367" y="3591317"/>
            <a:ext cx="2734056" cy="599901"/>
          </a:xfrm>
          <a:custGeom>
            <a:avLst/>
            <a:gdLst>
              <a:gd name="connsiteX0" fmla="*/ 0 w 2278016"/>
              <a:gd name="connsiteY0" fmla="*/ 0 h 603651"/>
              <a:gd name="connsiteX1" fmla="*/ 2278016 w 2278016"/>
              <a:gd name="connsiteY1" fmla="*/ 0 h 603651"/>
              <a:gd name="connsiteX2" fmla="*/ 2278016 w 2278016"/>
              <a:gd name="connsiteY2" fmla="*/ 603651 h 603651"/>
              <a:gd name="connsiteX3" fmla="*/ 0 w 2278016"/>
              <a:gd name="connsiteY3" fmla="*/ 603651 h 603651"/>
              <a:gd name="connsiteX4" fmla="*/ 0 w 2278016"/>
              <a:gd name="connsiteY4" fmla="*/ 0 h 60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016" h="603651">
                <a:moveTo>
                  <a:pt x="0" y="0"/>
                </a:moveTo>
                <a:lnTo>
                  <a:pt x="2278016" y="0"/>
                </a:lnTo>
                <a:lnTo>
                  <a:pt x="2278016" y="603651"/>
                </a:lnTo>
                <a:lnTo>
                  <a:pt x="0" y="6036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8873" tIns="45720" rIns="45720" bIns="45720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b="0" kern="1200" dirty="0">
                <a:latin typeface="Abadi" panose="020B0604020104020204" pitchFamily="34" charset="0"/>
              </a:rPr>
              <a:t>Michael Stirratt, PhD 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b="1" kern="1200" dirty="0">
                <a:latin typeface="+mn-lt"/>
              </a:rPr>
              <a:t>Senior Behavioral Scientist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82E6D4-1D93-48BB-AE07-0D730BBE9891}"/>
              </a:ext>
            </a:extLst>
          </p:cNvPr>
          <p:cNvSpPr/>
          <p:nvPr/>
        </p:nvSpPr>
        <p:spPr>
          <a:xfrm>
            <a:off x="6846746" y="3529682"/>
            <a:ext cx="438912" cy="64008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226C65-95B1-4395-900B-7A868CC3A2EC}"/>
              </a:ext>
            </a:extLst>
          </p:cNvPr>
          <p:cNvCxnSpPr>
            <a:cxnSpLocks/>
          </p:cNvCxnSpPr>
          <p:nvPr/>
        </p:nvCxnSpPr>
        <p:spPr>
          <a:xfrm>
            <a:off x="4220671" y="2629074"/>
            <a:ext cx="0" cy="955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CA6BB7-D309-46C2-9CFF-8554D0FD034F}"/>
              </a:ext>
            </a:extLst>
          </p:cNvPr>
          <p:cNvCxnSpPr>
            <a:cxnSpLocks/>
          </p:cNvCxnSpPr>
          <p:nvPr/>
        </p:nvCxnSpPr>
        <p:spPr>
          <a:xfrm>
            <a:off x="7738539" y="2635818"/>
            <a:ext cx="0" cy="955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DA3ABCD-28BE-45BC-BA8E-53615AD29797}"/>
              </a:ext>
            </a:extLst>
          </p:cNvPr>
          <p:cNvSpPr/>
          <p:nvPr/>
        </p:nvSpPr>
        <p:spPr>
          <a:xfrm>
            <a:off x="940815" y="4596870"/>
            <a:ext cx="3017520" cy="908553"/>
          </a:xfrm>
          <a:custGeom>
            <a:avLst/>
            <a:gdLst>
              <a:gd name="connsiteX0" fmla="*/ 0 w 3107862"/>
              <a:gd name="connsiteY0" fmla="*/ 0 h 1014985"/>
              <a:gd name="connsiteX1" fmla="*/ 3107862 w 3107862"/>
              <a:gd name="connsiteY1" fmla="*/ 0 h 1014985"/>
              <a:gd name="connsiteX2" fmla="*/ 3107862 w 3107862"/>
              <a:gd name="connsiteY2" fmla="*/ 1014985 h 1014985"/>
              <a:gd name="connsiteX3" fmla="*/ 0 w 3107862"/>
              <a:gd name="connsiteY3" fmla="*/ 1014985 h 1014985"/>
              <a:gd name="connsiteX4" fmla="*/ 0 w 3107862"/>
              <a:gd name="connsiteY4" fmla="*/ 0 h 101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7862" h="1014985">
                <a:moveTo>
                  <a:pt x="0" y="0"/>
                </a:moveTo>
                <a:lnTo>
                  <a:pt x="3107862" y="0"/>
                </a:lnTo>
                <a:lnTo>
                  <a:pt x="3107862" y="1014985"/>
                </a:lnTo>
                <a:lnTo>
                  <a:pt x="0" y="10149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latin typeface="Abadi" panose="020B0604020104020204" pitchFamily="34" charset="0"/>
              </a:rPr>
              <a:t>Holly Campbell-Rosen, PhD  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Global Mental Health &amp; Human Mobility Research Program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A37699-E195-4D9F-9EDD-3B256026B2E9}"/>
              </a:ext>
            </a:extLst>
          </p:cNvPr>
          <p:cNvSpPr/>
          <p:nvPr/>
        </p:nvSpPr>
        <p:spPr>
          <a:xfrm>
            <a:off x="255015" y="4597323"/>
            <a:ext cx="685800" cy="9144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78AE33-E63D-42F9-93B3-4F4CB433FCC0}"/>
              </a:ext>
            </a:extLst>
          </p:cNvPr>
          <p:cNvSpPr/>
          <p:nvPr/>
        </p:nvSpPr>
        <p:spPr>
          <a:xfrm>
            <a:off x="940815" y="5743663"/>
            <a:ext cx="3020588" cy="884628"/>
          </a:xfrm>
          <a:custGeom>
            <a:avLst/>
            <a:gdLst>
              <a:gd name="connsiteX0" fmla="*/ 0 w 3481245"/>
              <a:gd name="connsiteY0" fmla="*/ 0 h 972293"/>
              <a:gd name="connsiteX1" fmla="*/ 3481245 w 3481245"/>
              <a:gd name="connsiteY1" fmla="*/ 0 h 972293"/>
              <a:gd name="connsiteX2" fmla="*/ 3481245 w 3481245"/>
              <a:gd name="connsiteY2" fmla="*/ 972293 h 972293"/>
              <a:gd name="connsiteX3" fmla="*/ 0 w 3481245"/>
              <a:gd name="connsiteY3" fmla="*/ 972293 h 972293"/>
              <a:gd name="connsiteX4" fmla="*/ 0 w 3481245"/>
              <a:gd name="connsiteY4" fmla="*/ 0 h 97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245" h="972293">
                <a:moveTo>
                  <a:pt x="0" y="0"/>
                </a:moveTo>
                <a:lnTo>
                  <a:pt x="3481245" y="0"/>
                </a:lnTo>
                <a:lnTo>
                  <a:pt x="3481245" y="972293"/>
                </a:lnTo>
                <a:lnTo>
                  <a:pt x="0" y="972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latin typeface="Abadi" panose="020B0604020104020204" pitchFamily="34" charset="0"/>
              </a:rPr>
              <a:t>Collene Lawhorn, PhD  </a:t>
            </a:r>
            <a:r>
              <a:rPr lang="en-US" sz="1400" b="1" kern="1200" dirty="0">
                <a:latin typeface="+mn-lt"/>
              </a:rPr>
              <a:t>Communication, Dissemination, and Engagement Research Program for the Prevention, Treatment and Cure of HIV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41342C-4E40-48C3-8E82-6AFEB7BFC7C0}"/>
              </a:ext>
            </a:extLst>
          </p:cNvPr>
          <p:cNvSpPr/>
          <p:nvPr/>
        </p:nvSpPr>
        <p:spPr>
          <a:xfrm>
            <a:off x="255015" y="5719248"/>
            <a:ext cx="685800" cy="9144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CB0920-919C-4EB4-BEC0-11E4454461BC}"/>
              </a:ext>
            </a:extLst>
          </p:cNvPr>
          <p:cNvSpPr/>
          <p:nvPr/>
        </p:nvSpPr>
        <p:spPr>
          <a:xfrm>
            <a:off x="8957248" y="4596642"/>
            <a:ext cx="3017520" cy="907633"/>
          </a:xfrm>
          <a:custGeom>
            <a:avLst/>
            <a:gdLst>
              <a:gd name="connsiteX0" fmla="*/ 0 w 2951634"/>
              <a:gd name="connsiteY0" fmla="*/ 0 h 964087"/>
              <a:gd name="connsiteX1" fmla="*/ 2951634 w 2951634"/>
              <a:gd name="connsiteY1" fmla="*/ 0 h 964087"/>
              <a:gd name="connsiteX2" fmla="*/ 2951634 w 2951634"/>
              <a:gd name="connsiteY2" fmla="*/ 964087 h 964087"/>
              <a:gd name="connsiteX3" fmla="*/ 0 w 2951634"/>
              <a:gd name="connsiteY3" fmla="*/ 964087 h 964087"/>
              <a:gd name="connsiteX4" fmla="*/ 0 w 2951634"/>
              <a:gd name="connsiteY4" fmla="*/ 0 h 9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1634" h="964087">
                <a:moveTo>
                  <a:pt x="0" y="0"/>
                </a:moveTo>
                <a:lnTo>
                  <a:pt x="2951634" y="0"/>
                </a:lnTo>
                <a:lnTo>
                  <a:pt x="2951634" y="964087"/>
                </a:lnTo>
                <a:lnTo>
                  <a:pt x="0" y="964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badi" panose="020B0604020104020204" pitchFamily="34" charset="0"/>
                <a:ea typeface="+mn-ea"/>
                <a:cs typeface="+mn-cs"/>
              </a:rPr>
              <a:t>Lori A. J. Scott-Sheldon, PhD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i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Division of AIDS Research &amp; Methodology Program</a:t>
            </a:r>
            <a:endParaRPr lang="en-US" sz="1400" kern="12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C0EF9-AF89-4859-B283-468BF99FD9E5}"/>
              </a:ext>
            </a:extLst>
          </p:cNvPr>
          <p:cNvSpPr/>
          <p:nvPr/>
        </p:nvSpPr>
        <p:spPr>
          <a:xfrm>
            <a:off x="8271449" y="4596870"/>
            <a:ext cx="685800" cy="91440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99DAFE-B1AA-405C-91D3-DCA666E0FC0D}"/>
              </a:ext>
            </a:extLst>
          </p:cNvPr>
          <p:cNvSpPr/>
          <p:nvPr/>
        </p:nvSpPr>
        <p:spPr>
          <a:xfrm>
            <a:off x="8957249" y="5721275"/>
            <a:ext cx="3017520" cy="904113"/>
          </a:xfrm>
          <a:custGeom>
            <a:avLst/>
            <a:gdLst>
              <a:gd name="connsiteX0" fmla="*/ 0 w 3311515"/>
              <a:gd name="connsiteY0" fmla="*/ 0 h 1081634"/>
              <a:gd name="connsiteX1" fmla="*/ 3311515 w 3311515"/>
              <a:gd name="connsiteY1" fmla="*/ 0 h 1081634"/>
              <a:gd name="connsiteX2" fmla="*/ 3311515 w 3311515"/>
              <a:gd name="connsiteY2" fmla="*/ 1081634 h 1081634"/>
              <a:gd name="connsiteX3" fmla="*/ 0 w 3311515"/>
              <a:gd name="connsiteY3" fmla="*/ 1081634 h 1081634"/>
              <a:gd name="connsiteX4" fmla="*/ 0 w 3311515"/>
              <a:gd name="connsiteY4" fmla="*/ 0 h 108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515" h="1081634">
                <a:moveTo>
                  <a:pt x="0" y="0"/>
                </a:moveTo>
                <a:lnTo>
                  <a:pt x="3311515" y="0"/>
                </a:lnTo>
                <a:lnTo>
                  <a:pt x="3311515" y="1081634"/>
                </a:lnTo>
                <a:lnTo>
                  <a:pt x="0" y="1081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0" kern="1200" dirty="0">
                <a:latin typeface="Abadi" panose="020B0604020104020204" pitchFamily="34" charset="0"/>
              </a:rPr>
              <a:t>Teri Senn, PhD 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b="1" kern="1200" dirty="0">
                <a:latin typeface="+mn-lt"/>
              </a:rPr>
              <a:t>Psychosocial Co-Morbidities of HIV Prevention and Treatment</a:t>
            </a:r>
            <a:endParaRPr lang="en-US" sz="1500" kern="12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03BC9-D7E3-4B3E-ABCB-105EFA6D6DAC}"/>
              </a:ext>
            </a:extLst>
          </p:cNvPr>
          <p:cNvSpPr/>
          <p:nvPr/>
        </p:nvSpPr>
        <p:spPr>
          <a:xfrm>
            <a:off x="8271449" y="5713893"/>
            <a:ext cx="685800" cy="91440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D266C73-349D-45B1-9221-FF849FCA6D1B}"/>
              </a:ext>
            </a:extLst>
          </p:cNvPr>
          <p:cNvSpPr/>
          <p:nvPr/>
        </p:nvSpPr>
        <p:spPr>
          <a:xfrm>
            <a:off x="4972505" y="4596642"/>
            <a:ext cx="3017520" cy="907634"/>
          </a:xfrm>
          <a:custGeom>
            <a:avLst/>
            <a:gdLst>
              <a:gd name="connsiteX0" fmla="*/ 0 w 2794270"/>
              <a:gd name="connsiteY0" fmla="*/ 0 h 939283"/>
              <a:gd name="connsiteX1" fmla="*/ 2794270 w 2794270"/>
              <a:gd name="connsiteY1" fmla="*/ 0 h 939283"/>
              <a:gd name="connsiteX2" fmla="*/ 2794270 w 2794270"/>
              <a:gd name="connsiteY2" fmla="*/ 939283 h 939283"/>
              <a:gd name="connsiteX3" fmla="*/ 0 w 2794270"/>
              <a:gd name="connsiteY3" fmla="*/ 939283 h 939283"/>
              <a:gd name="connsiteX4" fmla="*/ 0 w 2794270"/>
              <a:gd name="connsiteY4" fmla="*/ 0 h 9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270" h="939283">
                <a:moveTo>
                  <a:pt x="0" y="0"/>
                </a:moveTo>
                <a:lnTo>
                  <a:pt x="2794270" y="0"/>
                </a:lnTo>
                <a:lnTo>
                  <a:pt x="2794270" y="939283"/>
                </a:lnTo>
                <a:lnTo>
                  <a:pt x="0" y="9392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Abadi" panose="020B0604020104020204" pitchFamily="34" charset="0"/>
              </a:rPr>
              <a:t>Vasudev Rao, MD PhD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i="0" kern="1200" dirty="0"/>
              <a:t>HIV Neuro AIDS Therapeutics /Mechanisms of HIV Neuropathogenesis Programs</a:t>
            </a:r>
            <a:endParaRPr lang="en-US" sz="1400" b="1" kern="1200" dirty="0">
              <a:latin typeface="Abadi" panose="020B06040201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9E654D-53E5-46A1-9449-59DB8CAB1E4C}"/>
              </a:ext>
            </a:extLst>
          </p:cNvPr>
          <p:cNvSpPr/>
          <p:nvPr/>
        </p:nvSpPr>
        <p:spPr>
          <a:xfrm>
            <a:off x="4288466" y="4601998"/>
            <a:ext cx="685800" cy="91440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E23F16-9CCB-45D1-8327-268DF2C0E647}"/>
              </a:ext>
            </a:extLst>
          </p:cNvPr>
          <p:cNvSpPr/>
          <p:nvPr/>
        </p:nvSpPr>
        <p:spPr>
          <a:xfrm>
            <a:off x="4972503" y="5743663"/>
            <a:ext cx="3017520" cy="884628"/>
          </a:xfrm>
          <a:custGeom>
            <a:avLst/>
            <a:gdLst>
              <a:gd name="connsiteX0" fmla="*/ 0 w 2862894"/>
              <a:gd name="connsiteY0" fmla="*/ 0 h 1005188"/>
              <a:gd name="connsiteX1" fmla="*/ 2862894 w 2862894"/>
              <a:gd name="connsiteY1" fmla="*/ 0 h 1005188"/>
              <a:gd name="connsiteX2" fmla="*/ 2862894 w 2862894"/>
              <a:gd name="connsiteY2" fmla="*/ 1005188 h 1005188"/>
              <a:gd name="connsiteX3" fmla="*/ 0 w 2862894"/>
              <a:gd name="connsiteY3" fmla="*/ 1005188 h 1005188"/>
              <a:gd name="connsiteX4" fmla="*/ 0 w 2862894"/>
              <a:gd name="connsiteY4" fmla="*/ 0 h 10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2894" h="1005188">
                <a:moveTo>
                  <a:pt x="0" y="0"/>
                </a:moveTo>
                <a:lnTo>
                  <a:pt x="2862894" y="0"/>
                </a:lnTo>
                <a:lnTo>
                  <a:pt x="2862894" y="1005188"/>
                </a:lnTo>
                <a:lnTo>
                  <a:pt x="0" y="10051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3340" rIns="53340" bIns="5334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badi" panose="020B0604020104020204" pitchFamily="34" charset="0"/>
                <a:ea typeface="+mn-ea"/>
                <a:cs typeface="+mn-cs"/>
              </a:rPr>
              <a:t>Suzy Pollard, PhD.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i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Program in Implementation Science to Advance Health Equity for HIV.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C80FFD-3A71-4B3E-819B-B8A023FD87CC}"/>
              </a:ext>
            </a:extLst>
          </p:cNvPr>
          <p:cNvSpPr/>
          <p:nvPr/>
        </p:nvSpPr>
        <p:spPr>
          <a:xfrm>
            <a:off x="4286705" y="5719248"/>
            <a:ext cx="685800" cy="914400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0962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CD807B-23D9-4418-8758-E4DFEDAA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8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C4D8CAF-AF44-411E-B149-1A7ED650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8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4CA2635-4458-4C6C-AD85-AD63670E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8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DA361A-1A1A-4838-91F8-5F6A2494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7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035204044354BA2BD533727BE84FB" ma:contentTypeVersion="10" ma:contentTypeDescription="Create a new document." ma:contentTypeScope="" ma:versionID="7405bdffa415f2567a5ebff2a7bef34d">
  <xsd:schema xmlns:xsd="http://www.w3.org/2001/XMLSchema" xmlns:xs="http://www.w3.org/2001/XMLSchema" xmlns:p="http://schemas.microsoft.com/office/2006/metadata/properties" xmlns:ns2="e44fa79f-f5fc-4840-9bd0-387430a8d4b8" xmlns:ns3="3505ee05-2ab3-4de1-ab7b-531dd8eae66f" targetNamespace="http://schemas.microsoft.com/office/2006/metadata/properties" ma:root="true" ma:fieldsID="54d7f78f8aafad12f7015278e4617f0e" ns2:_="" ns3:_="">
    <xsd:import namespace="e44fa79f-f5fc-4840-9bd0-387430a8d4b8"/>
    <xsd:import namespace="3505ee05-2ab3-4de1-ab7b-531dd8eae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fa79f-f5fc-4840-9bd0-387430a8d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5ee05-2ab3-4de1-ab7b-531dd8eae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6B4E7E-F514-4A7D-A73E-98B5A230BF01}">
  <ds:schemaRefs>
    <ds:schemaRef ds:uri="3505ee05-2ab3-4de1-ab7b-531dd8eae66f"/>
    <ds:schemaRef ds:uri="e44fa79f-f5fc-4840-9bd0-387430a8d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117222-9CD4-45C2-9B0A-9E3215BBCA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E835D-EDB8-4F2E-8767-8D3697B25D92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505ee05-2ab3-4de1-ab7b-531dd8eae66f"/>
    <ds:schemaRef ds:uri="e44fa79f-f5fc-4840-9bd0-387430a8d4b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18994</TotalTime>
  <Words>1421</Words>
  <Application>Microsoft Office PowerPoint</Application>
  <PresentationFormat>Widescreen</PresentationFormat>
  <Paragraphs>220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Abadi</vt:lpstr>
      <vt:lpstr>Arial</vt:lpstr>
      <vt:lpstr>Calibri</vt:lpstr>
      <vt:lpstr>Calibri Light</vt:lpstr>
      <vt:lpstr>Times New Roman</vt:lpstr>
      <vt:lpstr>Verdana</vt:lpstr>
      <vt:lpstr>Office Theme</vt:lpstr>
      <vt:lpstr>NIMH Division of AIDS Research </vt:lpstr>
      <vt:lpstr>PowerPoint Presentation</vt:lpstr>
      <vt:lpstr>PowerPoint Presentation</vt:lpstr>
      <vt:lpstr>NIMH DAR Supports Global HIV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DAR Research Priorities</vt:lpstr>
      <vt:lpstr>PowerPoint Presentation</vt:lpstr>
      <vt:lpstr>Center for Global Mental Health Research</vt:lpstr>
      <vt:lpstr>Program Officers can help you determine…</vt:lpstr>
      <vt:lpstr>NIMH Supported Training Across Career Stages</vt:lpstr>
      <vt:lpstr>Individual Mentored K Awards</vt:lpstr>
      <vt:lpstr>PowerPoint Presentation</vt:lpstr>
      <vt:lpstr>Program Features Fogarty Career Development Programs</vt:lpstr>
      <vt:lpstr>Research Focus of Fogarty Ks</vt:lpstr>
      <vt:lpstr>Additional Information Fogarty Career Development Programs</vt:lpstr>
      <vt:lpstr>Preparation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AIDS Research</dc:title>
  <dc:creator>Marrero-Oliveras, Annette (NIH/NIMH) [C]</dc:creator>
  <cp:lastModifiedBy>Allison, Susannah (NIH/NIMH) [E]</cp:lastModifiedBy>
  <cp:revision>146</cp:revision>
  <cp:lastPrinted>2021-10-15T16:24:31Z</cp:lastPrinted>
  <dcterms:created xsi:type="dcterms:W3CDTF">2020-10-26T16:01:32Z</dcterms:created>
  <dcterms:modified xsi:type="dcterms:W3CDTF">2022-01-27T19:07:33Z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0x01010077B035204044354BA2BD533727BE84FB</vt:lpwstr>
  </property>
</Properties>
</file>