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715" r:id="rId2"/>
    <p:sldId id="667" r:id="rId3"/>
    <p:sldId id="661" r:id="rId4"/>
    <p:sldId id="673" r:id="rId5"/>
    <p:sldId id="677" r:id="rId6"/>
    <p:sldId id="656" r:id="rId7"/>
    <p:sldId id="324" r:id="rId8"/>
    <p:sldId id="655" r:id="rId9"/>
    <p:sldId id="256" r:id="rId10"/>
    <p:sldId id="679" r:id="rId11"/>
    <p:sldId id="706" r:id="rId12"/>
    <p:sldId id="260" r:id="rId13"/>
    <p:sldId id="674" r:id="rId14"/>
    <p:sldId id="710" r:id="rId15"/>
    <p:sldId id="337" r:id="rId16"/>
    <p:sldId id="657" r:id="rId17"/>
    <p:sldId id="374" r:id="rId18"/>
    <p:sldId id="347" r:id="rId19"/>
    <p:sldId id="668" r:id="rId20"/>
    <p:sldId id="675" r:id="rId21"/>
    <p:sldId id="669" r:id="rId22"/>
    <p:sldId id="709" r:id="rId23"/>
    <p:sldId id="598" r:id="rId24"/>
    <p:sldId id="262" r:id="rId25"/>
    <p:sldId id="664" r:id="rId26"/>
    <p:sldId id="662" r:id="rId27"/>
    <p:sldId id="663" r:id="rId28"/>
    <p:sldId id="713" r:id="rId29"/>
    <p:sldId id="714" r:id="rId30"/>
    <p:sldId id="711" r:id="rId31"/>
    <p:sldId id="659" r:id="rId32"/>
    <p:sldId id="379" r:id="rId33"/>
    <p:sldId id="535" r:id="rId34"/>
    <p:sldId id="261" r:id="rId35"/>
    <p:sldId id="257" r:id="rId36"/>
    <p:sldId id="300" r:id="rId37"/>
    <p:sldId id="26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7"/>
    <p:restoredTop sz="96327"/>
  </p:normalViewPr>
  <p:slideViewPr>
    <p:cSldViewPr snapToGrid="0" snapToObjects="1">
      <p:cViewPr>
        <p:scale>
          <a:sx n="115" d="100"/>
          <a:sy n="115" d="100"/>
        </p:scale>
        <p:origin x="896" y="94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3F37B-A240-AB42-AAED-BA65A947E243}" type="datetimeFigureOut">
              <a:rPr lang="en-US" smtClean="0"/>
              <a:t>7/27/21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6546-0136-894E-8675-C762BA49F470}" type="slidenum">
              <a:rPr lang="en-US" smtClean="0"/>
              <a:t>‹#›</a:t>
            </a:fld>
            <a:endParaRPr lang="en-US"/>
          </a:p>
        </p:txBody>
      </p:sp>
    </p:spTree>
    <p:extLst>
      <p:ext uri="{BB962C8B-B14F-4D97-AF65-F5344CB8AC3E}">
        <p14:creationId xmlns:p14="http://schemas.microsoft.com/office/powerpoint/2010/main" val="77498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6546-0136-894E-8675-C762BA49F470}" type="slidenum">
              <a:rPr lang="en-US" smtClean="0"/>
              <a:t>2</a:t>
            </a:fld>
            <a:endParaRPr lang="en-US"/>
          </a:p>
        </p:txBody>
      </p:sp>
    </p:spTree>
    <p:extLst>
      <p:ext uri="{BB962C8B-B14F-4D97-AF65-F5344CB8AC3E}">
        <p14:creationId xmlns:p14="http://schemas.microsoft.com/office/powerpoint/2010/main" val="55553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buClr>
                <a:srgbClr val="000000"/>
              </a:buClr>
              <a:buSzPct val="78571"/>
              <a:buFont typeface="Arial"/>
              <a:buNone/>
            </a:pPr>
            <a:r>
              <a:rPr lang="en-US" sz="1200" b="1" dirty="0">
                <a:uFillTx/>
              </a:rPr>
              <a:t>Reference</a:t>
            </a:r>
            <a:r>
              <a:rPr lang="en-US" sz="1200" dirty="0">
                <a:uFillTx/>
              </a:rPr>
              <a:t>: The Rivers Trust</a:t>
            </a:r>
          </a:p>
          <a:p>
            <a:pPr lvl="0" rtl="0">
              <a:buClr>
                <a:srgbClr val="000000"/>
              </a:buClr>
              <a:buSzPct val="78571"/>
              <a:buFont typeface="Arial"/>
              <a:buNone/>
            </a:pPr>
            <a:endParaRPr lang="en-US" sz="1200" dirty="0">
              <a:uFillTx/>
            </a:endParaRPr>
          </a:p>
          <a:p>
            <a:pPr lvl="0" rtl="0">
              <a:buClr>
                <a:srgbClr val="000000"/>
              </a:buClr>
              <a:buSzPct val="78571"/>
              <a:buFont typeface="Arial"/>
              <a:buNone/>
            </a:pPr>
            <a:r>
              <a:rPr lang="en" sz="1200" dirty="0">
                <a:uFillTx/>
              </a:rPr>
              <a:t>Examine this image: What ecosystem services are depicted here? How are they related? Are any of these in conflict? What impacts might diminish these services? How might climate change affect the services? </a:t>
            </a:r>
          </a:p>
          <a:p>
            <a:endParaRPr lang="en" sz="1200" dirty="0">
              <a:uFillTx/>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16</a:t>
            </a:fld>
            <a:endParaRPr lang="en-US"/>
          </a:p>
        </p:txBody>
      </p:sp>
    </p:spTree>
    <p:extLst>
      <p:ext uri="{BB962C8B-B14F-4D97-AF65-F5344CB8AC3E}">
        <p14:creationId xmlns:p14="http://schemas.microsoft.com/office/powerpoint/2010/main" val="141820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1F9E4CF-4357-5341-929E-5B1B60B625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8EACFE7-9101-D34C-96FD-27DBE59039D4}" type="slidenum">
              <a:rPr lang="en-US" altLang="en-US" sz="1200">
                <a:latin typeface="Arial" panose="020B0604020202020204" pitchFamily="34" charset="0"/>
              </a:rPr>
              <a:pPr/>
              <a:t>18</a:t>
            </a:fld>
            <a:endParaRPr lang="en-US" altLang="en-US" sz="1200">
              <a:latin typeface="Arial" panose="020B0604020202020204" pitchFamily="34" charset="0"/>
            </a:endParaRPr>
          </a:p>
        </p:txBody>
      </p:sp>
      <p:sp>
        <p:nvSpPr>
          <p:cNvPr id="23554" name="Rectangle 2">
            <a:extLst>
              <a:ext uri="{FF2B5EF4-FFF2-40B4-BE49-F238E27FC236}">
                <a16:creationId xmlns:a16="http://schemas.microsoft.com/office/drawing/2014/main" id="{2F72FCDE-0562-904B-BC6A-C4835D79315A}"/>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69A52D0-2777-214D-809E-2C65212331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How do microbes contribute to SUSTAINABLE ag?  Concept that they are the catalysts and perpetuators.  If we keep them satistified (the good ones) then it will sustain the system.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9B31D50C-144B-4E72-9A53-AE8114B78E6C}" type="slidenum">
              <a:rPr lang="en-AU" smtClean="0">
                <a:latin typeface="Times New Roman" pitchFamily="18" charset="0"/>
                <a:ea typeface="ＭＳ Ｐゴシック" pitchFamily="34" charset="-128"/>
              </a:rPr>
              <a:pPr/>
              <a:t>23</a:t>
            </a:fld>
            <a:endParaRPr lang="en-AU">
              <a:latin typeface="Times New Roman" pitchFamily="18" charset="0"/>
              <a:ea typeface="ＭＳ Ｐゴシック" pitchFamily="34" charset="-128"/>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r>
              <a:rPr lang="en-AU">
                <a:latin typeface="Arial" charset="0"/>
                <a:ea typeface="ヒラギノ角ゴ Pro W3"/>
                <a:cs typeface="ヒラギノ角ゴ Pro W3"/>
              </a:rPr>
              <a:t>Prevent flooding – HOW ?? flood zones, flood risk management</a:t>
            </a:r>
          </a:p>
          <a:p>
            <a:r>
              <a:rPr lang="en-AU">
                <a:latin typeface="Arial" charset="0"/>
                <a:ea typeface="ヒラギノ角ゴ Pro W3"/>
                <a:cs typeface="ヒラギノ角ゴ Pro W3"/>
              </a:rPr>
              <a:t>Prevent overflow of waste HOW??-  risk assessment of waste water infrastructure to flooding, better designed systems  </a:t>
            </a:r>
          </a:p>
          <a:p>
            <a:r>
              <a:rPr lang="en-AU">
                <a:latin typeface="Arial" charset="0"/>
                <a:ea typeface="ヒラギノ角ゴ Pro W3"/>
                <a:cs typeface="ヒラギノ角ゴ Pro W3"/>
              </a:rPr>
              <a:t>Avoid human contact with water HOW?? – Evacuate, public education – minimise contact, hygiene practices.</a:t>
            </a:r>
          </a:p>
          <a:p>
            <a:r>
              <a:rPr lang="en-AU">
                <a:latin typeface="Arial" charset="0"/>
                <a:ea typeface="ヒラギノ角ゴ Pro W3"/>
                <a:cs typeface="ヒラギノ角ゴ Pro W3"/>
              </a:rPr>
              <a:t>Correct Medical Treatment.  HOW – Public education/ first aid training/ health professionals - recognition of symptoms and immediate treatment can reduce severity of symptoms, </a:t>
            </a:r>
          </a:p>
          <a:p>
            <a:r>
              <a:rPr lang="en-AU">
                <a:latin typeface="Arial" charset="0"/>
                <a:ea typeface="ヒラギノ角ゴ Pro W3"/>
                <a:cs typeface="ヒラギノ角ゴ Pro W3"/>
              </a:rPr>
              <a:t>						- recovery promoted by adequate follow up treatment.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Now scaling down and drilling into agricultural systems, here is another conceptual model this time from the FAO’s </a:t>
            </a:r>
            <a:r>
              <a:rPr lang="en-US" sz="1200" b="0" i="1" kern="1200" dirty="0">
                <a:solidFill>
                  <a:schemeClr val="tx1"/>
                </a:solidFill>
                <a:effectLst/>
                <a:latin typeface="+mn-lt"/>
                <a:ea typeface="+mn-ea"/>
                <a:cs typeface="+mn-cs"/>
              </a:rPr>
              <a:t>International Assessment of Agricultural Knowledge, Science and Technology for Development</a:t>
            </a:r>
            <a:r>
              <a:rPr lang="en-US" sz="1200" b="0" i="0" kern="1200" dirty="0">
                <a:solidFill>
                  <a:schemeClr val="tx1"/>
                </a:solidFill>
                <a:effectLst/>
                <a:latin typeface="+mn-lt"/>
                <a:ea typeface="+mn-ea"/>
                <a:cs typeface="+mn-cs"/>
              </a:rPr>
              <a:t>. In this case with food production at the core, it illustrates the equal importance of economic, social and environmental factors in creating a sustainable and just food system. We as soil scientists often stay within the boundaries of the green, with our focus on soil, water, climate and maybe biodiversity, which we might call upon to design regenerative agriculture. Yet many other factors must be considered, economic (which is more accepted) and social (which is more diffuse and overlooked but can make or break some environmentally sound based solutions). For example……</a:t>
            </a:r>
          </a:p>
          <a:p>
            <a:r>
              <a:rPr lang="en-US" sz="1200" kern="1200" dirty="0">
                <a:solidFill>
                  <a:schemeClr val="tx1"/>
                </a:solidFill>
                <a:effectLst/>
                <a:latin typeface="+mn-lt"/>
                <a:ea typeface="+mn-ea"/>
                <a:cs typeface="+mn-cs"/>
              </a:rPr>
              <a:t>we are running out of time. Increasingly it is urgent that research can be applied; actually that is backwards--research needs to address urgent questions. So much research that is conducted is never actually used. What are the consequences of that:</a:t>
            </a:r>
          </a:p>
          <a:p>
            <a:r>
              <a:rPr lang="en-US" sz="1200" kern="1200" dirty="0">
                <a:solidFill>
                  <a:schemeClr val="tx1"/>
                </a:solidFill>
                <a:effectLst/>
                <a:latin typeface="+mn-lt"/>
                <a:ea typeface="+mn-ea"/>
                <a:cs typeface="+mn-cs"/>
              </a:rPr>
              <a:t>Pressing environmental and agronomic issues aren’t solved</a:t>
            </a:r>
          </a:p>
          <a:p>
            <a:r>
              <a:rPr lang="en-US" sz="1200" kern="1200" dirty="0">
                <a:solidFill>
                  <a:schemeClr val="tx1"/>
                </a:solidFill>
                <a:effectLst/>
                <a:latin typeface="+mn-lt"/>
                <a:ea typeface="+mn-ea"/>
                <a:cs typeface="+mn-cs"/>
              </a:rPr>
              <a:t>Students feel no sense of purpose or connection (recent NSF study on depression)  Only 26% of Economics students report feeling that their work is useful always or most of the time, compared 63% of the working age population. Only 19% of Economics students feel that they have opportunities to make a positive impact on their community or society compared to 58% of faculty and 53% of the population. Having sources of meaning and usefulness appears to be crucial to mental health. Those who have goals to aspire to, feelings of doing useful work, sense of accomplishment, and opportunities to make a positive impact on their surroundings have better mental health than those who do not. (</a:t>
            </a:r>
            <a:r>
              <a:rPr lang="en-US" sz="1200" kern="1200" dirty="0" err="1">
                <a:solidFill>
                  <a:schemeClr val="tx1"/>
                </a:solidFill>
                <a:effectLst/>
                <a:latin typeface="+mn-lt"/>
                <a:ea typeface="+mn-ea"/>
                <a:cs typeface="+mn-cs"/>
              </a:rPr>
              <a:t>Barreira</a:t>
            </a:r>
            <a:r>
              <a:rPr lang="en-US" sz="1200" kern="1200" dirty="0">
                <a:solidFill>
                  <a:schemeClr val="tx1"/>
                </a:solidFill>
                <a:effectLst/>
                <a:latin typeface="+mn-lt"/>
                <a:ea typeface="+mn-ea"/>
                <a:cs typeface="+mn-cs"/>
              </a:rPr>
              <a:t> et al 2018)</a:t>
            </a:r>
          </a:p>
          <a:p>
            <a:pPr marL="0" lvl="0" indent="0">
              <a:spcBef>
                <a:spcPts val="0"/>
              </a:spcBef>
              <a:spcAft>
                <a:spcPts val="0"/>
              </a:spcAft>
              <a:buNone/>
            </a:pPr>
            <a:endParaRPr dirty="0"/>
          </a:p>
        </p:txBody>
      </p:sp>
      <p:sp>
        <p:nvSpPr>
          <p:cNvPr id="1051" name="Shape 10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56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6546-0136-894E-8675-C762BA49F470}" type="slidenum">
              <a:rPr lang="en-US" smtClean="0"/>
              <a:t>3</a:t>
            </a:fld>
            <a:endParaRPr lang="en-US"/>
          </a:p>
        </p:txBody>
      </p:sp>
    </p:spTree>
    <p:extLst>
      <p:ext uri="{BB962C8B-B14F-4D97-AF65-F5344CB8AC3E}">
        <p14:creationId xmlns:p14="http://schemas.microsoft.com/office/powerpoint/2010/main" val="77023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6546-0136-894E-8675-C762BA49F470}" type="slidenum">
              <a:rPr lang="en-US" smtClean="0"/>
              <a:t>4</a:t>
            </a:fld>
            <a:endParaRPr lang="en-US"/>
          </a:p>
        </p:txBody>
      </p:sp>
    </p:spTree>
    <p:extLst>
      <p:ext uri="{BB962C8B-B14F-4D97-AF65-F5344CB8AC3E}">
        <p14:creationId xmlns:p14="http://schemas.microsoft.com/office/powerpoint/2010/main" val="61868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6546-0136-894E-8675-C762BA49F470}" type="slidenum">
              <a:rPr lang="en-US" smtClean="0"/>
              <a:t>5</a:t>
            </a:fld>
            <a:endParaRPr lang="en-US"/>
          </a:p>
        </p:txBody>
      </p:sp>
    </p:spTree>
    <p:extLst>
      <p:ext uri="{BB962C8B-B14F-4D97-AF65-F5344CB8AC3E}">
        <p14:creationId xmlns:p14="http://schemas.microsoft.com/office/powerpoint/2010/main" val="391399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rtl="0">
              <a:spcBef>
                <a:spcPts val="0"/>
              </a:spcBef>
              <a:buSzPct val="25000"/>
              <a:buFont typeface="Arial"/>
              <a:buNone/>
            </a:pPr>
            <a:r>
              <a:rPr lang="en-US" sz="1200" b="1" i="0" u="none" strike="noStrike" cap="none" baseline="0" dirty="0">
                <a:uFillTx/>
              </a:rPr>
              <a:t>Reference: </a:t>
            </a:r>
            <a:r>
              <a:rPr lang="en-US" dirty="0"/>
              <a:t>Millennium Ecosystem Assessment, 2005. Ecosystems and Human Well-being: Synthesis. Island Press, Washington, DC.</a:t>
            </a:r>
          </a:p>
          <a:p>
            <a:endParaRPr lang="en-US" dirty="0">
              <a:uFillTx/>
            </a:endParaRPr>
          </a:p>
          <a:p>
            <a:r>
              <a:rPr dirty="0">
                <a:uFillTx/>
              </a:rPr>
              <a:t>This chart connects ecosystem services to well-being. It looks more complex than it is. </a:t>
            </a:r>
          </a:p>
        </p:txBody>
      </p:sp>
    </p:spTree>
    <p:extLst>
      <p:ext uri="{BB962C8B-B14F-4D97-AF65-F5344CB8AC3E}">
        <p14:creationId xmlns:p14="http://schemas.microsoft.com/office/powerpoint/2010/main" val="229064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E815170-50FF-2440-8F27-FA177475A767}"/>
              </a:ext>
            </a:extLst>
          </p:cNvPr>
          <p:cNvSpPr>
            <a:spLocks noGrp="1" noRot="1" noChangeAspect="1"/>
          </p:cNvSpPr>
          <p:nvPr>
            <p:ph type="sldImg"/>
          </p:nvPr>
        </p:nvSpPr>
        <p:spPr>
          <a:ln/>
        </p:spPr>
      </p:sp>
      <p:sp>
        <p:nvSpPr>
          <p:cNvPr id="64514" name="Notes Placeholder 2">
            <a:extLst>
              <a:ext uri="{FF2B5EF4-FFF2-40B4-BE49-F238E27FC236}">
                <a16:creationId xmlns:a16="http://schemas.microsoft.com/office/drawing/2014/main" id="{D6A7DF79-641F-A849-8126-09B426BACB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Let’s come back a little bit to the concept of Ecosystem service of soil biota that was previously explained by Kate. The  Ecosystem service provide by an organism is defined as the benefits that people directly or indirectly obtain from ecosystems. We have already seen this slide and I showed just to remind you guys about the different defined categories for ecosystem services, which are PROVISIONING (can be also understand as direct benefit that we obtain) REGULATING (regulate environmental cycles), CULTURAL (indirect benefits) and SUPPORTING (support life or auto-preservation)   </a:t>
            </a:r>
          </a:p>
        </p:txBody>
      </p:sp>
      <p:sp>
        <p:nvSpPr>
          <p:cNvPr id="64515" name="Slide Number Placeholder 3">
            <a:extLst>
              <a:ext uri="{FF2B5EF4-FFF2-40B4-BE49-F238E27FC236}">
                <a16:creationId xmlns:a16="http://schemas.microsoft.com/office/drawing/2014/main" id="{B20D6DFC-F0EC-F347-A241-D153C5B294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7E5A82-EFF2-1A42-B2D1-551B63E71EEA}" type="slidenum">
              <a:rPr lang="en-US" altLang="en-US" sz="120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 name="Shape 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1" i="0" u="none" strike="noStrike" cap="none" baseline="0" dirty="0">
                <a:uFillTx/>
              </a:rPr>
              <a:t>Reference</a:t>
            </a:r>
            <a:r>
              <a:rPr lang="en-US" sz="1800" b="0" i="0" u="none" strike="noStrike" cap="none" baseline="0" dirty="0">
                <a:uFillTx/>
              </a:rPr>
              <a:t>: </a:t>
            </a:r>
            <a:r>
              <a:rPr lang="en-US" sz="1800" dirty="0"/>
              <a:t>Millennium Ecosystem Assessment, 2005. Ecosystems and Human Well-being: Synthesis. Island Press, Washington, DC.</a:t>
            </a:r>
          </a:p>
          <a:p>
            <a:pPr marL="0" marR="0" lvl="0" indent="0" algn="l" rtl="0">
              <a:spcBef>
                <a:spcPts val="0"/>
              </a:spcBef>
              <a:buSzPct val="25000"/>
              <a:buFont typeface="Arial"/>
              <a:buNone/>
            </a:pPr>
            <a:endParaRPr lang="en-US" sz="1800" b="0" i="0" u="none" strike="noStrike" cap="none" baseline="0" dirty="0">
              <a:uFillTx/>
            </a:endParaRPr>
          </a:p>
          <a:p>
            <a:pPr marL="0" marR="0" lvl="0" indent="0" algn="l" rtl="0">
              <a:spcBef>
                <a:spcPts val="0"/>
              </a:spcBef>
              <a:buSzPct val="25000"/>
              <a:buFont typeface="Arial"/>
              <a:buNone/>
            </a:pPr>
            <a:r>
              <a:rPr lang="en" sz="1800" b="0" i="0" u="none" strike="noStrike" cap="none" baseline="0" dirty="0">
                <a:uFillTx/>
              </a:rPr>
              <a:t>The Millenium Ecosystem Assessment classifies ES into four broad categories, represented here: Supporting, Provisioning, Regulating, and Cultural.  These are worth memorizing.</a:t>
            </a:r>
          </a:p>
        </p:txBody>
      </p:sp>
      <p:sp>
        <p:nvSpPr>
          <p:cNvPr id="62" name="Shape 62"/>
          <p:cNvSpPr txBox="1">
            <a:spLocks/>
          </p:cNvSpPr>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buSzPct val="25000"/>
              <a:buFont typeface="Arial"/>
              <a:buNone/>
            </a:pPr>
            <a:r>
              <a:rPr lang="en" sz="1200" b="0" i="0" u="none" strike="noStrike" cap="none" baseline="0">
                <a:uFillTx/>
              </a:rPr>
              <a:t>*</a:t>
            </a:r>
          </a:p>
        </p:txBody>
      </p:sp>
    </p:spTree>
    <p:extLst>
      <p:ext uri="{BB962C8B-B14F-4D97-AF65-F5344CB8AC3E}">
        <p14:creationId xmlns:p14="http://schemas.microsoft.com/office/powerpoint/2010/main" val="149606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88A2308-4F52-46BD-B0E4-A6E77E248DFE}" type="slidenum">
              <a:rPr lang="en-US" smtClean="0"/>
              <a:pPr>
                <a:defRPr/>
              </a:pPr>
              <a:t>11</a:t>
            </a:fld>
            <a:endParaRPr lang="en-US"/>
          </a:p>
        </p:txBody>
      </p:sp>
    </p:spTree>
    <p:extLst>
      <p:ext uri="{BB962C8B-B14F-4D97-AF65-F5344CB8AC3E}">
        <p14:creationId xmlns:p14="http://schemas.microsoft.com/office/powerpoint/2010/main" val="342163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E6FBEE92-D2BC-B54D-9855-C1E80454A44B}"/>
              </a:ext>
            </a:extLst>
          </p:cNvPr>
          <p:cNvSpPr>
            <a:spLocks noGrp="1" noRot="1" noChangeAspect="1"/>
          </p:cNvSpPr>
          <p:nvPr>
            <p:ph type="sldImg"/>
          </p:nvPr>
        </p:nvSpPr>
        <p:spPr>
          <a:ln/>
        </p:spPr>
      </p:sp>
      <p:sp>
        <p:nvSpPr>
          <p:cNvPr id="80898" name="Notes Placeholder 2">
            <a:extLst>
              <a:ext uri="{FF2B5EF4-FFF2-40B4-BE49-F238E27FC236}">
                <a16:creationId xmlns:a16="http://schemas.microsoft.com/office/drawing/2014/main" id="{CF892645-C2BF-5248-AACE-3901F7EB15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id="{DFBF6239-2BFD-D54D-A555-3BA0A38B12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CC6E6FE-DBBA-0641-87A0-DA30855F630D}" type="slidenum">
              <a:rPr lang="en-US" altLang="en-US" sz="1200"/>
              <a:pPr/>
              <a:t>15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6649F1-A3AD-934B-BC95-DDD5641C33B1}" type="datetimeFigureOut">
              <a:rPr lang="en-US" smtClean="0"/>
              <a:t>7/22/21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240163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649F1-A3AD-934B-BC95-DDD5641C33B1}" type="datetimeFigureOut">
              <a:rPr lang="en-US" smtClean="0"/>
              <a:t>7/22/21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2021225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649F1-A3AD-934B-BC95-DDD5641C33B1}" type="datetimeFigureOut">
              <a:rPr lang="en-US" smtClean="0"/>
              <a:t>7/22/21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396078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0E664F7-F56B-3346-B0E6-A6D4B317B3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8681F8-BDF4-5941-92E5-3F2BF134ED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703FB85-FD57-8645-84FE-407C924FF6A9}"/>
              </a:ext>
            </a:extLst>
          </p:cNvPr>
          <p:cNvSpPr>
            <a:spLocks noGrp="1" noChangeArrowheads="1"/>
          </p:cNvSpPr>
          <p:nvPr>
            <p:ph type="sldNum" sz="quarter" idx="12"/>
          </p:nvPr>
        </p:nvSpPr>
        <p:spPr>
          <a:ln/>
        </p:spPr>
        <p:txBody>
          <a:bodyPr/>
          <a:lstStyle>
            <a:lvl1pPr>
              <a:defRPr/>
            </a:lvl1pPr>
          </a:lstStyle>
          <a:p>
            <a:pPr>
              <a:defRPr/>
            </a:pPr>
            <a:fld id="{2300EE4A-3ADA-764C-9855-99A60D330E68}" type="slidenum">
              <a:rPr lang="en-US" altLang="en-US"/>
              <a:pPr>
                <a:defRPr/>
              </a:pPr>
              <a:t>‹#›</a:t>
            </a:fld>
            <a:endParaRPr lang="en-US" altLang="en-US"/>
          </a:p>
        </p:txBody>
      </p:sp>
    </p:spTree>
    <p:extLst>
      <p:ext uri="{BB962C8B-B14F-4D97-AF65-F5344CB8AC3E}">
        <p14:creationId xmlns:p14="http://schemas.microsoft.com/office/powerpoint/2010/main" val="2036263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7/28/21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09331" y="1"/>
            <a:ext cx="891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357257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7/28/21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09331" y="1"/>
            <a:ext cx="891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34564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649F1-A3AD-934B-BC95-DDD5641C33B1}" type="datetimeFigureOut">
              <a:rPr lang="en-US" smtClean="0"/>
              <a:t>7/22/21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32417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649F1-A3AD-934B-BC95-DDD5641C33B1}" type="datetimeFigureOut">
              <a:rPr lang="en-US" smtClean="0"/>
              <a:t>7/22/21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3378576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6649F1-A3AD-934B-BC95-DDD5641C33B1}" type="datetimeFigureOut">
              <a:rPr lang="en-US" smtClean="0"/>
              <a:t>7/22/21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368706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6649F1-A3AD-934B-BC95-DDD5641C33B1}" type="datetimeFigureOut">
              <a:rPr lang="en-US" smtClean="0"/>
              <a:t>7/22/21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200787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6649F1-A3AD-934B-BC95-DDD5641C33B1}" type="datetimeFigureOut">
              <a:rPr lang="en-US" smtClean="0"/>
              <a:t>7/22/21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162353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649F1-A3AD-934B-BC95-DDD5641C33B1}" type="datetimeFigureOut">
              <a:rPr lang="en-US" smtClean="0"/>
              <a:t>7/22/21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41013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6649F1-A3AD-934B-BC95-DDD5641C33B1}" type="datetimeFigureOut">
              <a:rPr lang="en-US" smtClean="0"/>
              <a:t>7/22/21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382231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6649F1-A3AD-934B-BC95-DDD5641C33B1}" type="datetimeFigureOut">
              <a:rPr lang="en-US" smtClean="0"/>
              <a:t>7/22/21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1CD5B-9882-9B49-A131-369325D58C8D}" type="slidenum">
              <a:rPr lang="en-US" smtClean="0"/>
              <a:t>‹#›</a:t>
            </a:fld>
            <a:endParaRPr lang="en-US"/>
          </a:p>
        </p:txBody>
      </p:sp>
    </p:spTree>
    <p:extLst>
      <p:ext uri="{BB962C8B-B14F-4D97-AF65-F5344CB8AC3E}">
        <p14:creationId xmlns:p14="http://schemas.microsoft.com/office/powerpoint/2010/main" val="163845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649F1-A3AD-934B-BC95-DDD5641C33B1}" type="datetimeFigureOut">
              <a:rPr lang="en-US" smtClean="0"/>
              <a:t>7/22/21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1CD5B-9882-9B49-A131-369325D58C8D}" type="slidenum">
              <a:rPr lang="en-US" smtClean="0"/>
              <a:t>‹#›</a:t>
            </a:fld>
            <a:endParaRPr lang="en-US"/>
          </a:p>
        </p:txBody>
      </p:sp>
    </p:spTree>
    <p:extLst>
      <p:ext uri="{BB962C8B-B14F-4D97-AF65-F5344CB8AC3E}">
        <p14:creationId xmlns:p14="http://schemas.microsoft.com/office/powerpoint/2010/main" val="1420031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www.npr.org/sections/krulwich/2012/11/29/166156242/cornstalks-everywhere-but-nothing-else-not-even-a-bee"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0576D-ED34-F24E-9D74-995392AD3ED1}"/>
              </a:ext>
            </a:extLst>
          </p:cNvPr>
          <p:cNvPicPr>
            <a:picLocks noChangeAspect="1"/>
          </p:cNvPicPr>
          <p:nvPr/>
        </p:nvPicPr>
        <p:blipFill>
          <a:blip r:embed="rId2"/>
          <a:stretch>
            <a:fillRect/>
          </a:stretch>
        </p:blipFill>
        <p:spPr>
          <a:xfrm>
            <a:off x="2301720" y="782097"/>
            <a:ext cx="4540560" cy="4482098"/>
          </a:xfrm>
          <a:prstGeom prst="rect">
            <a:avLst/>
          </a:prstGeom>
        </p:spPr>
      </p:pic>
      <p:sp>
        <p:nvSpPr>
          <p:cNvPr id="5" name="TextBox 4">
            <a:extLst>
              <a:ext uri="{FF2B5EF4-FFF2-40B4-BE49-F238E27FC236}">
                <a16:creationId xmlns:a16="http://schemas.microsoft.com/office/drawing/2014/main" id="{D9F6A5F8-77D8-8247-8ED9-9736F7E9C1E9}"/>
              </a:ext>
            </a:extLst>
          </p:cNvPr>
          <p:cNvSpPr txBox="1"/>
          <p:nvPr/>
        </p:nvSpPr>
        <p:spPr>
          <a:xfrm>
            <a:off x="1286324" y="320432"/>
            <a:ext cx="6571351" cy="461665"/>
          </a:xfrm>
          <a:prstGeom prst="rect">
            <a:avLst/>
          </a:prstGeom>
          <a:noFill/>
        </p:spPr>
        <p:txBody>
          <a:bodyPr wrap="none" rtlCol="0">
            <a:spAutoFit/>
          </a:bodyPr>
          <a:lstStyle/>
          <a:p>
            <a:r>
              <a:rPr lang="en-US" sz="2400" dirty="0"/>
              <a:t>Biodiversity, Ecosystem Services and Human Health</a:t>
            </a:r>
          </a:p>
        </p:txBody>
      </p:sp>
      <p:sp>
        <p:nvSpPr>
          <p:cNvPr id="6" name="TextBox 5">
            <a:extLst>
              <a:ext uri="{FF2B5EF4-FFF2-40B4-BE49-F238E27FC236}">
                <a16:creationId xmlns:a16="http://schemas.microsoft.com/office/drawing/2014/main" id="{40AA5D95-6620-3D47-8FF6-D09471BDD98A}"/>
              </a:ext>
            </a:extLst>
          </p:cNvPr>
          <p:cNvSpPr txBox="1"/>
          <p:nvPr/>
        </p:nvSpPr>
        <p:spPr>
          <a:xfrm>
            <a:off x="2081639" y="5337239"/>
            <a:ext cx="5163978" cy="1200329"/>
          </a:xfrm>
          <a:prstGeom prst="rect">
            <a:avLst/>
          </a:prstGeom>
          <a:noFill/>
        </p:spPr>
        <p:txBody>
          <a:bodyPr wrap="none" rtlCol="0">
            <a:spAutoFit/>
          </a:bodyPr>
          <a:lstStyle/>
          <a:p>
            <a:pPr algn="ctr"/>
            <a:r>
              <a:rPr lang="en-US" dirty="0"/>
              <a:t>Kate Scow, Prof. of Soil Science and Microbial Ecology</a:t>
            </a:r>
          </a:p>
          <a:p>
            <a:pPr algn="ctr"/>
            <a:r>
              <a:rPr lang="en-US" dirty="0"/>
              <a:t>Dept of Land, Air and Water Resources</a:t>
            </a:r>
          </a:p>
          <a:p>
            <a:pPr algn="ctr"/>
            <a:r>
              <a:rPr lang="en-US" dirty="0"/>
              <a:t>University of California, Davis, USA</a:t>
            </a:r>
          </a:p>
          <a:p>
            <a:pPr algn="ctr"/>
            <a:r>
              <a:rPr lang="en-US" dirty="0" err="1"/>
              <a:t>kmscow@ucdavis.edu</a:t>
            </a:r>
            <a:endParaRPr lang="en-US" dirty="0"/>
          </a:p>
        </p:txBody>
      </p:sp>
    </p:spTree>
    <p:extLst>
      <p:ext uri="{BB962C8B-B14F-4D97-AF65-F5344CB8AC3E}">
        <p14:creationId xmlns:p14="http://schemas.microsoft.com/office/powerpoint/2010/main" val="158326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Updates from the scientific community on planetary boundaries, global  temperature, and sea level rise - Ecology and Jesuits in Communication">
            <a:extLst>
              <a:ext uri="{FF2B5EF4-FFF2-40B4-BE49-F238E27FC236}">
                <a16:creationId xmlns:a16="http://schemas.microsoft.com/office/drawing/2014/main" id="{D3502505-5E3F-654F-9227-B6B030522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0"/>
            <a:ext cx="5691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58EBC9-D427-D447-9BC1-142D30E7FE06}"/>
              </a:ext>
            </a:extLst>
          </p:cNvPr>
          <p:cNvSpPr txBox="1"/>
          <p:nvPr/>
        </p:nvSpPr>
        <p:spPr>
          <a:xfrm>
            <a:off x="81692" y="306095"/>
            <a:ext cx="1698542" cy="400110"/>
          </a:xfrm>
          <a:prstGeom prst="rect">
            <a:avLst/>
          </a:prstGeom>
          <a:noFill/>
        </p:spPr>
        <p:txBody>
          <a:bodyPr wrap="none" rtlCol="0">
            <a:spAutoFit/>
          </a:bodyPr>
          <a:lstStyle/>
          <a:p>
            <a:r>
              <a:rPr lang="en-US" sz="2000" dirty="0"/>
              <a:t>Global Threats</a:t>
            </a:r>
          </a:p>
        </p:txBody>
      </p:sp>
    </p:spTree>
    <p:extLst>
      <p:ext uri="{BB962C8B-B14F-4D97-AF65-F5344CB8AC3E}">
        <p14:creationId xmlns:p14="http://schemas.microsoft.com/office/powerpoint/2010/main" val="177575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1188" y="332656"/>
            <a:ext cx="7869237" cy="314325"/>
          </a:xfrm>
        </p:spPr>
        <p:txBody>
          <a:bodyPr>
            <a:normAutofit fontScale="90000"/>
          </a:bodyPr>
          <a:lstStyle/>
          <a:p>
            <a:r>
              <a:rPr lang="en-AU" dirty="0"/>
              <a:t>Climate Change and Human Health</a:t>
            </a:r>
          </a:p>
        </p:txBody>
      </p:sp>
      <p:sp>
        <p:nvSpPr>
          <p:cNvPr id="11267" name="Rectangle 3"/>
          <p:cNvSpPr>
            <a:spLocks noGrp="1" noChangeArrowheads="1"/>
          </p:cNvSpPr>
          <p:nvPr>
            <p:ph type="body" idx="1"/>
          </p:nvPr>
        </p:nvSpPr>
        <p:spPr>
          <a:xfrm>
            <a:off x="611560" y="980529"/>
            <a:ext cx="8075240" cy="5184775"/>
          </a:xfrm>
        </p:spPr>
        <p:txBody>
          <a:bodyPr>
            <a:normAutofit/>
          </a:bodyPr>
          <a:lstStyle/>
          <a:p>
            <a:pPr>
              <a:lnSpc>
                <a:spcPts val="2400"/>
              </a:lnSpc>
            </a:pPr>
            <a:r>
              <a:rPr lang="en-AU" sz="2400" dirty="0"/>
              <a:t>Three kinds of health impacts have been identified:  </a:t>
            </a:r>
          </a:p>
          <a:p>
            <a:pPr>
              <a:lnSpc>
                <a:spcPts val="2400"/>
              </a:lnSpc>
            </a:pPr>
            <a:endParaRPr lang="en-AU" sz="2000" dirty="0"/>
          </a:p>
          <a:p>
            <a:pPr lvl="1">
              <a:lnSpc>
                <a:spcPts val="2400"/>
              </a:lnSpc>
            </a:pPr>
            <a:r>
              <a:rPr lang="en-AU" sz="2000" dirty="0"/>
              <a:t>Relatively direct impacts, usually caused by weather extremes</a:t>
            </a:r>
          </a:p>
          <a:p>
            <a:pPr lvl="1">
              <a:lnSpc>
                <a:spcPts val="2400"/>
              </a:lnSpc>
            </a:pPr>
            <a:r>
              <a:rPr lang="en-AU" sz="2000" dirty="0"/>
              <a:t>Indirect impacts: consequences of environmental change and ecological disruption in response to climatic change </a:t>
            </a:r>
          </a:p>
          <a:p>
            <a:pPr lvl="1">
              <a:lnSpc>
                <a:spcPts val="2400"/>
              </a:lnSpc>
            </a:pPr>
            <a:r>
              <a:rPr lang="en-AU" sz="2000" dirty="0"/>
              <a:t>Consequences that occur when populations are demoralised and displaced by the following climate change induced factors: </a:t>
            </a:r>
          </a:p>
          <a:p>
            <a:pPr lvl="2">
              <a:lnSpc>
                <a:spcPts val="2400"/>
              </a:lnSpc>
            </a:pPr>
            <a:r>
              <a:rPr lang="en-AU" sz="2000" dirty="0"/>
              <a:t>economic dislocation, </a:t>
            </a:r>
          </a:p>
          <a:p>
            <a:pPr lvl="2">
              <a:lnSpc>
                <a:spcPts val="2400"/>
              </a:lnSpc>
            </a:pPr>
            <a:r>
              <a:rPr lang="en-AU" sz="2000" dirty="0"/>
              <a:t>environmental decline and conflict situations including traumatic, infectious, nutritional, psychological and other health consequences.</a:t>
            </a:r>
          </a:p>
          <a:p>
            <a:pPr>
              <a:lnSpc>
                <a:spcPts val="2400"/>
              </a:lnSpc>
              <a:buFontTx/>
              <a:buNone/>
            </a:pPr>
            <a:endParaRPr lang="en-AU" sz="1600" dirty="0"/>
          </a:p>
          <a:p>
            <a:pPr>
              <a:lnSpc>
                <a:spcPts val="2400"/>
              </a:lnSpc>
              <a:buFontTx/>
              <a:buNone/>
            </a:pPr>
            <a:r>
              <a:rPr lang="en-AU" sz="1600" dirty="0"/>
              <a:t>World Health Organisation (WHO). 2003.  Climate change and human health: risks and responses.</a:t>
            </a:r>
            <a:r>
              <a:rPr lang="en-AU" dirty="0"/>
              <a:t> </a:t>
            </a:r>
          </a:p>
        </p:txBody>
      </p:sp>
    </p:spTree>
    <p:extLst>
      <p:ext uri="{BB962C8B-B14F-4D97-AF65-F5344CB8AC3E}">
        <p14:creationId xmlns:p14="http://schemas.microsoft.com/office/powerpoint/2010/main" val="191989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4E2FD90-24B7-5446-9F55-93F08EE0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36" y="466164"/>
            <a:ext cx="8262105" cy="5736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1B6668-C6CD-4449-92A4-9CBB221CADC5}"/>
              </a:ext>
            </a:extLst>
          </p:cNvPr>
          <p:cNvSpPr/>
          <p:nvPr/>
        </p:nvSpPr>
        <p:spPr>
          <a:xfrm>
            <a:off x="199985" y="50462"/>
            <a:ext cx="9031704" cy="369332"/>
          </a:xfrm>
          <a:prstGeom prst="rect">
            <a:avLst/>
          </a:prstGeom>
        </p:spPr>
        <p:txBody>
          <a:bodyPr wrap="square">
            <a:spAutoFit/>
          </a:bodyPr>
          <a:lstStyle/>
          <a:p>
            <a:pPr algn="ctr"/>
            <a:r>
              <a:rPr lang="en-US" dirty="0"/>
              <a:t>How impacts on biodiversity and ecosystem services can affect human health</a:t>
            </a:r>
          </a:p>
        </p:txBody>
      </p:sp>
      <p:sp>
        <p:nvSpPr>
          <p:cNvPr id="3" name="Rectangle 2">
            <a:extLst>
              <a:ext uri="{FF2B5EF4-FFF2-40B4-BE49-F238E27FC236}">
                <a16:creationId xmlns:a16="http://schemas.microsoft.com/office/drawing/2014/main" id="{5D853BF5-AA12-0F41-B230-B436A9E50331}"/>
              </a:ext>
            </a:extLst>
          </p:cNvPr>
          <p:cNvSpPr/>
          <p:nvPr/>
        </p:nvSpPr>
        <p:spPr>
          <a:xfrm>
            <a:off x="56147" y="6202303"/>
            <a:ext cx="9031705" cy="646331"/>
          </a:xfrm>
          <a:prstGeom prst="rect">
            <a:avLst/>
          </a:prstGeom>
        </p:spPr>
        <p:txBody>
          <a:bodyPr wrap="square">
            <a:spAutoFit/>
          </a:bodyPr>
          <a:lstStyle/>
          <a:p>
            <a:r>
              <a:rPr lang="en-US" sz="1200" dirty="0" err="1"/>
              <a:t>Whitmee</a:t>
            </a:r>
            <a:r>
              <a:rPr lang="en-US" sz="1200" dirty="0"/>
              <a:t>, S., Haines, A., </a:t>
            </a:r>
            <a:r>
              <a:rPr lang="en-US" sz="1200" dirty="0" err="1"/>
              <a:t>Beyrer</a:t>
            </a:r>
            <a:r>
              <a:rPr lang="en-US" sz="1200" dirty="0"/>
              <a:t>, C., Boltz, F., Capon, A.G., de Souza Dias, B.F., </a:t>
            </a:r>
            <a:r>
              <a:rPr lang="en-US" sz="1200" dirty="0" err="1"/>
              <a:t>Ezeh</a:t>
            </a:r>
            <a:r>
              <a:rPr lang="en-US" sz="1200" dirty="0"/>
              <a:t>, A., </a:t>
            </a:r>
            <a:r>
              <a:rPr lang="en-US" sz="1200" dirty="0" err="1"/>
              <a:t>Frumkin</a:t>
            </a:r>
            <a:r>
              <a:rPr lang="en-US" sz="1200" dirty="0"/>
              <a:t>, H., Gong, P., Head, P. and Horton, R., 2015. Safeguarding human health in the Anthropocene epoch: report of The Rockefeller Foundation–Lancet Commission on planetary health. </a:t>
            </a:r>
            <a:r>
              <a:rPr lang="en-US" sz="1200" i="1" dirty="0"/>
              <a:t>The lancet</a:t>
            </a:r>
            <a:r>
              <a:rPr lang="en-US" sz="1200" dirty="0"/>
              <a:t>, </a:t>
            </a:r>
            <a:r>
              <a:rPr lang="en-US" sz="1200" i="1" dirty="0"/>
              <a:t>386</a:t>
            </a:r>
            <a:r>
              <a:rPr lang="en-US" sz="1200" dirty="0"/>
              <a:t>(10007), pp.1973-2028.</a:t>
            </a:r>
          </a:p>
        </p:txBody>
      </p:sp>
      <p:sp>
        <p:nvSpPr>
          <p:cNvPr id="7" name="Rectangle 6">
            <a:extLst>
              <a:ext uri="{FF2B5EF4-FFF2-40B4-BE49-F238E27FC236}">
                <a16:creationId xmlns:a16="http://schemas.microsoft.com/office/drawing/2014/main" id="{BE21B130-CE2D-7F47-A00C-40F4A047D7C5}"/>
              </a:ext>
            </a:extLst>
          </p:cNvPr>
          <p:cNvSpPr/>
          <p:nvPr/>
        </p:nvSpPr>
        <p:spPr>
          <a:xfrm>
            <a:off x="4623369" y="882222"/>
            <a:ext cx="4130211" cy="1536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E60FF2-F317-2D48-9341-F1254A9D3955}"/>
              </a:ext>
            </a:extLst>
          </p:cNvPr>
          <p:cNvSpPr/>
          <p:nvPr/>
        </p:nvSpPr>
        <p:spPr>
          <a:xfrm>
            <a:off x="4623368" y="2834402"/>
            <a:ext cx="4130211" cy="1536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251D98-C10A-3F4E-8FE6-BBDEF916E400}"/>
              </a:ext>
            </a:extLst>
          </p:cNvPr>
          <p:cNvSpPr/>
          <p:nvPr/>
        </p:nvSpPr>
        <p:spPr>
          <a:xfrm>
            <a:off x="4623367" y="4674178"/>
            <a:ext cx="4130211" cy="1536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5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601578" y="2197893"/>
            <a:ext cx="7940843" cy="3231654"/>
          </a:xfrm>
          <a:prstGeom prst="rect">
            <a:avLst/>
          </a:prstGeom>
          <a:noFill/>
        </p:spPr>
        <p:txBody>
          <a:bodyPr wrap="square" rtlCol="0">
            <a:spAutoFit/>
          </a:bodyPr>
          <a:lstStyle/>
          <a:p>
            <a:pPr algn="ctr"/>
            <a:r>
              <a:rPr lang="en-US" sz="2800" dirty="0"/>
              <a:t>Group Discussion</a:t>
            </a:r>
            <a:endParaRPr lang="en-US" dirty="0"/>
          </a:p>
          <a:p>
            <a:endParaRPr lang="en-US" dirty="0"/>
          </a:p>
          <a:p>
            <a:r>
              <a:rPr lang="en-US" sz="2000" dirty="0"/>
              <a:t>Are you experiencing losses of biodiversity around you?  Give some examples.</a:t>
            </a:r>
          </a:p>
          <a:p>
            <a:endParaRPr lang="en-US" sz="2000" dirty="0"/>
          </a:p>
          <a:p>
            <a:r>
              <a:rPr lang="en-US" sz="2000" dirty="0"/>
              <a:t>Do you think these losses are impacting human health and particularly HIV?</a:t>
            </a:r>
          </a:p>
          <a:p>
            <a:pPr algn="ctr"/>
            <a:br>
              <a:rPr lang="en-US" sz="2000" dirty="0"/>
            </a:br>
            <a:endParaRPr lang="en-US" sz="2000" dirty="0"/>
          </a:p>
          <a:p>
            <a:pPr algn="ctr"/>
            <a:endParaRPr lang="en-US" dirty="0"/>
          </a:p>
        </p:txBody>
      </p:sp>
    </p:spTree>
    <p:extLst>
      <p:ext uri="{BB962C8B-B14F-4D97-AF65-F5344CB8AC3E}">
        <p14:creationId xmlns:p14="http://schemas.microsoft.com/office/powerpoint/2010/main" val="128539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7A75D5-5748-474A-9EC3-5C37403F66FD}"/>
              </a:ext>
            </a:extLst>
          </p:cNvPr>
          <p:cNvSpPr txBox="1"/>
          <p:nvPr/>
        </p:nvSpPr>
        <p:spPr>
          <a:xfrm>
            <a:off x="1132855" y="1924400"/>
            <a:ext cx="6878293" cy="1938992"/>
          </a:xfrm>
          <a:prstGeom prst="rect">
            <a:avLst/>
          </a:prstGeom>
          <a:noFill/>
        </p:spPr>
        <p:txBody>
          <a:bodyPr wrap="none" rtlCol="0">
            <a:spAutoFit/>
          </a:bodyPr>
          <a:lstStyle/>
          <a:p>
            <a:pPr algn="ctr"/>
            <a:endParaRPr lang="en-US" sz="2400" i="1" dirty="0"/>
          </a:p>
          <a:p>
            <a:pPr algn="ctr"/>
            <a:r>
              <a:rPr lang="en-US" sz="2400" i="1" dirty="0"/>
              <a:t>Lets shift our focus to agricultural ecosystems</a:t>
            </a:r>
          </a:p>
          <a:p>
            <a:pPr algn="ctr"/>
            <a:endParaRPr lang="en-US" sz="2400" dirty="0"/>
          </a:p>
          <a:p>
            <a:pPr algn="ctr"/>
            <a:endParaRPr lang="en-US" sz="2400" dirty="0"/>
          </a:p>
          <a:p>
            <a:pPr algn="ctr"/>
            <a:r>
              <a:rPr lang="en-US" sz="2400" dirty="0"/>
              <a:t>Poll: what is your experience with farms and farming?</a:t>
            </a:r>
          </a:p>
        </p:txBody>
      </p:sp>
    </p:spTree>
    <p:extLst>
      <p:ext uri="{BB962C8B-B14F-4D97-AF65-F5344CB8AC3E}">
        <p14:creationId xmlns:p14="http://schemas.microsoft.com/office/powerpoint/2010/main" val="21302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8486791-5E54-5A41-9E89-D5562A451A2F}"/>
              </a:ext>
            </a:extLst>
          </p:cNvPr>
          <p:cNvSpPr>
            <a:spLocks noGrp="1"/>
          </p:cNvSpPr>
          <p:nvPr>
            <p:ph type="title"/>
          </p:nvPr>
        </p:nvSpPr>
        <p:spPr/>
        <p:txBody>
          <a:bodyPr/>
          <a:lstStyle/>
          <a:p>
            <a:pPr algn="ctr"/>
            <a:r>
              <a:rPr lang="en-US" altLang="en-US" sz="3600" dirty="0">
                <a:ea typeface="ＭＳ Ｐゴシック" panose="020B0600070205080204" pitchFamily="34" charset="-128"/>
              </a:rPr>
              <a:t>Biodiversity and agroecosystems</a:t>
            </a:r>
          </a:p>
        </p:txBody>
      </p:sp>
      <p:sp>
        <p:nvSpPr>
          <p:cNvPr id="79874" name="Content Placeholder 2">
            <a:extLst>
              <a:ext uri="{FF2B5EF4-FFF2-40B4-BE49-F238E27FC236}">
                <a16:creationId xmlns:a16="http://schemas.microsoft.com/office/drawing/2014/main" id="{941AC4FE-0E98-144A-8108-463FF8D1AC0D}"/>
              </a:ext>
            </a:extLst>
          </p:cNvPr>
          <p:cNvSpPr>
            <a:spLocks noGrp="1"/>
          </p:cNvSpPr>
          <p:nvPr>
            <p:ph idx="1"/>
          </p:nvPr>
        </p:nvSpPr>
        <p:spPr>
          <a:xfrm>
            <a:off x="457200" y="1425497"/>
            <a:ext cx="8229600" cy="5257800"/>
          </a:xfrm>
        </p:spPr>
        <p:txBody>
          <a:bodyPr/>
          <a:lstStyle/>
          <a:p>
            <a:r>
              <a:rPr lang="en-US" altLang="en-US" sz="2400" dirty="0">
                <a:ea typeface="ＭＳ Ｐゴシック" panose="020B0600070205080204" pitchFamily="34" charset="-128"/>
              </a:rPr>
              <a:t>Agroecosystems are by nature, managed systems, so humans are actively manipulating biodiversity by selecting plant species, modifying the abiotic environment, adding amendments</a:t>
            </a:r>
          </a:p>
          <a:p>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Despite the intensive management, we’re still dependent on ecosystem services (we can’t replace everything with fossil fuel or labor inputs!)</a:t>
            </a:r>
          </a:p>
          <a:p>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How much biodiversity can be compromised and still retain function (thresholds)? And how about in a changing environment?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    Examine this image</a:t>
            </a:r>
          </a:p>
        </p:txBody>
      </p:sp>
      <p:sp>
        <p:nvSpPr>
          <p:cNvPr id="6" name="Shape 80"/>
          <p:cNvSpPr>
            <a:spLocks/>
          </p:cNvSpPr>
          <p:nvPr/>
        </p:nvSpPr>
        <p:spPr>
          <a:xfrm>
            <a:off x="236305" y="1052962"/>
            <a:ext cx="8783026" cy="5805038"/>
          </a:xfrm>
          <a:prstGeom prst="rect">
            <a:avLst/>
          </a:prstGeom>
          <a:blipFill>
            <a:blip r:embed="rId3"/>
            <a:srcRect/>
            <a:stretch>
              <a:fillRect l="-3638" t="-3608" r="-928" b="-7998"/>
            </a:stretch>
          </a:blipFill>
          <a:ln>
            <a:noFill/>
          </a:ln>
        </p:spPr>
      </p:sp>
      <p:sp>
        <p:nvSpPr>
          <p:cNvPr id="7" name="Rectangle 6"/>
          <p:cNvSpPr/>
          <p:nvPr/>
        </p:nvSpPr>
        <p:spPr>
          <a:xfrm>
            <a:off x="3931153" y="27040"/>
            <a:ext cx="5103516" cy="1179810"/>
          </a:xfrm>
          <a:prstGeom prst="rect">
            <a:avLst/>
          </a:prstGeom>
          <a:solidFill>
            <a:srgbClr val="66FFFF">
              <a:alpha val="64000"/>
            </a:srgbClr>
          </a:solidFill>
        </p:spPr>
        <p:txBody>
          <a:bodyPr wrap="square">
            <a:spAutoFit/>
          </a:bodyPr>
          <a:lstStyle/>
          <a:p>
            <a:pPr marL="214313" indent="-214313">
              <a:spcBef>
                <a:spcPts val="225"/>
              </a:spcBef>
              <a:spcAft>
                <a:spcPts val="225"/>
              </a:spcAft>
              <a:buFont typeface="Arial" panose="020B0604020202020204" pitchFamily="34" charset="0"/>
              <a:buChar char="•"/>
            </a:pPr>
            <a:r>
              <a:rPr lang="en" sz="1600" dirty="0"/>
              <a:t>What ecosystem services associated w</a:t>
            </a:r>
            <a:r>
              <a:rPr lang="en-US" sz="1600" dirty="0"/>
              <a:t>it</a:t>
            </a:r>
            <a:r>
              <a:rPr lang="en" sz="1600" dirty="0"/>
              <a:t>h biodiversity are depicted here? </a:t>
            </a:r>
          </a:p>
          <a:p>
            <a:pPr marL="214313" indent="-214313">
              <a:spcBef>
                <a:spcPts val="225"/>
              </a:spcBef>
              <a:spcAft>
                <a:spcPts val="225"/>
              </a:spcAft>
              <a:buFont typeface="Arial" panose="020B0604020202020204" pitchFamily="34" charset="0"/>
              <a:buChar char="•"/>
            </a:pPr>
            <a:r>
              <a:rPr lang="en" sz="1600" dirty="0"/>
              <a:t>How are different services interrelated? </a:t>
            </a:r>
          </a:p>
          <a:p>
            <a:pPr marL="214313" indent="-214313">
              <a:spcBef>
                <a:spcPts val="225"/>
              </a:spcBef>
              <a:spcAft>
                <a:spcPts val="225"/>
              </a:spcAft>
              <a:buFont typeface="Arial" panose="020B0604020202020204" pitchFamily="34" charset="0"/>
              <a:buChar char="•"/>
            </a:pPr>
            <a:r>
              <a:rPr lang="en" sz="1600" dirty="0"/>
              <a:t>Are any of these in conflict </a:t>
            </a:r>
            <a:r>
              <a:rPr lang="en-US" sz="1600" dirty="0" err="1"/>
              <a:t>wi</a:t>
            </a:r>
            <a:r>
              <a:rPr lang="en" sz="1600" dirty="0" err="1"/>
              <a:t>th</a:t>
            </a:r>
            <a:r>
              <a:rPr lang="en" sz="1600" dirty="0"/>
              <a:t> one another? </a:t>
            </a:r>
          </a:p>
        </p:txBody>
      </p:sp>
      <p:sp>
        <p:nvSpPr>
          <p:cNvPr id="2" name="TextBox 1">
            <a:extLst>
              <a:ext uri="{FF2B5EF4-FFF2-40B4-BE49-F238E27FC236}">
                <a16:creationId xmlns:a16="http://schemas.microsoft.com/office/drawing/2014/main" id="{63277C99-0A76-B043-B389-CC27E263B2D2}"/>
              </a:ext>
            </a:extLst>
          </p:cNvPr>
          <p:cNvSpPr txBox="1"/>
          <p:nvPr/>
        </p:nvSpPr>
        <p:spPr>
          <a:xfrm>
            <a:off x="512956" y="1206850"/>
            <a:ext cx="3137718" cy="400110"/>
          </a:xfrm>
          <a:prstGeom prst="rect">
            <a:avLst/>
          </a:prstGeom>
          <a:noFill/>
        </p:spPr>
        <p:txBody>
          <a:bodyPr wrap="none" rtlCol="0">
            <a:spAutoFit/>
          </a:bodyPr>
          <a:lstStyle/>
          <a:p>
            <a:r>
              <a:rPr lang="en-US" sz="2000" i="1" dirty="0"/>
              <a:t>Answer in comments section</a:t>
            </a:r>
          </a:p>
        </p:txBody>
      </p:sp>
    </p:spTree>
    <p:extLst>
      <p:ext uri="{BB962C8B-B14F-4D97-AF65-F5344CB8AC3E}">
        <p14:creationId xmlns:p14="http://schemas.microsoft.com/office/powerpoint/2010/main" val="282830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1CD9973-2DF7-8142-8374-2DBC72CFF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819400"/>
            <a:ext cx="3084513" cy="3679825"/>
          </a:xfrm>
          <a:prstGeom prst="rect">
            <a:avLst/>
          </a:prstGeom>
          <a:ln/>
        </p:spPr>
        <p:style>
          <a:lnRef idx="2">
            <a:schemeClr val="dk1"/>
          </a:lnRef>
          <a:fillRef idx="1">
            <a:schemeClr val="lt1"/>
          </a:fillRef>
          <a:effectRef idx="0">
            <a:schemeClr val="dk1"/>
          </a:effectRef>
          <a:fontRef idx="minor">
            <a:schemeClr val="dk1"/>
          </a:fontRef>
        </p:style>
      </p:pic>
      <p:sp>
        <p:nvSpPr>
          <p:cNvPr id="93186" name="TextBox 38">
            <a:extLst>
              <a:ext uri="{FF2B5EF4-FFF2-40B4-BE49-F238E27FC236}">
                <a16:creationId xmlns:a16="http://schemas.microsoft.com/office/drawing/2014/main" id="{2FD586CE-F56B-CC4E-BCAD-1377EB50ABC9}"/>
              </a:ext>
            </a:extLst>
          </p:cNvPr>
          <p:cNvSpPr txBox="1">
            <a:spLocks noChangeArrowheads="1"/>
          </p:cNvSpPr>
          <p:nvPr/>
        </p:nvSpPr>
        <p:spPr bwMode="auto">
          <a:xfrm>
            <a:off x="76200" y="106363"/>
            <a:ext cx="89154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dirty="0">
                <a:solidFill>
                  <a:srgbClr val="000000"/>
                </a:solidFill>
                <a:latin typeface="Calibri" panose="020F0502020204030204" pitchFamily="34" charset="0"/>
              </a:rPr>
              <a:t>The below-ground part of ecosystems: Soil is one of most diverse microbial habitats: Thousands of taxa can be detected in gram of soil.  Most not yet identified nor their function(s) known.</a:t>
            </a:r>
          </a:p>
          <a:p>
            <a:pPr>
              <a:lnSpc>
                <a:spcPct val="90000"/>
              </a:lnSpc>
            </a:pPr>
            <a:endParaRPr lang="en-US" altLang="en-US" dirty="0">
              <a:solidFill>
                <a:srgbClr val="000000"/>
              </a:solidFill>
              <a:latin typeface="Calibri" panose="020F0502020204030204" pitchFamily="34" charset="0"/>
            </a:endParaRPr>
          </a:p>
          <a:p>
            <a:pPr>
              <a:lnSpc>
                <a:spcPct val="90000"/>
              </a:lnSpc>
            </a:pPr>
            <a:r>
              <a:rPr lang="en-US" altLang="en-US" dirty="0">
                <a:solidFill>
                  <a:srgbClr val="000000"/>
                </a:solidFill>
                <a:latin typeface="Calibri" panose="020F0502020204030204" pitchFamily="34" charset="0"/>
              </a:rPr>
              <a:t>Microbes include: </a:t>
            </a:r>
            <a:r>
              <a:rPr lang="en-US" altLang="en-US" b="1" dirty="0">
                <a:solidFill>
                  <a:srgbClr val="FF0000"/>
                </a:solidFill>
                <a:latin typeface="Calibri" panose="020F0502020204030204" pitchFamily="34" charset="0"/>
              </a:rPr>
              <a:t>Bacteria, Archaea, and Fungi</a:t>
            </a:r>
            <a:r>
              <a:rPr lang="en-US" altLang="en-US" dirty="0">
                <a:solidFill>
                  <a:srgbClr val="000000"/>
                </a:solidFill>
                <a:latin typeface="Calibri" panose="020F0502020204030204" pitchFamily="34" charset="0"/>
              </a:rPr>
              <a:t>.  Micro and macrofauna also are diverse and abundant.</a:t>
            </a:r>
          </a:p>
        </p:txBody>
      </p:sp>
      <p:sp>
        <p:nvSpPr>
          <p:cNvPr id="93187" name="TextBox 43">
            <a:extLst>
              <a:ext uri="{FF2B5EF4-FFF2-40B4-BE49-F238E27FC236}">
                <a16:creationId xmlns:a16="http://schemas.microsoft.com/office/drawing/2014/main" id="{73FC9BDE-3045-0B4B-A016-E13D9FECC7D8}"/>
              </a:ext>
            </a:extLst>
          </p:cNvPr>
          <p:cNvSpPr txBox="1">
            <a:spLocks noChangeArrowheads="1"/>
          </p:cNvSpPr>
          <p:nvPr/>
        </p:nvSpPr>
        <p:spPr bwMode="auto">
          <a:xfrm>
            <a:off x="4076700" y="5283200"/>
            <a:ext cx="639763" cy="261938"/>
          </a:xfrm>
          <a:prstGeom prst="rect">
            <a:avLst/>
          </a:prstGeom>
          <a:solidFill>
            <a:schemeClr val="bg1"/>
          </a:solidFill>
          <a:ln w="3175">
            <a:solidFill>
              <a:schemeClr val="tx1"/>
            </a:solidFill>
            <a:miter lim="800000"/>
            <a:headEnd/>
            <a:tailEnd/>
          </a:ln>
        </p:spPr>
        <p:txBody>
          <a:bodyPr wrap="none">
            <a:spAutoFit/>
          </a:bodyP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a:solidFill>
                  <a:srgbClr val="000000"/>
                </a:solidFill>
                <a:latin typeface="Calibri" panose="020F0502020204030204" pitchFamily="34" charset="0"/>
              </a:rPr>
              <a:t>archaea</a:t>
            </a:r>
          </a:p>
        </p:txBody>
      </p:sp>
      <p:grpSp>
        <p:nvGrpSpPr>
          <p:cNvPr id="93188" name="Group 48">
            <a:extLst>
              <a:ext uri="{FF2B5EF4-FFF2-40B4-BE49-F238E27FC236}">
                <a16:creationId xmlns:a16="http://schemas.microsoft.com/office/drawing/2014/main" id="{0C5FB1CD-2125-0549-ADC9-6AAEE99540C1}"/>
              </a:ext>
            </a:extLst>
          </p:cNvPr>
          <p:cNvGrpSpPr>
            <a:grpSpLocks/>
          </p:cNvGrpSpPr>
          <p:nvPr/>
        </p:nvGrpSpPr>
        <p:grpSpPr bwMode="auto">
          <a:xfrm>
            <a:off x="76200" y="2609850"/>
            <a:ext cx="5567363" cy="4241800"/>
            <a:chOff x="135148" y="2685534"/>
            <a:chExt cx="5375399" cy="4007366"/>
          </a:xfrm>
        </p:grpSpPr>
        <p:grpSp>
          <p:nvGrpSpPr>
            <p:cNvPr id="93189" name="Group 45">
              <a:extLst>
                <a:ext uri="{FF2B5EF4-FFF2-40B4-BE49-F238E27FC236}">
                  <a16:creationId xmlns:a16="http://schemas.microsoft.com/office/drawing/2014/main" id="{C9594ECC-B734-5C48-AA64-334221E98F65}"/>
                </a:ext>
              </a:extLst>
            </p:cNvPr>
            <p:cNvGrpSpPr>
              <a:grpSpLocks/>
            </p:cNvGrpSpPr>
            <p:nvPr/>
          </p:nvGrpSpPr>
          <p:grpSpPr bwMode="auto">
            <a:xfrm>
              <a:off x="135148" y="2685534"/>
              <a:ext cx="5375399" cy="4007366"/>
              <a:chOff x="135148" y="2571234"/>
              <a:chExt cx="5375399" cy="4007366"/>
            </a:xfrm>
          </p:grpSpPr>
          <p:pic>
            <p:nvPicPr>
              <p:cNvPr id="93191" name="Picture 42">
                <a:extLst>
                  <a:ext uri="{FF2B5EF4-FFF2-40B4-BE49-F238E27FC236}">
                    <a16:creationId xmlns:a16="http://schemas.microsoft.com/office/drawing/2014/main" id="{A1CAE68E-B055-4247-9057-946C55B338E2}"/>
                  </a:ext>
                </a:extLst>
              </p:cNvPr>
              <p:cNvPicPr>
                <a:picLocks noChangeAspect="1"/>
              </p:cNvPicPr>
              <p:nvPr/>
            </p:nvPicPr>
            <p:blipFill>
              <a:blip r:embed="rId3">
                <a:extLst>
                  <a:ext uri="{28A0092B-C50C-407E-A947-70E740481C1C}">
                    <a14:useLocalDpi xmlns:a14="http://schemas.microsoft.com/office/drawing/2010/main" val="0"/>
                  </a:ext>
                </a:extLst>
              </a:blip>
              <a:srcRect l="4369" t="10695" r="6207" b="3149"/>
              <a:stretch>
                <a:fillRect/>
              </a:stretch>
            </p:blipFill>
            <p:spPr bwMode="auto">
              <a:xfrm>
                <a:off x="135148" y="2571234"/>
                <a:ext cx="5375399" cy="400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44">
                <a:extLst>
                  <a:ext uri="{FF2B5EF4-FFF2-40B4-BE49-F238E27FC236}">
                    <a16:creationId xmlns:a16="http://schemas.microsoft.com/office/drawing/2014/main" id="{4657E71E-3841-8644-BBE3-DFE5B1AFF80A}"/>
                  </a:ext>
                </a:extLst>
              </p:cNvPr>
              <p:cNvSpPr>
                <a:spLocks noChangeArrowheads="1"/>
              </p:cNvSpPr>
              <p:nvPr/>
            </p:nvSpPr>
            <p:spPr bwMode="auto">
              <a:xfrm>
                <a:off x="4076700" y="5570210"/>
                <a:ext cx="640507" cy="635547"/>
              </a:xfrm>
              <a:prstGeom prst="ellipse">
                <a:avLst/>
              </a:prstGeom>
              <a:blipFill dpi="0" rotWithShape="1">
                <a:blip r:embed="rId4">
                  <a:alphaModFix amt="69000"/>
                </a:blip>
                <a:srcRect/>
                <a:tile tx="0" ty="0" sx="100000" sy="100000" flip="none" algn="tl"/>
              </a:blipFill>
              <a:ln w="9525">
                <a:solidFill>
                  <a:srgbClr val="FFFFFF"/>
                </a:solidFill>
                <a:round/>
                <a:headEnd/>
                <a:tailEnd/>
              </a:ln>
              <a:effectLst>
                <a:outerShdw blurRad="40000" dist="23000" dir="5400000" rotWithShape="0">
                  <a:srgbClr val="808080">
                    <a:alpha val="34999"/>
                  </a:srgbClr>
                </a:outerShdw>
              </a:effectLst>
            </p:spPr>
            <p:txBody>
              <a:bodyPr anchor="ctr"/>
              <a:lstStyle/>
              <a:p>
                <a:pPr algn="ctr" defTabSz="457200">
                  <a:defRPr/>
                </a:pPr>
                <a:endParaRPr lang="en-US">
                  <a:solidFill>
                    <a:prstClr val="white"/>
                  </a:solidFill>
                  <a:latin typeface="Calibri"/>
                  <a:ea typeface="+mn-ea"/>
                </a:endParaRPr>
              </a:p>
            </p:txBody>
          </p:sp>
        </p:grpSp>
        <p:sp>
          <p:nvSpPr>
            <p:cNvPr id="93190" name="TextBox 47">
              <a:extLst>
                <a:ext uri="{FF2B5EF4-FFF2-40B4-BE49-F238E27FC236}">
                  <a16:creationId xmlns:a16="http://schemas.microsoft.com/office/drawing/2014/main" id="{C3DD1153-8E5B-8C47-B9E9-B023324EAA31}"/>
                </a:ext>
              </a:extLst>
            </p:cNvPr>
            <p:cNvSpPr txBox="1">
              <a:spLocks noChangeArrowheads="1"/>
            </p:cNvSpPr>
            <p:nvPr/>
          </p:nvSpPr>
          <p:spPr bwMode="auto">
            <a:xfrm>
              <a:off x="4076700" y="5397500"/>
              <a:ext cx="640507" cy="261610"/>
            </a:xfrm>
            <a:prstGeom prst="rect">
              <a:avLst/>
            </a:prstGeom>
            <a:solidFill>
              <a:schemeClr val="bg1"/>
            </a:solidFill>
            <a:ln w="9525">
              <a:solidFill>
                <a:schemeClr val="tx1"/>
              </a:solidFill>
              <a:miter lim="800000"/>
              <a:headEnd/>
              <a:tailEnd/>
            </a:ln>
          </p:spPr>
          <p:txBody>
            <a:bodyPr wrap="none">
              <a:spAutoFit/>
            </a:bodyP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a:solidFill>
                    <a:srgbClr val="000000"/>
                  </a:solidFill>
                  <a:latin typeface="Calibri" panose="020F0502020204030204" pitchFamily="34" charset="0"/>
                </a:rPr>
                <a:t>archaea</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8" descr="SustainAgPict">
            <a:extLst>
              <a:ext uri="{FF2B5EF4-FFF2-40B4-BE49-F238E27FC236}">
                <a16:creationId xmlns:a16="http://schemas.microsoft.com/office/drawing/2014/main" id="{91728345-639E-704F-A86F-5F13F9338D0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457200"/>
            <a:ext cx="7772400" cy="5478463"/>
          </a:xfrm>
        </p:spPr>
      </p:pic>
      <p:sp>
        <p:nvSpPr>
          <p:cNvPr id="22530" name="Rectangle 9">
            <a:extLst>
              <a:ext uri="{FF2B5EF4-FFF2-40B4-BE49-F238E27FC236}">
                <a16:creationId xmlns:a16="http://schemas.microsoft.com/office/drawing/2014/main" id="{8241E4B7-34A6-1340-88D3-174F6B4C1D08}"/>
              </a:ext>
            </a:extLst>
          </p:cNvPr>
          <p:cNvSpPr>
            <a:spLocks noChangeArrowheads="1"/>
          </p:cNvSpPr>
          <p:nvPr/>
        </p:nvSpPr>
        <p:spPr bwMode="auto">
          <a:xfrm rot="-5425705">
            <a:off x="-1594644" y="3925094"/>
            <a:ext cx="389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00">
                <a:latin typeface="Arial" panose="020B0604020202020204" pitchFamily="34" charset="0"/>
              </a:rPr>
              <a:t>http://images.google.com/imgres?imgurl=http://www.sare.org/publications/explore/images/scenewide2.jpg</a:t>
            </a:r>
          </a:p>
        </p:txBody>
      </p:sp>
      <p:sp>
        <p:nvSpPr>
          <p:cNvPr id="22531" name="Text Box 10">
            <a:extLst>
              <a:ext uri="{FF2B5EF4-FFF2-40B4-BE49-F238E27FC236}">
                <a16:creationId xmlns:a16="http://schemas.microsoft.com/office/drawing/2014/main" id="{652A45BE-71E7-DF48-9E74-915AFCAECFC0}"/>
              </a:ext>
            </a:extLst>
          </p:cNvPr>
          <p:cNvSpPr txBox="1">
            <a:spLocks noChangeArrowheads="1"/>
          </p:cNvSpPr>
          <p:nvPr/>
        </p:nvSpPr>
        <p:spPr bwMode="auto">
          <a:xfrm>
            <a:off x="7010400" y="9144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Contribute to</a:t>
            </a:r>
          </a:p>
          <a:p>
            <a:pPr>
              <a:spcBef>
                <a:spcPct val="0"/>
              </a:spcBef>
              <a:buFontTx/>
              <a:buNone/>
            </a:pPr>
            <a:r>
              <a:rPr lang="en-US" altLang="en-US" sz="1400" b="1">
                <a:latin typeface="Times" pitchFamily="2" charset="0"/>
              </a:rPr>
              <a:t>biodiversity=resilience</a:t>
            </a:r>
          </a:p>
        </p:txBody>
      </p:sp>
      <p:sp>
        <p:nvSpPr>
          <p:cNvPr id="22532" name="Text Box 11">
            <a:extLst>
              <a:ext uri="{FF2B5EF4-FFF2-40B4-BE49-F238E27FC236}">
                <a16:creationId xmlns:a16="http://schemas.microsoft.com/office/drawing/2014/main" id="{657DCD54-B8B9-454A-A739-843EBA814505}"/>
              </a:ext>
            </a:extLst>
          </p:cNvPr>
          <p:cNvSpPr txBox="1">
            <a:spLocks noChangeArrowheads="1"/>
          </p:cNvSpPr>
          <p:nvPr/>
        </p:nvSpPr>
        <p:spPr bwMode="auto">
          <a:xfrm>
            <a:off x="7140575" y="5029200"/>
            <a:ext cx="147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Fight/suppress </a:t>
            </a:r>
          </a:p>
          <a:p>
            <a:pPr>
              <a:spcBef>
                <a:spcPct val="0"/>
              </a:spcBef>
              <a:buFontTx/>
              <a:buNone/>
            </a:pPr>
            <a:r>
              <a:rPr lang="en-US" altLang="en-US" sz="1600" b="1">
                <a:latin typeface="Times" pitchFamily="2" charset="0"/>
              </a:rPr>
              <a:t>pests</a:t>
            </a:r>
          </a:p>
        </p:txBody>
      </p:sp>
      <p:sp>
        <p:nvSpPr>
          <p:cNvPr id="22533" name="Text Box 12">
            <a:extLst>
              <a:ext uri="{FF2B5EF4-FFF2-40B4-BE49-F238E27FC236}">
                <a16:creationId xmlns:a16="http://schemas.microsoft.com/office/drawing/2014/main" id="{003C3AC3-27FE-CA4D-8E27-64E7B3DAE5D8}"/>
              </a:ext>
            </a:extLst>
          </p:cNvPr>
          <p:cNvSpPr txBox="1">
            <a:spLocks noChangeArrowheads="1"/>
          </p:cNvSpPr>
          <p:nvPr/>
        </p:nvSpPr>
        <p:spPr bwMode="auto">
          <a:xfrm>
            <a:off x="5815013" y="714375"/>
            <a:ext cx="165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Build soil structure</a:t>
            </a:r>
          </a:p>
        </p:txBody>
      </p:sp>
      <p:sp>
        <p:nvSpPr>
          <p:cNvPr id="22534" name="Text Box 13">
            <a:extLst>
              <a:ext uri="{FF2B5EF4-FFF2-40B4-BE49-F238E27FC236}">
                <a16:creationId xmlns:a16="http://schemas.microsoft.com/office/drawing/2014/main" id="{A1F1EA04-2E11-7D44-8238-9BA1793CCEFD}"/>
              </a:ext>
            </a:extLst>
          </p:cNvPr>
          <p:cNvSpPr txBox="1">
            <a:spLocks noChangeArrowheads="1"/>
          </p:cNvSpPr>
          <p:nvPr/>
        </p:nvSpPr>
        <p:spPr bwMode="auto">
          <a:xfrm>
            <a:off x="2690813" y="152400"/>
            <a:ext cx="2795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Remove pesticides and nutrients in buffer strips</a:t>
            </a:r>
          </a:p>
        </p:txBody>
      </p:sp>
      <p:sp>
        <p:nvSpPr>
          <p:cNvPr id="22535" name="Text Box 14">
            <a:extLst>
              <a:ext uri="{FF2B5EF4-FFF2-40B4-BE49-F238E27FC236}">
                <a16:creationId xmlns:a16="http://schemas.microsoft.com/office/drawing/2014/main" id="{78A15FE2-2497-C846-BDB0-0BD8D7DAC515}"/>
              </a:ext>
            </a:extLst>
          </p:cNvPr>
          <p:cNvSpPr txBox="1">
            <a:spLocks noChangeArrowheads="1"/>
          </p:cNvSpPr>
          <p:nvPr/>
        </p:nvSpPr>
        <p:spPr bwMode="auto">
          <a:xfrm>
            <a:off x="657225" y="2590800"/>
            <a:ext cx="1857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solidFill>
                  <a:schemeClr val="bg1"/>
                </a:solidFill>
                <a:latin typeface="Times" pitchFamily="2" charset="0"/>
              </a:rPr>
              <a:t>Support plant and </a:t>
            </a:r>
          </a:p>
          <a:p>
            <a:pPr>
              <a:spcBef>
                <a:spcPct val="0"/>
              </a:spcBef>
              <a:buFontTx/>
              <a:buNone/>
            </a:pPr>
            <a:r>
              <a:rPr lang="en-US" altLang="en-US" sz="1600" b="1">
                <a:solidFill>
                  <a:schemeClr val="bg1"/>
                </a:solidFill>
                <a:latin typeface="Times" pitchFamily="2" charset="0"/>
              </a:rPr>
              <a:t>animals via</a:t>
            </a:r>
          </a:p>
          <a:p>
            <a:pPr>
              <a:spcBef>
                <a:spcPct val="0"/>
              </a:spcBef>
              <a:buFontTx/>
              <a:buNone/>
            </a:pPr>
            <a:r>
              <a:rPr lang="en-US" altLang="en-US" sz="1600" b="1">
                <a:solidFill>
                  <a:schemeClr val="bg1"/>
                </a:solidFill>
                <a:latin typeface="Times" pitchFamily="2" charset="0"/>
              </a:rPr>
              <a:t>mutualism</a:t>
            </a:r>
          </a:p>
        </p:txBody>
      </p:sp>
      <p:sp>
        <p:nvSpPr>
          <p:cNvPr id="22536" name="Text Box 16">
            <a:extLst>
              <a:ext uri="{FF2B5EF4-FFF2-40B4-BE49-F238E27FC236}">
                <a16:creationId xmlns:a16="http://schemas.microsoft.com/office/drawing/2014/main" id="{921F963A-3BC3-D54A-9C6A-864685C10CE2}"/>
              </a:ext>
            </a:extLst>
          </p:cNvPr>
          <p:cNvSpPr txBox="1">
            <a:spLocks noChangeArrowheads="1"/>
          </p:cNvSpPr>
          <p:nvPr/>
        </p:nvSpPr>
        <p:spPr bwMode="auto">
          <a:xfrm>
            <a:off x="1295400" y="5486400"/>
            <a:ext cx="2185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Control and cycle plant nutrients</a:t>
            </a:r>
          </a:p>
        </p:txBody>
      </p:sp>
      <p:sp>
        <p:nvSpPr>
          <p:cNvPr id="22537" name="Text Box 18">
            <a:extLst>
              <a:ext uri="{FF2B5EF4-FFF2-40B4-BE49-F238E27FC236}">
                <a16:creationId xmlns:a16="http://schemas.microsoft.com/office/drawing/2014/main" id="{04755126-898F-8F46-B263-6F38FBEA3E9E}"/>
              </a:ext>
            </a:extLst>
          </p:cNvPr>
          <p:cNvSpPr txBox="1">
            <a:spLocks noChangeArrowheads="1"/>
          </p:cNvSpPr>
          <p:nvPr/>
        </p:nvSpPr>
        <p:spPr bwMode="auto">
          <a:xfrm>
            <a:off x="762000" y="6172200"/>
            <a:ext cx="7543800" cy="523220"/>
          </a:xfrm>
          <a:prstGeom prst="rect">
            <a:avLst/>
          </a:prstGeom>
          <a:solidFill>
            <a:srgbClr val="FFFF00"/>
          </a:solidFill>
          <a:ln w="6350">
            <a:solidFill>
              <a:schemeClr val="tx1"/>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800" b="1" dirty="0">
                <a:highlight>
                  <a:srgbClr val="FFFF00"/>
                </a:highlight>
                <a:latin typeface="Times" pitchFamily="2" charset="0"/>
              </a:rPr>
              <a:t>What does soil biodiversity do?</a:t>
            </a:r>
          </a:p>
        </p:txBody>
      </p:sp>
      <p:sp>
        <p:nvSpPr>
          <p:cNvPr id="22538" name="Line 19">
            <a:extLst>
              <a:ext uri="{FF2B5EF4-FFF2-40B4-BE49-F238E27FC236}">
                <a16:creationId xmlns:a16="http://schemas.microsoft.com/office/drawing/2014/main" id="{693C65EA-E571-454E-8821-8AF0F7E67DEB}"/>
              </a:ext>
            </a:extLst>
          </p:cNvPr>
          <p:cNvSpPr>
            <a:spLocks noChangeShapeType="1"/>
          </p:cNvSpPr>
          <p:nvPr/>
        </p:nvSpPr>
        <p:spPr bwMode="auto">
          <a:xfrm>
            <a:off x="3886200" y="762000"/>
            <a:ext cx="228600" cy="18288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39" name="Line 21">
            <a:extLst>
              <a:ext uri="{FF2B5EF4-FFF2-40B4-BE49-F238E27FC236}">
                <a16:creationId xmlns:a16="http://schemas.microsoft.com/office/drawing/2014/main" id="{FB087E4C-2111-0548-91A2-03B4FDF38D5A}"/>
              </a:ext>
            </a:extLst>
          </p:cNvPr>
          <p:cNvSpPr>
            <a:spLocks noChangeShapeType="1"/>
          </p:cNvSpPr>
          <p:nvPr/>
        </p:nvSpPr>
        <p:spPr bwMode="auto">
          <a:xfrm>
            <a:off x="6248400" y="1219200"/>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22">
            <a:extLst>
              <a:ext uri="{FF2B5EF4-FFF2-40B4-BE49-F238E27FC236}">
                <a16:creationId xmlns:a16="http://schemas.microsoft.com/office/drawing/2014/main" id="{4EF68CDA-0110-D04C-B1DF-9425ECA72AA1}"/>
              </a:ext>
            </a:extLst>
          </p:cNvPr>
          <p:cNvSpPr>
            <a:spLocks noChangeShapeType="1"/>
          </p:cNvSpPr>
          <p:nvPr/>
        </p:nvSpPr>
        <p:spPr bwMode="auto">
          <a:xfrm flipH="1">
            <a:off x="7467600" y="1447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1" name="Text Box 24">
            <a:extLst>
              <a:ext uri="{FF2B5EF4-FFF2-40B4-BE49-F238E27FC236}">
                <a16:creationId xmlns:a16="http://schemas.microsoft.com/office/drawing/2014/main" id="{79AA07C4-0147-7445-9988-DD4175A0D5E1}"/>
              </a:ext>
            </a:extLst>
          </p:cNvPr>
          <p:cNvSpPr txBox="1">
            <a:spLocks noChangeArrowheads="1"/>
          </p:cNvSpPr>
          <p:nvPr/>
        </p:nvSpPr>
        <p:spPr bwMode="auto">
          <a:xfrm>
            <a:off x="7620000" y="3505200"/>
            <a:ext cx="1371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Biodegrade </a:t>
            </a:r>
          </a:p>
          <a:p>
            <a:pPr>
              <a:spcBef>
                <a:spcPct val="0"/>
              </a:spcBef>
              <a:buFontTx/>
              <a:buNone/>
            </a:pPr>
            <a:r>
              <a:rPr lang="en-US" altLang="en-US" sz="1400" b="1">
                <a:latin typeface="Times" pitchFamily="2" charset="0"/>
              </a:rPr>
              <a:t>pesticides in field</a:t>
            </a:r>
          </a:p>
        </p:txBody>
      </p:sp>
      <p:sp>
        <p:nvSpPr>
          <p:cNvPr id="22542" name="Line 26">
            <a:extLst>
              <a:ext uri="{FF2B5EF4-FFF2-40B4-BE49-F238E27FC236}">
                <a16:creationId xmlns:a16="http://schemas.microsoft.com/office/drawing/2014/main" id="{DD22EBC8-0D79-5D41-866C-2807B3D8AA5A}"/>
              </a:ext>
            </a:extLst>
          </p:cNvPr>
          <p:cNvSpPr>
            <a:spLocks noChangeShapeType="1"/>
          </p:cNvSpPr>
          <p:nvPr/>
        </p:nvSpPr>
        <p:spPr bwMode="auto">
          <a:xfrm flipV="1">
            <a:off x="3048000" y="4876800"/>
            <a:ext cx="990600" cy="2286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43" name="Line 28">
            <a:extLst>
              <a:ext uri="{FF2B5EF4-FFF2-40B4-BE49-F238E27FC236}">
                <a16:creationId xmlns:a16="http://schemas.microsoft.com/office/drawing/2014/main" id="{528A7A8C-7828-C142-9B56-D948427B23B5}"/>
              </a:ext>
            </a:extLst>
          </p:cNvPr>
          <p:cNvSpPr>
            <a:spLocks noChangeShapeType="1"/>
          </p:cNvSpPr>
          <p:nvPr/>
        </p:nvSpPr>
        <p:spPr bwMode="auto">
          <a:xfrm flipH="1">
            <a:off x="6400800" y="4038600"/>
            <a:ext cx="1219200" cy="6858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29">
            <a:extLst>
              <a:ext uri="{FF2B5EF4-FFF2-40B4-BE49-F238E27FC236}">
                <a16:creationId xmlns:a16="http://schemas.microsoft.com/office/drawing/2014/main" id="{FE1B683B-71D2-F54B-A482-21A992D9DF12}"/>
              </a:ext>
            </a:extLst>
          </p:cNvPr>
          <p:cNvSpPr>
            <a:spLocks noChangeShapeType="1"/>
          </p:cNvSpPr>
          <p:nvPr/>
        </p:nvSpPr>
        <p:spPr bwMode="auto">
          <a:xfrm flipV="1">
            <a:off x="3200400" y="5181600"/>
            <a:ext cx="914400" cy="4572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30">
            <a:extLst>
              <a:ext uri="{FF2B5EF4-FFF2-40B4-BE49-F238E27FC236}">
                <a16:creationId xmlns:a16="http://schemas.microsoft.com/office/drawing/2014/main" id="{2E98EA00-9907-3346-BF26-6BBD37322B76}"/>
              </a:ext>
            </a:extLst>
          </p:cNvPr>
          <p:cNvSpPr>
            <a:spLocks noChangeShapeType="1"/>
          </p:cNvSpPr>
          <p:nvPr/>
        </p:nvSpPr>
        <p:spPr bwMode="auto">
          <a:xfrm flipH="1">
            <a:off x="6400800" y="5334000"/>
            <a:ext cx="762000" cy="1524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46" name="Line 31">
            <a:extLst>
              <a:ext uri="{FF2B5EF4-FFF2-40B4-BE49-F238E27FC236}">
                <a16:creationId xmlns:a16="http://schemas.microsoft.com/office/drawing/2014/main" id="{9658CB1E-8E1C-EC49-AD7F-290C19E89630}"/>
              </a:ext>
            </a:extLst>
          </p:cNvPr>
          <p:cNvSpPr>
            <a:spLocks noChangeShapeType="1"/>
          </p:cNvSpPr>
          <p:nvPr/>
        </p:nvSpPr>
        <p:spPr bwMode="auto">
          <a:xfrm flipH="1">
            <a:off x="5105400" y="1295400"/>
            <a:ext cx="2209800" cy="1676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7" name="Text Box 32">
            <a:extLst>
              <a:ext uri="{FF2B5EF4-FFF2-40B4-BE49-F238E27FC236}">
                <a16:creationId xmlns:a16="http://schemas.microsoft.com/office/drawing/2014/main" id="{AF85E8A4-C374-6944-B3C5-AFF040268818}"/>
              </a:ext>
            </a:extLst>
          </p:cNvPr>
          <p:cNvSpPr txBox="1">
            <a:spLocks noChangeArrowheads="1"/>
          </p:cNvSpPr>
          <p:nvPr/>
        </p:nvSpPr>
        <p:spPr bwMode="auto">
          <a:xfrm>
            <a:off x="304800" y="0"/>
            <a:ext cx="1652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Breakdown wastes, make compost</a:t>
            </a:r>
          </a:p>
        </p:txBody>
      </p:sp>
      <p:sp>
        <p:nvSpPr>
          <p:cNvPr id="22548" name="Text Box 33">
            <a:extLst>
              <a:ext uri="{FF2B5EF4-FFF2-40B4-BE49-F238E27FC236}">
                <a16:creationId xmlns:a16="http://schemas.microsoft.com/office/drawing/2014/main" id="{D8E88F7C-03C4-E643-912D-E3CF09D613AE}"/>
              </a:ext>
            </a:extLst>
          </p:cNvPr>
          <p:cNvSpPr txBox="1">
            <a:spLocks noChangeArrowheads="1"/>
          </p:cNvSpPr>
          <p:nvPr/>
        </p:nvSpPr>
        <p:spPr bwMode="auto">
          <a:xfrm>
            <a:off x="0" y="14763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Develop antibiotic resistance (or not)</a:t>
            </a:r>
          </a:p>
        </p:txBody>
      </p:sp>
      <p:sp>
        <p:nvSpPr>
          <p:cNvPr id="22549" name="Line 34">
            <a:extLst>
              <a:ext uri="{FF2B5EF4-FFF2-40B4-BE49-F238E27FC236}">
                <a16:creationId xmlns:a16="http://schemas.microsoft.com/office/drawing/2014/main" id="{59FA5E1B-3547-B74C-B713-D7784F6B6308}"/>
              </a:ext>
            </a:extLst>
          </p:cNvPr>
          <p:cNvSpPr>
            <a:spLocks noChangeShapeType="1"/>
          </p:cNvSpPr>
          <p:nvPr/>
        </p:nvSpPr>
        <p:spPr bwMode="auto">
          <a:xfrm>
            <a:off x="1905000" y="1752600"/>
            <a:ext cx="762000" cy="5334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35">
            <a:extLst>
              <a:ext uri="{FF2B5EF4-FFF2-40B4-BE49-F238E27FC236}">
                <a16:creationId xmlns:a16="http://schemas.microsoft.com/office/drawing/2014/main" id="{2F0DF570-AAEB-4C47-ABAE-AD8D386DE043}"/>
              </a:ext>
            </a:extLst>
          </p:cNvPr>
          <p:cNvSpPr>
            <a:spLocks noChangeShapeType="1"/>
          </p:cNvSpPr>
          <p:nvPr/>
        </p:nvSpPr>
        <p:spPr bwMode="auto">
          <a:xfrm>
            <a:off x="1295400" y="609600"/>
            <a:ext cx="152400" cy="6858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51" name="Text Box 36">
            <a:extLst>
              <a:ext uri="{FF2B5EF4-FFF2-40B4-BE49-F238E27FC236}">
                <a16:creationId xmlns:a16="http://schemas.microsoft.com/office/drawing/2014/main" id="{78F21329-9339-3E4F-9B2A-AF750B6266C3}"/>
              </a:ext>
            </a:extLst>
          </p:cNvPr>
          <p:cNvSpPr txBox="1">
            <a:spLocks noChangeArrowheads="1"/>
          </p:cNvSpPr>
          <p:nvPr/>
        </p:nvSpPr>
        <p:spPr bwMode="auto">
          <a:xfrm>
            <a:off x="5791200" y="3505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Fix nitrogen</a:t>
            </a:r>
          </a:p>
        </p:txBody>
      </p:sp>
      <p:sp>
        <p:nvSpPr>
          <p:cNvPr id="22552" name="Text Box 37">
            <a:extLst>
              <a:ext uri="{FF2B5EF4-FFF2-40B4-BE49-F238E27FC236}">
                <a16:creationId xmlns:a16="http://schemas.microsoft.com/office/drawing/2014/main" id="{6AFC5397-6AEC-AC49-A635-1086A5595F43}"/>
              </a:ext>
            </a:extLst>
          </p:cNvPr>
          <p:cNvSpPr txBox="1">
            <a:spLocks noChangeArrowheads="1"/>
          </p:cNvSpPr>
          <p:nvPr/>
        </p:nvSpPr>
        <p:spPr bwMode="auto">
          <a:xfrm>
            <a:off x="1928813" y="4876800"/>
            <a:ext cx="16525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Build soil organic matter</a:t>
            </a:r>
          </a:p>
        </p:txBody>
      </p:sp>
      <p:sp>
        <p:nvSpPr>
          <p:cNvPr id="22553" name="Line 38">
            <a:extLst>
              <a:ext uri="{FF2B5EF4-FFF2-40B4-BE49-F238E27FC236}">
                <a16:creationId xmlns:a16="http://schemas.microsoft.com/office/drawing/2014/main" id="{F906F86C-89D5-D148-9AAE-D648165705E0}"/>
              </a:ext>
            </a:extLst>
          </p:cNvPr>
          <p:cNvSpPr>
            <a:spLocks noChangeShapeType="1"/>
          </p:cNvSpPr>
          <p:nvPr/>
        </p:nvSpPr>
        <p:spPr bwMode="auto">
          <a:xfrm flipH="1">
            <a:off x="5943600" y="3733800"/>
            <a:ext cx="304800" cy="10668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54" name="Line 39">
            <a:extLst>
              <a:ext uri="{FF2B5EF4-FFF2-40B4-BE49-F238E27FC236}">
                <a16:creationId xmlns:a16="http://schemas.microsoft.com/office/drawing/2014/main" id="{BFCA6915-AE75-C247-B69C-612A63B93D13}"/>
              </a:ext>
            </a:extLst>
          </p:cNvPr>
          <p:cNvSpPr>
            <a:spLocks noChangeShapeType="1"/>
          </p:cNvSpPr>
          <p:nvPr/>
        </p:nvSpPr>
        <p:spPr bwMode="auto">
          <a:xfrm flipH="1">
            <a:off x="1066800" y="3429000"/>
            <a:ext cx="152400" cy="10668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55" name="Line 40">
            <a:extLst>
              <a:ext uri="{FF2B5EF4-FFF2-40B4-BE49-F238E27FC236}">
                <a16:creationId xmlns:a16="http://schemas.microsoft.com/office/drawing/2014/main" id="{DC105D7B-D352-7940-98EE-4AB2EBDF49AD}"/>
              </a:ext>
            </a:extLst>
          </p:cNvPr>
          <p:cNvSpPr>
            <a:spLocks noChangeShapeType="1"/>
          </p:cNvSpPr>
          <p:nvPr/>
        </p:nvSpPr>
        <p:spPr bwMode="auto">
          <a:xfrm>
            <a:off x="1828800" y="3200400"/>
            <a:ext cx="762000" cy="12192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56" name="Text Box 42">
            <a:extLst>
              <a:ext uri="{FF2B5EF4-FFF2-40B4-BE49-F238E27FC236}">
                <a16:creationId xmlns:a16="http://schemas.microsoft.com/office/drawing/2014/main" id="{21439DB1-1E68-4946-902A-350FA10FDE4E}"/>
              </a:ext>
            </a:extLst>
          </p:cNvPr>
          <p:cNvSpPr txBox="1">
            <a:spLocks noChangeArrowheads="1"/>
          </p:cNvSpPr>
          <p:nvPr/>
        </p:nvSpPr>
        <p:spPr bwMode="auto">
          <a:xfrm>
            <a:off x="7567613" y="2162175"/>
            <a:ext cx="16525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Contaminate food (or not)</a:t>
            </a:r>
          </a:p>
        </p:txBody>
      </p:sp>
      <p:sp>
        <p:nvSpPr>
          <p:cNvPr id="22557" name="Line 43">
            <a:extLst>
              <a:ext uri="{FF2B5EF4-FFF2-40B4-BE49-F238E27FC236}">
                <a16:creationId xmlns:a16="http://schemas.microsoft.com/office/drawing/2014/main" id="{4A1D8217-1158-FE44-B487-15B03DA960D3}"/>
              </a:ext>
            </a:extLst>
          </p:cNvPr>
          <p:cNvSpPr>
            <a:spLocks noChangeShapeType="1"/>
          </p:cNvSpPr>
          <p:nvPr/>
        </p:nvSpPr>
        <p:spPr bwMode="auto">
          <a:xfrm flipH="1">
            <a:off x="7467600" y="2743200"/>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8" name="Text Box 44">
            <a:extLst>
              <a:ext uri="{FF2B5EF4-FFF2-40B4-BE49-F238E27FC236}">
                <a16:creationId xmlns:a16="http://schemas.microsoft.com/office/drawing/2014/main" id="{6C2A4365-8406-D743-BAF8-FF3510EF7127}"/>
              </a:ext>
            </a:extLst>
          </p:cNvPr>
          <p:cNvSpPr txBox="1">
            <a:spLocks noChangeArrowheads="1"/>
          </p:cNvSpPr>
          <p:nvPr/>
        </p:nvSpPr>
        <p:spPr bwMode="auto">
          <a:xfrm>
            <a:off x="3733800" y="32766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Times" pitchFamily="2" charset="0"/>
              </a:rPr>
              <a:t>Sequester</a:t>
            </a:r>
          </a:p>
          <a:p>
            <a:pPr>
              <a:spcBef>
                <a:spcPct val="0"/>
              </a:spcBef>
              <a:buFontTx/>
              <a:buNone/>
            </a:pPr>
            <a:r>
              <a:rPr lang="en-US" altLang="en-US" sz="1600" b="1">
                <a:latin typeface="Times" pitchFamily="2" charset="0"/>
              </a:rPr>
              <a:t>carbon</a:t>
            </a:r>
          </a:p>
        </p:txBody>
      </p:sp>
      <p:sp>
        <p:nvSpPr>
          <p:cNvPr id="22559" name="Line 45">
            <a:extLst>
              <a:ext uri="{FF2B5EF4-FFF2-40B4-BE49-F238E27FC236}">
                <a16:creationId xmlns:a16="http://schemas.microsoft.com/office/drawing/2014/main" id="{F0721EAA-C038-A544-AB1E-DBDCFE80C6F5}"/>
              </a:ext>
            </a:extLst>
          </p:cNvPr>
          <p:cNvSpPr>
            <a:spLocks noChangeShapeType="1"/>
          </p:cNvSpPr>
          <p:nvPr/>
        </p:nvSpPr>
        <p:spPr bwMode="auto">
          <a:xfrm>
            <a:off x="4572000" y="3657600"/>
            <a:ext cx="762000" cy="7620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60" name="Text Box 46">
            <a:extLst>
              <a:ext uri="{FF2B5EF4-FFF2-40B4-BE49-F238E27FC236}">
                <a16:creationId xmlns:a16="http://schemas.microsoft.com/office/drawing/2014/main" id="{5042735C-094D-D448-8F66-7B57234C548D}"/>
              </a:ext>
            </a:extLst>
          </p:cNvPr>
          <p:cNvSpPr txBox="1">
            <a:spLocks noChangeArrowheads="1"/>
          </p:cNvSpPr>
          <p:nvPr/>
        </p:nvSpPr>
        <p:spPr bwMode="auto">
          <a:xfrm>
            <a:off x="5943600" y="563880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400" b="1">
                <a:latin typeface="Times" pitchFamily="2" charset="0"/>
              </a:rPr>
              <a:t>Support farmer’s digestion and immunity</a:t>
            </a:r>
          </a:p>
        </p:txBody>
      </p:sp>
      <p:sp>
        <p:nvSpPr>
          <p:cNvPr id="22561" name="Line 47">
            <a:extLst>
              <a:ext uri="{FF2B5EF4-FFF2-40B4-BE49-F238E27FC236}">
                <a16:creationId xmlns:a16="http://schemas.microsoft.com/office/drawing/2014/main" id="{FBD967FC-B132-FE40-B647-40DF04C26B6B}"/>
              </a:ext>
            </a:extLst>
          </p:cNvPr>
          <p:cNvSpPr>
            <a:spLocks noChangeShapeType="1"/>
          </p:cNvSpPr>
          <p:nvPr/>
        </p:nvSpPr>
        <p:spPr bwMode="auto">
          <a:xfrm flipH="1" flipV="1">
            <a:off x="5486400" y="5257800"/>
            <a:ext cx="762000" cy="4572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62" name="Line 19">
            <a:extLst>
              <a:ext uri="{FF2B5EF4-FFF2-40B4-BE49-F238E27FC236}">
                <a16:creationId xmlns:a16="http://schemas.microsoft.com/office/drawing/2014/main" id="{EC9CECA2-4FE2-7145-BA91-9C021451E176}"/>
              </a:ext>
            </a:extLst>
          </p:cNvPr>
          <p:cNvSpPr>
            <a:spLocks noChangeShapeType="1"/>
          </p:cNvSpPr>
          <p:nvPr/>
        </p:nvSpPr>
        <p:spPr bwMode="auto">
          <a:xfrm>
            <a:off x="5486400" y="457200"/>
            <a:ext cx="0" cy="17526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63" name="Line 19">
            <a:extLst>
              <a:ext uri="{FF2B5EF4-FFF2-40B4-BE49-F238E27FC236}">
                <a16:creationId xmlns:a16="http://schemas.microsoft.com/office/drawing/2014/main" id="{489B27E9-1BF9-534C-8C98-C431CDBF04DF}"/>
              </a:ext>
            </a:extLst>
          </p:cNvPr>
          <p:cNvSpPr>
            <a:spLocks noChangeShapeType="1"/>
          </p:cNvSpPr>
          <p:nvPr/>
        </p:nvSpPr>
        <p:spPr bwMode="auto">
          <a:xfrm flipV="1">
            <a:off x="5638800" y="457200"/>
            <a:ext cx="0" cy="167640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2564" name="Text Box 13">
            <a:extLst>
              <a:ext uri="{FF2B5EF4-FFF2-40B4-BE49-F238E27FC236}">
                <a16:creationId xmlns:a16="http://schemas.microsoft.com/office/drawing/2014/main" id="{F1C6227C-2A91-D647-B64D-1FEC82D108BB}"/>
              </a:ext>
            </a:extLst>
          </p:cNvPr>
          <p:cNvSpPr txBox="1">
            <a:spLocks noChangeArrowheads="1"/>
          </p:cNvSpPr>
          <p:nvPr/>
        </p:nvSpPr>
        <p:spPr bwMode="auto">
          <a:xfrm>
            <a:off x="5257800" y="333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latin typeface="Times" pitchFamily="2" charset="0"/>
              </a:rPr>
              <a:t>Produce and consume greenhouse gases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644BA194-1F27-6249-A521-8E34C179B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63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19A93D-D8B8-9346-97BC-A557AFA9B406}"/>
              </a:ext>
            </a:extLst>
          </p:cNvPr>
          <p:cNvSpPr txBox="1"/>
          <p:nvPr/>
        </p:nvSpPr>
        <p:spPr>
          <a:xfrm>
            <a:off x="811658" y="482885"/>
            <a:ext cx="7417941" cy="5940088"/>
          </a:xfrm>
          <a:prstGeom prst="rect">
            <a:avLst/>
          </a:prstGeom>
          <a:noFill/>
        </p:spPr>
        <p:txBody>
          <a:bodyPr wrap="square" rtlCol="0">
            <a:spAutoFit/>
          </a:bodyPr>
          <a:lstStyle/>
          <a:p>
            <a:pPr algn="ctr"/>
            <a:r>
              <a:rPr lang="en-US" sz="2000" dirty="0"/>
              <a:t>Outline</a:t>
            </a:r>
          </a:p>
          <a:p>
            <a:endParaRPr lang="en-US" sz="2000" dirty="0"/>
          </a:p>
          <a:p>
            <a:pPr marL="342900" indent="-342900">
              <a:buFont typeface="+mj-lt"/>
              <a:buAutoNum type="arabicPeriod"/>
            </a:pPr>
            <a:r>
              <a:rPr lang="en-US" sz="2000" dirty="0"/>
              <a:t>Learning objectives</a:t>
            </a:r>
          </a:p>
          <a:p>
            <a:pPr marL="342900" indent="-342900">
              <a:buFont typeface="+mj-lt"/>
              <a:buAutoNum type="arabicPeriod"/>
            </a:pPr>
            <a:r>
              <a:rPr lang="en-US" sz="2000" dirty="0"/>
              <a:t>Reflection—your experiences</a:t>
            </a:r>
          </a:p>
          <a:p>
            <a:pPr marL="342900" indent="-342900">
              <a:buFont typeface="+mj-lt"/>
              <a:buAutoNum type="arabicPeriod"/>
            </a:pPr>
            <a:r>
              <a:rPr lang="en-US" sz="2000" dirty="0"/>
              <a:t>Biodiversity and Ecosystem Services—definitions</a:t>
            </a:r>
          </a:p>
          <a:p>
            <a:pPr marL="342900" indent="-342900">
              <a:buFont typeface="+mj-lt"/>
              <a:buAutoNum type="arabicPeriod"/>
            </a:pPr>
            <a:r>
              <a:rPr lang="en-US" sz="2000" dirty="0"/>
              <a:t>How biodiversity and ecosystem services impact human health--general</a:t>
            </a:r>
          </a:p>
          <a:p>
            <a:pPr marL="342900" indent="-342900">
              <a:buFont typeface="+mj-lt"/>
              <a:buAutoNum type="arabicPeriod"/>
            </a:pPr>
            <a:r>
              <a:rPr lang="en-US" sz="2000" dirty="0"/>
              <a:t>Global threats to biodiversity/ecosystem services: planetary boundaries</a:t>
            </a:r>
          </a:p>
          <a:p>
            <a:pPr marL="342900" indent="-342900">
              <a:buFont typeface="+mj-lt"/>
              <a:buAutoNum type="arabicPeriod"/>
            </a:pPr>
            <a:r>
              <a:rPr lang="en-US" sz="2000" dirty="0"/>
              <a:t>Biodiversity in agricultural systems, particularly below ground</a:t>
            </a:r>
          </a:p>
          <a:p>
            <a:pPr marL="342900" indent="-342900">
              <a:buFont typeface="+mj-lt"/>
              <a:buAutoNum type="arabicPeriod"/>
            </a:pPr>
            <a:r>
              <a:rPr lang="en-US" sz="2000" dirty="0"/>
              <a:t>Solutions (3 examples)</a:t>
            </a:r>
          </a:p>
          <a:p>
            <a:pPr marL="800100" lvl="1" indent="-342900">
              <a:buFont typeface="Arial" panose="020B0604020202020204" pitchFamily="34" charset="0"/>
              <a:buChar char="•"/>
            </a:pPr>
            <a:r>
              <a:rPr lang="en-US" sz="2000" dirty="0"/>
              <a:t>Case study—agroforestry (Rosenstock paper): </a:t>
            </a:r>
            <a:r>
              <a:rPr lang="en-US" sz="2000" i="1" dirty="0"/>
              <a:t>small group discussion</a:t>
            </a:r>
          </a:p>
          <a:p>
            <a:pPr marL="342900" indent="-342900">
              <a:buFont typeface="+mj-lt"/>
              <a:buAutoNum type="arabicPeriod"/>
            </a:pPr>
            <a:r>
              <a:rPr lang="en-US" sz="2000" dirty="0"/>
              <a:t>Integrating biodiversity and ecosystem services into public health and nutrition policy and practices</a:t>
            </a:r>
          </a:p>
          <a:p>
            <a:pPr marL="800100" lvl="1" indent="-342900">
              <a:buFont typeface="Arial" panose="020B0604020202020204" pitchFamily="34" charset="0"/>
              <a:buChar char="•"/>
            </a:pPr>
            <a:r>
              <a:rPr lang="en-US" sz="2000" dirty="0"/>
              <a:t>Conceptual framework—6 building blocks</a:t>
            </a:r>
          </a:p>
          <a:p>
            <a:pPr marL="800100" lvl="1" indent="-342900">
              <a:buFont typeface="Arial" panose="020B0604020202020204" pitchFamily="34" charset="0"/>
              <a:buChar char="•"/>
            </a:pPr>
            <a:r>
              <a:rPr lang="en-US" sz="2000" dirty="0"/>
              <a:t>Public </a:t>
            </a:r>
            <a:r>
              <a:rPr lang="en-US" sz="2000"/>
              <a:t>health interventions</a:t>
            </a:r>
            <a:endParaRPr lang="en-US" sz="2000" dirty="0"/>
          </a:p>
          <a:p>
            <a:pPr marL="800100" lvl="1" indent="-342900">
              <a:buFont typeface="Arial" panose="020B0604020202020204" pitchFamily="34" charset="0"/>
              <a:buChar char="•"/>
            </a:pPr>
            <a:r>
              <a:rPr lang="en-US" sz="2000" dirty="0"/>
              <a:t>Indicators</a:t>
            </a:r>
          </a:p>
          <a:p>
            <a:pPr marL="342900" indent="-342900">
              <a:buFont typeface="+mj-lt"/>
              <a:buAutoNum type="arabicPeriod"/>
            </a:pPr>
            <a:endParaRPr lang="en-US" sz="2000" dirty="0"/>
          </a:p>
        </p:txBody>
      </p:sp>
    </p:spTree>
    <p:extLst>
      <p:ext uri="{BB962C8B-B14F-4D97-AF65-F5344CB8AC3E}">
        <p14:creationId xmlns:p14="http://schemas.microsoft.com/office/powerpoint/2010/main" val="1115830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389705" y="1715496"/>
            <a:ext cx="7940843" cy="2308324"/>
          </a:xfrm>
          <a:prstGeom prst="rect">
            <a:avLst/>
          </a:prstGeom>
          <a:noFill/>
        </p:spPr>
        <p:txBody>
          <a:bodyPr wrap="square" rtlCol="0">
            <a:spAutoFit/>
          </a:bodyPr>
          <a:lstStyle/>
          <a:p>
            <a:pPr algn="ctr"/>
            <a:endParaRPr lang="en-US" sz="2400" dirty="0"/>
          </a:p>
          <a:p>
            <a:pPr algn="ctr"/>
            <a:r>
              <a:rPr lang="en-US" sz="2400" dirty="0"/>
              <a:t>Poll: Do you think Kenya or USA have greater biodiversity in their agricultural systems?</a:t>
            </a:r>
          </a:p>
          <a:p>
            <a:pPr algn="ctr"/>
            <a:endParaRPr lang="en-US" sz="2400" dirty="0"/>
          </a:p>
          <a:p>
            <a:pPr algn="ctr"/>
            <a:endParaRPr lang="en-US" sz="2400" dirty="0"/>
          </a:p>
          <a:p>
            <a:pPr algn="ctr"/>
            <a:endParaRPr lang="en-US" sz="2400" dirty="0"/>
          </a:p>
        </p:txBody>
      </p:sp>
    </p:spTree>
    <p:extLst>
      <p:ext uri="{BB962C8B-B14F-4D97-AF65-F5344CB8AC3E}">
        <p14:creationId xmlns:p14="http://schemas.microsoft.com/office/powerpoint/2010/main" val="158984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These 113 creatures observed, and then photographed, include over 100 species of plants and animals that use one cubic foot of this highly diverse shrub land over the course of a normal day in Mountain Fynbos, Table Mountain, South Africa.">
            <a:extLst>
              <a:ext uri="{FF2B5EF4-FFF2-40B4-BE49-F238E27FC236}">
                <a16:creationId xmlns:a16="http://schemas.microsoft.com/office/drawing/2014/main" id="{6D354682-C1A5-A64E-8380-3BB97762B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9" y="4317483"/>
            <a:ext cx="4337540" cy="21619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Part of the contents of One Cubic Foot, more than 150 different kinds of plants and animals were found in the Monteverde cube over 100 feet up in the canopy of a Strangler Fig Tree, Location: Monteverde Cloud Forest Biological Reserve, Costa Rica.">
            <a:extLst>
              <a:ext uri="{FF2B5EF4-FFF2-40B4-BE49-F238E27FC236}">
                <a16:creationId xmlns:a16="http://schemas.microsoft.com/office/drawing/2014/main" id="{92D0549F-12A7-D844-A7A3-7A443514A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283" y="4335695"/>
            <a:ext cx="4273303" cy="2152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Organisms found in and Iowa cornfield: an ant, one mushroom, a cobweb spider, a half eaten crane fly,  a red mite  and some grasshoppers.">
            <a:extLst>
              <a:ext uri="{FF2B5EF4-FFF2-40B4-BE49-F238E27FC236}">
                <a16:creationId xmlns:a16="http://schemas.microsoft.com/office/drawing/2014/main" id="{86F08300-3EEA-164D-BDB4-8166BF298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776" y="409612"/>
            <a:ext cx="5117916" cy="36589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Sifting through samples within the cube, photographer David Littschwager counted 90 separate species, including 25 types of plants just on the soil surface, along with some 200 seeds representing at least five of those species.">
            <a:extLst>
              <a:ext uri="{FF2B5EF4-FFF2-40B4-BE49-F238E27FC236}">
                <a16:creationId xmlns:a16="http://schemas.microsoft.com/office/drawing/2014/main" id="{33E13331-5E74-CA4A-9060-7536393F2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77" y="1141184"/>
            <a:ext cx="3241550" cy="29149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BA5D70-A47D-C741-B743-5CEAD448BC91}"/>
              </a:ext>
            </a:extLst>
          </p:cNvPr>
          <p:cNvSpPr txBox="1"/>
          <p:nvPr/>
        </p:nvSpPr>
        <p:spPr>
          <a:xfrm>
            <a:off x="5694825" y="369331"/>
            <a:ext cx="1439818" cy="369332"/>
          </a:xfrm>
          <a:prstGeom prst="rect">
            <a:avLst/>
          </a:prstGeom>
          <a:noFill/>
        </p:spPr>
        <p:txBody>
          <a:bodyPr wrap="none" rtlCol="0">
            <a:spAutoFit/>
          </a:bodyPr>
          <a:lstStyle/>
          <a:p>
            <a:r>
              <a:rPr lang="en-US" dirty="0"/>
              <a:t>US Corn Field</a:t>
            </a:r>
          </a:p>
        </p:txBody>
      </p:sp>
      <p:sp>
        <p:nvSpPr>
          <p:cNvPr id="8" name="TextBox 7">
            <a:extLst>
              <a:ext uri="{FF2B5EF4-FFF2-40B4-BE49-F238E27FC236}">
                <a16:creationId xmlns:a16="http://schemas.microsoft.com/office/drawing/2014/main" id="{44C17044-AD36-7943-9CBC-17A10E649008}"/>
              </a:ext>
            </a:extLst>
          </p:cNvPr>
          <p:cNvSpPr txBox="1"/>
          <p:nvPr/>
        </p:nvSpPr>
        <p:spPr>
          <a:xfrm>
            <a:off x="819779" y="6488668"/>
            <a:ext cx="3152401" cy="369332"/>
          </a:xfrm>
          <a:prstGeom prst="rect">
            <a:avLst/>
          </a:prstGeom>
          <a:noFill/>
        </p:spPr>
        <p:txBody>
          <a:bodyPr wrap="none" rtlCol="0">
            <a:spAutoFit/>
          </a:bodyPr>
          <a:lstStyle/>
          <a:p>
            <a:r>
              <a:rPr lang="en-US" dirty="0"/>
              <a:t>Park in Cape Town, South Africa</a:t>
            </a:r>
          </a:p>
        </p:txBody>
      </p:sp>
      <p:sp>
        <p:nvSpPr>
          <p:cNvPr id="9" name="TextBox 8">
            <a:extLst>
              <a:ext uri="{FF2B5EF4-FFF2-40B4-BE49-F238E27FC236}">
                <a16:creationId xmlns:a16="http://schemas.microsoft.com/office/drawing/2014/main" id="{782CF432-DA9A-9744-A9D1-FD02BB31E145}"/>
              </a:ext>
            </a:extLst>
          </p:cNvPr>
          <p:cNvSpPr txBox="1"/>
          <p:nvPr/>
        </p:nvSpPr>
        <p:spPr>
          <a:xfrm>
            <a:off x="5191987" y="6488668"/>
            <a:ext cx="3484928" cy="369332"/>
          </a:xfrm>
          <a:prstGeom prst="rect">
            <a:avLst/>
          </a:prstGeom>
          <a:noFill/>
        </p:spPr>
        <p:txBody>
          <a:bodyPr wrap="none" rtlCol="0">
            <a:spAutoFit/>
          </a:bodyPr>
          <a:lstStyle/>
          <a:p>
            <a:r>
              <a:rPr lang="en-US" dirty="0"/>
              <a:t>Forest in Costa Rica, South America</a:t>
            </a:r>
          </a:p>
        </p:txBody>
      </p:sp>
      <p:sp>
        <p:nvSpPr>
          <p:cNvPr id="3" name="TextBox 2">
            <a:extLst>
              <a:ext uri="{FF2B5EF4-FFF2-40B4-BE49-F238E27FC236}">
                <a16:creationId xmlns:a16="http://schemas.microsoft.com/office/drawing/2014/main" id="{9FE2E6DF-FE50-E549-A8CA-D156E1551850}"/>
              </a:ext>
            </a:extLst>
          </p:cNvPr>
          <p:cNvSpPr txBox="1"/>
          <p:nvPr/>
        </p:nvSpPr>
        <p:spPr>
          <a:xfrm>
            <a:off x="3917704" y="1526452"/>
            <a:ext cx="4994059" cy="584775"/>
          </a:xfrm>
          <a:prstGeom prst="rect">
            <a:avLst/>
          </a:prstGeom>
          <a:solidFill>
            <a:srgbClr val="FFFF00"/>
          </a:solidFill>
        </p:spPr>
        <p:txBody>
          <a:bodyPr wrap="none" rtlCol="0">
            <a:spAutoFit/>
          </a:bodyPr>
          <a:lstStyle/>
          <a:p>
            <a:r>
              <a:rPr lang="en-US" sz="3200" dirty="0"/>
              <a:t>WHAT ARE CONSEQUENCES?</a:t>
            </a:r>
          </a:p>
        </p:txBody>
      </p:sp>
      <p:sp>
        <p:nvSpPr>
          <p:cNvPr id="10" name="Rectangle 9">
            <a:extLst>
              <a:ext uri="{FF2B5EF4-FFF2-40B4-BE49-F238E27FC236}">
                <a16:creationId xmlns:a16="http://schemas.microsoft.com/office/drawing/2014/main" id="{12EF2CE9-11B6-B347-8511-0CD680E3805E}"/>
              </a:ext>
            </a:extLst>
          </p:cNvPr>
          <p:cNvSpPr/>
          <p:nvPr/>
        </p:nvSpPr>
        <p:spPr>
          <a:xfrm>
            <a:off x="77835" y="-33475"/>
            <a:ext cx="9034021" cy="307777"/>
          </a:xfrm>
          <a:prstGeom prst="rect">
            <a:avLst/>
          </a:prstGeom>
        </p:spPr>
        <p:txBody>
          <a:bodyPr wrap="square">
            <a:spAutoFit/>
          </a:bodyPr>
          <a:lstStyle/>
          <a:p>
            <a:r>
              <a:rPr lang="en-US" sz="1400" dirty="0">
                <a:hlinkClick r:id="rId6"/>
              </a:rPr>
              <a:t>https://www.npr.org/sections/krulwich/2012/11/29/166156242/cornstalks-everywhere-but-nothing-else-not-even-a-bee</a:t>
            </a:r>
            <a:endParaRPr lang="en-US" sz="1400" dirty="0"/>
          </a:p>
        </p:txBody>
      </p:sp>
      <p:sp>
        <p:nvSpPr>
          <p:cNvPr id="11" name="TextBox 10">
            <a:extLst>
              <a:ext uri="{FF2B5EF4-FFF2-40B4-BE49-F238E27FC236}">
                <a16:creationId xmlns:a16="http://schemas.microsoft.com/office/drawing/2014/main" id="{01AB8AEB-C655-A741-BCA2-6CC24A1C48AE}"/>
              </a:ext>
            </a:extLst>
          </p:cNvPr>
          <p:cNvSpPr txBox="1"/>
          <p:nvPr/>
        </p:nvSpPr>
        <p:spPr>
          <a:xfrm>
            <a:off x="170308" y="409612"/>
            <a:ext cx="3586623" cy="369332"/>
          </a:xfrm>
          <a:prstGeom prst="rect">
            <a:avLst/>
          </a:prstGeom>
          <a:noFill/>
        </p:spPr>
        <p:txBody>
          <a:bodyPr wrap="none" rtlCol="0">
            <a:spAutoFit/>
          </a:bodyPr>
          <a:lstStyle/>
          <a:p>
            <a:r>
              <a:rPr lang="en-US" dirty="0"/>
              <a:t>Impact of agriculture on biodiversity</a:t>
            </a:r>
          </a:p>
        </p:txBody>
      </p:sp>
    </p:spTree>
    <p:extLst>
      <p:ext uri="{BB962C8B-B14F-4D97-AF65-F5344CB8AC3E}">
        <p14:creationId xmlns:p14="http://schemas.microsoft.com/office/powerpoint/2010/main" val="6401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7A75D5-5748-474A-9EC3-5C37403F66FD}"/>
              </a:ext>
            </a:extLst>
          </p:cNvPr>
          <p:cNvSpPr txBox="1"/>
          <p:nvPr/>
        </p:nvSpPr>
        <p:spPr>
          <a:xfrm>
            <a:off x="1429455" y="1645620"/>
            <a:ext cx="5683672" cy="646331"/>
          </a:xfrm>
          <a:prstGeom prst="rect">
            <a:avLst/>
          </a:prstGeom>
          <a:noFill/>
        </p:spPr>
        <p:txBody>
          <a:bodyPr wrap="none" rtlCol="0">
            <a:spAutoFit/>
          </a:bodyPr>
          <a:lstStyle/>
          <a:p>
            <a:pPr algn="ctr"/>
            <a:r>
              <a:rPr lang="en-US" sz="3600" dirty="0"/>
              <a:t>Finding solutions: 3 examples</a:t>
            </a:r>
          </a:p>
        </p:txBody>
      </p:sp>
      <p:pic>
        <p:nvPicPr>
          <p:cNvPr id="5" name="Picture 4">
            <a:extLst>
              <a:ext uri="{FF2B5EF4-FFF2-40B4-BE49-F238E27FC236}">
                <a16:creationId xmlns:a16="http://schemas.microsoft.com/office/drawing/2014/main" id="{E6F9EA2D-5BB0-5D44-82FE-DF56DE67A2D8}"/>
              </a:ext>
            </a:extLst>
          </p:cNvPr>
          <p:cNvPicPr>
            <a:picLocks noChangeAspect="1"/>
          </p:cNvPicPr>
          <p:nvPr/>
        </p:nvPicPr>
        <p:blipFill>
          <a:blip r:embed="rId2"/>
          <a:stretch>
            <a:fillRect/>
          </a:stretch>
        </p:blipFill>
        <p:spPr>
          <a:xfrm>
            <a:off x="496229" y="2655540"/>
            <a:ext cx="8011709" cy="2886616"/>
          </a:xfrm>
          <a:prstGeom prst="rect">
            <a:avLst/>
          </a:prstGeom>
        </p:spPr>
      </p:pic>
    </p:spTree>
    <p:extLst>
      <p:ext uri="{BB962C8B-B14F-4D97-AF65-F5344CB8AC3E}">
        <p14:creationId xmlns:p14="http://schemas.microsoft.com/office/powerpoint/2010/main" val="402456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685800" y="306363"/>
            <a:ext cx="7869238" cy="314325"/>
          </a:xfrm>
        </p:spPr>
        <p:txBody>
          <a:bodyPr>
            <a:noAutofit/>
          </a:bodyPr>
          <a:lstStyle/>
          <a:p>
            <a:pPr algn="ctr" eaLnBrk="1" hangingPunct="1"/>
            <a:r>
              <a:rPr lang="en-AU" sz="2800" dirty="0">
                <a:cs typeface="Times New Roman" pitchFamily="18" charset="0"/>
              </a:rPr>
              <a:t>Example--Health Impact Pathway and </a:t>
            </a:r>
            <a:r>
              <a:rPr lang="en-AU" sz="2800" b="1" dirty="0">
                <a:solidFill>
                  <a:srgbClr val="FF0000"/>
                </a:solidFill>
                <a:cs typeface="Times New Roman" pitchFamily="18" charset="0"/>
              </a:rPr>
              <a:t>interventions</a:t>
            </a:r>
            <a:r>
              <a:rPr lang="en-AU" sz="2800" dirty="0">
                <a:cs typeface="Times New Roman" pitchFamily="18" charset="0"/>
              </a:rPr>
              <a:t>: local scale</a:t>
            </a:r>
          </a:p>
        </p:txBody>
      </p:sp>
      <p:sp>
        <p:nvSpPr>
          <p:cNvPr id="192515" name="Rectangle 3"/>
          <p:cNvSpPr>
            <a:spLocks noGrp="1" noChangeArrowheads="1"/>
          </p:cNvSpPr>
          <p:nvPr>
            <p:ph idx="1"/>
          </p:nvPr>
        </p:nvSpPr>
        <p:spPr>
          <a:xfrm>
            <a:off x="413380" y="1087388"/>
            <a:ext cx="4886325" cy="5115272"/>
          </a:xfrm>
        </p:spPr>
        <p:txBody>
          <a:bodyPr>
            <a:normAutofit fontScale="92500" lnSpcReduction="10000"/>
          </a:bodyPr>
          <a:lstStyle/>
          <a:p>
            <a:pPr marL="0" indent="0" eaLnBrk="1" hangingPunct="1">
              <a:lnSpc>
                <a:spcPct val="80000"/>
              </a:lnSpc>
              <a:buFont typeface="Wingdings" charset="2"/>
              <a:buNone/>
              <a:defRPr/>
            </a:pPr>
            <a:r>
              <a:rPr lang="en-AU" b="1" dirty="0">
                <a:cs typeface="Times New Roman" charset="0"/>
              </a:rPr>
              <a:t>Extreme rainfall and flooding</a:t>
            </a:r>
          </a:p>
          <a:p>
            <a:pPr eaLnBrk="1" hangingPunct="1">
              <a:lnSpc>
                <a:spcPct val="80000"/>
              </a:lnSpc>
              <a:buFont typeface="Wingdings" charset="2"/>
              <a:buChar char="§"/>
              <a:defRPr/>
            </a:pPr>
            <a:endParaRPr lang="en-AU" b="1" dirty="0">
              <a:cs typeface="Times New Roman" charset="0"/>
            </a:endParaRPr>
          </a:p>
          <a:p>
            <a:pPr eaLnBrk="1" hangingPunct="1">
              <a:lnSpc>
                <a:spcPct val="80000"/>
              </a:lnSpc>
              <a:buFont typeface="Wingdings" charset="2"/>
              <a:buChar char="§"/>
              <a:defRPr/>
            </a:pPr>
            <a:endParaRPr lang="en-AU" b="1" dirty="0">
              <a:cs typeface="Times New Roman" charset="0"/>
            </a:endParaRPr>
          </a:p>
          <a:p>
            <a:pPr marL="0" indent="0" eaLnBrk="1" hangingPunct="1">
              <a:lnSpc>
                <a:spcPct val="80000"/>
              </a:lnSpc>
              <a:buFont typeface="Wingdings" charset="2"/>
              <a:buNone/>
              <a:defRPr/>
            </a:pPr>
            <a:r>
              <a:rPr lang="en-AU" b="1" dirty="0">
                <a:cs typeface="Times New Roman" charset="0"/>
              </a:rPr>
              <a:t>Overflow of waste from septic tanks into flood waters</a:t>
            </a:r>
          </a:p>
          <a:p>
            <a:pPr eaLnBrk="1" hangingPunct="1">
              <a:lnSpc>
                <a:spcPct val="80000"/>
              </a:lnSpc>
              <a:buFont typeface="Wingdings" charset="2"/>
              <a:buChar char="§"/>
              <a:defRPr/>
            </a:pPr>
            <a:endParaRPr lang="en-AU" b="1" dirty="0">
              <a:cs typeface="Times New Roman" charset="0"/>
            </a:endParaRPr>
          </a:p>
          <a:p>
            <a:pPr eaLnBrk="1" hangingPunct="1">
              <a:lnSpc>
                <a:spcPct val="80000"/>
              </a:lnSpc>
              <a:buFont typeface="Wingdings" charset="2"/>
              <a:buChar char="§"/>
              <a:defRPr/>
            </a:pPr>
            <a:endParaRPr lang="en-AU" b="1" dirty="0">
              <a:cs typeface="Times New Roman" charset="0"/>
            </a:endParaRPr>
          </a:p>
          <a:p>
            <a:pPr marL="0" indent="0" eaLnBrk="1" hangingPunct="1">
              <a:lnSpc>
                <a:spcPct val="80000"/>
              </a:lnSpc>
              <a:buFont typeface="Wingdings" charset="2"/>
              <a:buNone/>
              <a:defRPr/>
            </a:pPr>
            <a:r>
              <a:rPr lang="en-AU" b="1" dirty="0">
                <a:cs typeface="Times New Roman" charset="0"/>
              </a:rPr>
              <a:t>Human contact with flood water</a:t>
            </a:r>
          </a:p>
          <a:p>
            <a:pPr eaLnBrk="1" hangingPunct="1">
              <a:lnSpc>
                <a:spcPct val="80000"/>
              </a:lnSpc>
              <a:buFont typeface="Wingdings" charset="2"/>
              <a:buChar char="§"/>
              <a:defRPr/>
            </a:pPr>
            <a:endParaRPr lang="en-AU" b="1" dirty="0">
              <a:cs typeface="Times New Roman" charset="0"/>
            </a:endParaRPr>
          </a:p>
          <a:p>
            <a:pPr eaLnBrk="1" hangingPunct="1">
              <a:lnSpc>
                <a:spcPct val="80000"/>
              </a:lnSpc>
              <a:buFont typeface="Wingdings" charset="2"/>
              <a:buChar char="§"/>
              <a:defRPr/>
            </a:pPr>
            <a:endParaRPr lang="en-AU" b="1" dirty="0">
              <a:cs typeface="Times New Roman" charset="0"/>
            </a:endParaRPr>
          </a:p>
          <a:p>
            <a:pPr eaLnBrk="1" hangingPunct="1">
              <a:lnSpc>
                <a:spcPct val="80000"/>
              </a:lnSpc>
              <a:buFont typeface="Wingdings" charset="2"/>
              <a:buChar char="§"/>
              <a:defRPr/>
            </a:pPr>
            <a:endParaRPr lang="en-AU" b="1" dirty="0">
              <a:cs typeface="Times New Roman" charset="0"/>
            </a:endParaRPr>
          </a:p>
          <a:p>
            <a:pPr marL="0" indent="0" eaLnBrk="1" hangingPunct="1">
              <a:lnSpc>
                <a:spcPct val="80000"/>
              </a:lnSpc>
              <a:buFont typeface="Wingdings" charset="2"/>
              <a:buNone/>
              <a:defRPr/>
            </a:pPr>
            <a:r>
              <a:rPr lang="en-AU" b="1" dirty="0">
                <a:cs typeface="Times New Roman" charset="0"/>
              </a:rPr>
              <a:t>Gastro intestinal diseases</a:t>
            </a:r>
          </a:p>
          <a:p>
            <a:pPr eaLnBrk="1" hangingPunct="1">
              <a:lnSpc>
                <a:spcPct val="80000"/>
              </a:lnSpc>
              <a:buFontTx/>
              <a:buNone/>
              <a:defRPr/>
            </a:pPr>
            <a:r>
              <a:rPr lang="en-AU" b="1" dirty="0">
                <a:cs typeface="Times New Roman" charset="0"/>
              </a:rPr>
              <a:t> </a:t>
            </a:r>
          </a:p>
        </p:txBody>
      </p:sp>
      <p:grpSp>
        <p:nvGrpSpPr>
          <p:cNvPr id="3" name="Group 2"/>
          <p:cNvGrpSpPr/>
          <p:nvPr/>
        </p:nvGrpSpPr>
        <p:grpSpPr>
          <a:xfrm>
            <a:off x="1536552" y="1484784"/>
            <a:ext cx="7130251" cy="4865371"/>
            <a:chOff x="1618779" y="1412776"/>
            <a:chExt cx="7130251" cy="4865371"/>
          </a:xfrm>
        </p:grpSpPr>
        <p:sp>
          <p:nvSpPr>
            <p:cNvPr id="184326" name="AutoShape 10"/>
            <p:cNvSpPr>
              <a:spLocks noChangeArrowheads="1"/>
            </p:cNvSpPr>
            <p:nvPr/>
          </p:nvSpPr>
          <p:spPr bwMode="auto">
            <a:xfrm>
              <a:off x="1619672" y="1412776"/>
              <a:ext cx="288925" cy="720725"/>
            </a:xfrm>
            <a:prstGeom prst="downArrow">
              <a:avLst>
                <a:gd name="adj1" fmla="val 50000"/>
                <a:gd name="adj2" fmla="val 62363"/>
              </a:avLst>
            </a:prstGeom>
            <a:solidFill>
              <a:schemeClr val="tx2"/>
            </a:solidFill>
            <a:ln w="9525">
              <a:solidFill>
                <a:schemeClr val="tx1"/>
              </a:solidFill>
              <a:miter lim="800000"/>
              <a:headEnd/>
              <a:tailEnd/>
            </a:ln>
          </p:spPr>
          <p:txBody>
            <a:bodyPr vert="eaVert" wrap="none" anchor="ctr"/>
            <a:lstStyle/>
            <a:p>
              <a:pPr algn="ctr">
                <a:spcBef>
                  <a:spcPct val="20000"/>
                </a:spcBef>
                <a:buClr>
                  <a:schemeClr val="folHlink"/>
                </a:buClr>
                <a:buSzPct val="60000"/>
                <a:buFont typeface="Wingdings" pitchFamily="2" charset="2"/>
                <a:buNone/>
              </a:pPr>
              <a:endParaRPr lang="en-US"/>
            </a:p>
          </p:txBody>
        </p:sp>
        <p:sp>
          <p:nvSpPr>
            <p:cNvPr id="184327" name="AutoShape 10"/>
            <p:cNvSpPr>
              <a:spLocks noChangeArrowheads="1"/>
            </p:cNvSpPr>
            <p:nvPr/>
          </p:nvSpPr>
          <p:spPr bwMode="auto">
            <a:xfrm>
              <a:off x="1623951" y="3040385"/>
              <a:ext cx="288925" cy="720725"/>
            </a:xfrm>
            <a:prstGeom prst="downArrow">
              <a:avLst>
                <a:gd name="adj1" fmla="val 50000"/>
                <a:gd name="adj2" fmla="val 62363"/>
              </a:avLst>
            </a:prstGeom>
            <a:solidFill>
              <a:schemeClr val="tx2"/>
            </a:solidFill>
            <a:ln w="9525">
              <a:solidFill>
                <a:schemeClr val="tx1"/>
              </a:solidFill>
              <a:miter lim="800000"/>
              <a:headEnd/>
              <a:tailEnd/>
            </a:ln>
          </p:spPr>
          <p:txBody>
            <a:bodyPr vert="eaVert" wrap="none" anchor="ctr"/>
            <a:lstStyle/>
            <a:p>
              <a:pPr algn="ctr">
                <a:spcBef>
                  <a:spcPct val="20000"/>
                </a:spcBef>
                <a:buClr>
                  <a:schemeClr val="folHlink"/>
                </a:buClr>
                <a:buSzPct val="60000"/>
                <a:buFont typeface="Wingdings" pitchFamily="2" charset="2"/>
                <a:buNone/>
              </a:pPr>
              <a:endParaRPr lang="en-US"/>
            </a:p>
          </p:txBody>
        </p:sp>
        <p:sp>
          <p:nvSpPr>
            <p:cNvPr id="184328" name="AutoShape 10"/>
            <p:cNvSpPr>
              <a:spLocks noChangeArrowheads="1"/>
            </p:cNvSpPr>
            <p:nvPr/>
          </p:nvSpPr>
          <p:spPr bwMode="auto">
            <a:xfrm>
              <a:off x="1618779" y="4436467"/>
              <a:ext cx="288925" cy="720725"/>
            </a:xfrm>
            <a:prstGeom prst="downArrow">
              <a:avLst>
                <a:gd name="adj1" fmla="val 50000"/>
                <a:gd name="adj2" fmla="val 62363"/>
              </a:avLst>
            </a:prstGeom>
            <a:solidFill>
              <a:schemeClr val="tx2"/>
            </a:solidFill>
            <a:ln w="9525">
              <a:solidFill>
                <a:schemeClr val="tx1"/>
              </a:solidFill>
              <a:miter lim="800000"/>
              <a:headEnd/>
              <a:tailEnd/>
            </a:ln>
          </p:spPr>
          <p:txBody>
            <a:bodyPr vert="eaVert" wrap="none" anchor="ctr"/>
            <a:lstStyle/>
            <a:p>
              <a:pPr algn="ctr">
                <a:spcBef>
                  <a:spcPct val="20000"/>
                </a:spcBef>
                <a:buClr>
                  <a:schemeClr val="folHlink"/>
                </a:buClr>
                <a:buSzPct val="60000"/>
                <a:buFont typeface="Wingdings" pitchFamily="2" charset="2"/>
                <a:buNone/>
              </a:pPr>
              <a:endParaRPr lang="en-US"/>
            </a:p>
          </p:txBody>
        </p:sp>
        <p:grpSp>
          <p:nvGrpSpPr>
            <p:cNvPr id="2" name="Group 1"/>
            <p:cNvGrpSpPr/>
            <p:nvPr/>
          </p:nvGrpSpPr>
          <p:grpSpPr>
            <a:xfrm>
              <a:off x="4595069" y="1518038"/>
              <a:ext cx="4153961" cy="4760109"/>
              <a:chOff x="4595069" y="1518038"/>
              <a:chExt cx="4153961" cy="4760109"/>
            </a:xfrm>
          </p:grpSpPr>
          <p:sp>
            <p:nvSpPr>
              <p:cNvPr id="121861" name="Rectangle 5"/>
              <p:cNvSpPr>
                <a:spLocks noChangeArrowheads="1"/>
              </p:cNvSpPr>
              <p:nvPr/>
            </p:nvSpPr>
            <p:spPr bwMode="auto">
              <a:xfrm>
                <a:off x="4595069" y="1518038"/>
                <a:ext cx="3417094" cy="576263"/>
              </a:xfrm>
              <a:prstGeom prst="rect">
                <a:avLst/>
              </a:prstGeom>
              <a:noFill/>
              <a:ln w="9525">
                <a:noFill/>
                <a:miter lim="800000"/>
                <a:headEnd/>
                <a:tailEnd/>
              </a:ln>
            </p:spPr>
            <p:txBody>
              <a:bodyPr wrap="none" anchor="ctr"/>
              <a:lstStyle/>
              <a:p>
                <a:pPr>
                  <a:spcBef>
                    <a:spcPct val="20000"/>
                  </a:spcBef>
                  <a:buClr>
                    <a:schemeClr val="folHlink"/>
                  </a:buClr>
                  <a:buSzPct val="60000"/>
                  <a:buFont typeface="Wingdings" pitchFamily="2" charset="2"/>
                  <a:buNone/>
                </a:pPr>
                <a:r>
                  <a:rPr lang="en-AU" b="1" dirty="0">
                    <a:solidFill>
                      <a:srgbClr val="FF0000"/>
                    </a:solidFill>
                  </a:rPr>
                  <a:t>Prevent/reduce flooding</a:t>
                </a:r>
              </a:p>
              <a:p>
                <a:pPr>
                  <a:spcBef>
                    <a:spcPct val="20000"/>
                  </a:spcBef>
                  <a:buClr>
                    <a:schemeClr val="folHlink"/>
                  </a:buClr>
                  <a:buSzPct val="60000"/>
                  <a:buFont typeface="Wingdings" pitchFamily="2" charset="2"/>
                  <a:buNone/>
                </a:pPr>
                <a:r>
                  <a:rPr lang="en-AU" b="1" dirty="0">
                    <a:solidFill>
                      <a:srgbClr val="FF0000"/>
                    </a:solidFill>
                  </a:rPr>
                  <a:t>Good soil management</a:t>
                </a:r>
              </a:p>
            </p:txBody>
          </p:sp>
          <p:sp>
            <p:nvSpPr>
              <p:cNvPr id="121863" name="Rectangle 7"/>
              <p:cNvSpPr>
                <a:spLocks noChangeArrowheads="1"/>
              </p:cNvSpPr>
              <p:nvPr/>
            </p:nvSpPr>
            <p:spPr bwMode="auto">
              <a:xfrm>
                <a:off x="4645342" y="4455255"/>
                <a:ext cx="4103688" cy="576263"/>
              </a:xfrm>
              <a:prstGeom prst="rect">
                <a:avLst/>
              </a:prstGeom>
              <a:noFill/>
              <a:ln w="9525">
                <a:noFill/>
                <a:miter lim="800000"/>
                <a:headEnd/>
                <a:tailEnd/>
              </a:ln>
            </p:spPr>
            <p:txBody>
              <a:bodyPr wrap="none" anchor="ctr"/>
              <a:lstStyle/>
              <a:p>
                <a:pPr>
                  <a:spcBef>
                    <a:spcPct val="20000"/>
                  </a:spcBef>
                  <a:buClr>
                    <a:schemeClr val="folHlink"/>
                  </a:buClr>
                  <a:buSzPct val="60000"/>
                  <a:buFont typeface="Wingdings" pitchFamily="2" charset="2"/>
                  <a:buNone/>
                </a:pPr>
                <a:r>
                  <a:rPr lang="en-AU" b="1" dirty="0">
                    <a:solidFill>
                      <a:srgbClr val="FF0000"/>
                    </a:solidFill>
                  </a:rPr>
                  <a:t>Avoid human contact with water</a:t>
                </a:r>
              </a:p>
              <a:p>
                <a:pPr>
                  <a:spcBef>
                    <a:spcPct val="20000"/>
                  </a:spcBef>
                  <a:buClr>
                    <a:schemeClr val="folHlink"/>
                  </a:buClr>
                  <a:buSzPct val="60000"/>
                  <a:buFont typeface="Wingdings" pitchFamily="2" charset="2"/>
                  <a:buNone/>
                </a:pPr>
                <a:r>
                  <a:rPr lang="en-AU" b="1" dirty="0">
                    <a:solidFill>
                      <a:srgbClr val="FF0000"/>
                    </a:solidFill>
                  </a:rPr>
                  <a:t>Landscape managed to capture or divert water</a:t>
                </a:r>
              </a:p>
            </p:txBody>
          </p:sp>
          <p:sp>
            <p:nvSpPr>
              <p:cNvPr id="121864" name="Rectangle 8"/>
              <p:cNvSpPr>
                <a:spLocks noChangeArrowheads="1"/>
              </p:cNvSpPr>
              <p:nvPr/>
            </p:nvSpPr>
            <p:spPr bwMode="auto">
              <a:xfrm>
                <a:off x="4607349" y="5701884"/>
                <a:ext cx="3673475" cy="576263"/>
              </a:xfrm>
              <a:prstGeom prst="rect">
                <a:avLst/>
              </a:prstGeom>
              <a:noFill/>
              <a:ln w="9525">
                <a:noFill/>
                <a:miter lim="800000"/>
                <a:headEnd/>
                <a:tailEnd/>
              </a:ln>
            </p:spPr>
            <p:txBody>
              <a:bodyPr wrap="none" anchor="ctr"/>
              <a:lstStyle/>
              <a:p>
                <a:pPr>
                  <a:spcBef>
                    <a:spcPct val="20000"/>
                  </a:spcBef>
                  <a:buClr>
                    <a:schemeClr val="folHlink"/>
                  </a:buClr>
                  <a:buSzPct val="60000"/>
                  <a:buFont typeface="Wingdings" pitchFamily="2" charset="2"/>
                  <a:buNone/>
                </a:pPr>
                <a:r>
                  <a:rPr lang="en-AU" b="1" dirty="0">
                    <a:solidFill>
                      <a:srgbClr val="FF0000"/>
                    </a:solidFill>
                  </a:rPr>
                  <a:t>Develop immunity: e.g. exposure to nature</a:t>
                </a:r>
              </a:p>
              <a:p>
                <a:pPr>
                  <a:spcBef>
                    <a:spcPct val="20000"/>
                  </a:spcBef>
                  <a:buClr>
                    <a:schemeClr val="folHlink"/>
                  </a:buClr>
                  <a:buSzPct val="60000"/>
                  <a:buFont typeface="Wingdings" pitchFamily="2" charset="2"/>
                  <a:buNone/>
                </a:pPr>
                <a:r>
                  <a:rPr lang="en-AU" b="1" dirty="0">
                    <a:solidFill>
                      <a:srgbClr val="FF0000"/>
                    </a:solidFill>
                  </a:rPr>
                  <a:t>Correct medical treatment</a:t>
                </a:r>
              </a:p>
            </p:txBody>
          </p:sp>
          <p:sp>
            <p:nvSpPr>
              <p:cNvPr id="13" name="Rectangle 7"/>
              <p:cNvSpPr>
                <a:spLocks noChangeArrowheads="1"/>
              </p:cNvSpPr>
              <p:nvPr/>
            </p:nvSpPr>
            <p:spPr bwMode="auto">
              <a:xfrm>
                <a:off x="4607349" y="2921988"/>
                <a:ext cx="4103688" cy="576263"/>
              </a:xfrm>
              <a:prstGeom prst="rect">
                <a:avLst/>
              </a:prstGeom>
              <a:noFill/>
              <a:ln w="9525">
                <a:noFill/>
                <a:miter lim="800000"/>
                <a:headEnd/>
                <a:tailEnd/>
              </a:ln>
            </p:spPr>
            <p:txBody>
              <a:bodyPr wrap="none" anchor="ctr"/>
              <a:lstStyle/>
              <a:p>
                <a:pPr>
                  <a:spcBef>
                    <a:spcPct val="20000"/>
                  </a:spcBef>
                  <a:buClr>
                    <a:schemeClr val="folHlink"/>
                  </a:buClr>
                  <a:buSzPct val="60000"/>
                  <a:buFont typeface="Wingdings" pitchFamily="2" charset="2"/>
                  <a:buNone/>
                </a:pPr>
                <a:r>
                  <a:rPr lang="en-AU" b="1" dirty="0">
                    <a:solidFill>
                      <a:srgbClr val="FF0000"/>
                    </a:solidFill>
                  </a:rPr>
                  <a:t>Prevent/reduce overflow of waste</a:t>
                </a: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55208-26CD-0F4D-B83F-DFCA50B25FB3}"/>
              </a:ext>
            </a:extLst>
          </p:cNvPr>
          <p:cNvPicPr>
            <a:picLocks noChangeAspect="1"/>
          </p:cNvPicPr>
          <p:nvPr/>
        </p:nvPicPr>
        <p:blipFill>
          <a:blip r:embed="rId2"/>
          <a:stretch>
            <a:fillRect/>
          </a:stretch>
        </p:blipFill>
        <p:spPr>
          <a:xfrm>
            <a:off x="0" y="932220"/>
            <a:ext cx="9144000" cy="5221999"/>
          </a:xfrm>
          <a:prstGeom prst="rect">
            <a:avLst/>
          </a:prstGeom>
        </p:spPr>
      </p:pic>
      <p:sp>
        <p:nvSpPr>
          <p:cNvPr id="3" name="TextBox 2">
            <a:extLst>
              <a:ext uri="{FF2B5EF4-FFF2-40B4-BE49-F238E27FC236}">
                <a16:creationId xmlns:a16="http://schemas.microsoft.com/office/drawing/2014/main" id="{1C902102-3B14-2641-BC60-D3363E288702}"/>
              </a:ext>
            </a:extLst>
          </p:cNvPr>
          <p:cNvSpPr txBox="1"/>
          <p:nvPr/>
        </p:nvSpPr>
        <p:spPr>
          <a:xfrm>
            <a:off x="4520630" y="1895276"/>
            <a:ext cx="4428162" cy="3108543"/>
          </a:xfrm>
          <a:prstGeom prst="rect">
            <a:avLst/>
          </a:prstGeom>
          <a:solidFill>
            <a:schemeClr val="accent6">
              <a:lumMod val="40000"/>
              <a:lumOff val="60000"/>
            </a:schemeClr>
          </a:solidFill>
        </p:spPr>
        <p:txBody>
          <a:bodyPr wrap="square" rtlCol="0">
            <a:spAutoFit/>
          </a:bodyPr>
          <a:lstStyle/>
          <a:p>
            <a:r>
              <a:rPr lang="en-US" sz="1400" dirty="0"/>
              <a:t>Malaria transmission</a:t>
            </a:r>
          </a:p>
          <a:p>
            <a:r>
              <a:rPr lang="en-US" sz="1400" dirty="0"/>
              <a:t>--few vector breeding sites</a:t>
            </a:r>
          </a:p>
          <a:p>
            <a:r>
              <a:rPr lang="en-US" sz="1400" dirty="0"/>
              <a:t>--larger vector predator populations and greater diversity of mammalian species (=dilution)</a:t>
            </a:r>
          </a:p>
          <a:p>
            <a:r>
              <a:rPr lang="en-US" sz="1400" dirty="0"/>
              <a:t>--microclimate inhibits anopheline mosquitoes</a:t>
            </a:r>
          </a:p>
          <a:p>
            <a:endParaRPr lang="en-US" sz="1400" dirty="0"/>
          </a:p>
          <a:p>
            <a:r>
              <a:rPr lang="en-US" sz="1400" dirty="0"/>
              <a:t>Acute Respiratory infections (ARI)</a:t>
            </a:r>
          </a:p>
          <a:p>
            <a:r>
              <a:rPr lang="en-US" sz="1400" dirty="0"/>
              <a:t>--forests may filter air particulates</a:t>
            </a:r>
          </a:p>
          <a:p>
            <a:r>
              <a:rPr lang="en-US" sz="1400" dirty="0"/>
              <a:t>--fewer fires and lower smoke emissions</a:t>
            </a:r>
          </a:p>
          <a:p>
            <a:r>
              <a:rPr lang="en-US" sz="1400" dirty="0"/>
              <a:t>--reduced collection and burning of biomass fuels</a:t>
            </a:r>
          </a:p>
          <a:p>
            <a:endParaRPr lang="en-US" sz="1400" dirty="0"/>
          </a:p>
          <a:p>
            <a:r>
              <a:rPr lang="en-US" sz="1400" dirty="0"/>
              <a:t>Diarrhea</a:t>
            </a:r>
          </a:p>
          <a:p>
            <a:r>
              <a:rPr lang="en-US" sz="1400" dirty="0"/>
              <a:t>--forest may reduce flooding and filter pathogens from surface water</a:t>
            </a:r>
          </a:p>
        </p:txBody>
      </p:sp>
    </p:spTree>
    <p:extLst>
      <p:ext uri="{BB962C8B-B14F-4D97-AF65-F5344CB8AC3E}">
        <p14:creationId xmlns:p14="http://schemas.microsoft.com/office/powerpoint/2010/main" val="53998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930F3-6887-BC4A-9D1E-8A9062707349}"/>
              </a:ext>
            </a:extLst>
          </p:cNvPr>
          <p:cNvPicPr>
            <a:picLocks noChangeAspect="1"/>
          </p:cNvPicPr>
          <p:nvPr/>
        </p:nvPicPr>
        <p:blipFill rotWithShape="1">
          <a:blip r:embed="rId2"/>
          <a:srcRect t="1" b="28551"/>
          <a:stretch/>
        </p:blipFill>
        <p:spPr>
          <a:xfrm>
            <a:off x="867202" y="2706228"/>
            <a:ext cx="6987186" cy="4150013"/>
          </a:xfrm>
          <a:prstGeom prst="rect">
            <a:avLst/>
          </a:prstGeom>
        </p:spPr>
      </p:pic>
      <p:sp>
        <p:nvSpPr>
          <p:cNvPr id="5" name="TextBox 4">
            <a:extLst>
              <a:ext uri="{FF2B5EF4-FFF2-40B4-BE49-F238E27FC236}">
                <a16:creationId xmlns:a16="http://schemas.microsoft.com/office/drawing/2014/main" id="{D547C073-E3D4-604C-926B-12C6F3BA0F70}"/>
              </a:ext>
            </a:extLst>
          </p:cNvPr>
          <p:cNvSpPr txBox="1"/>
          <p:nvPr/>
        </p:nvSpPr>
        <p:spPr>
          <a:xfrm>
            <a:off x="390292" y="122664"/>
            <a:ext cx="8474927" cy="2554545"/>
          </a:xfrm>
          <a:prstGeom prst="rect">
            <a:avLst/>
          </a:prstGeom>
          <a:noFill/>
        </p:spPr>
        <p:txBody>
          <a:bodyPr wrap="square" rtlCol="0">
            <a:spAutoFit/>
          </a:bodyPr>
          <a:lstStyle/>
          <a:p>
            <a:pPr algn="ctr"/>
            <a:r>
              <a:rPr lang="en-US" sz="1600" dirty="0"/>
              <a:t>Reading #2: “A Planetary Health Perspective on Agroforestry (AF) in Sub-Saharan Africa”—discussion</a:t>
            </a:r>
          </a:p>
          <a:p>
            <a:pPr algn="ctr"/>
            <a:endParaRPr lang="en-US" dirty="0"/>
          </a:p>
          <a:p>
            <a:pPr marL="342900" indent="-342900">
              <a:buFont typeface="+mj-lt"/>
              <a:buAutoNum type="arabicPeriod"/>
            </a:pPr>
            <a:r>
              <a:rPr lang="en-US" dirty="0"/>
              <a:t>What are </a:t>
            </a:r>
            <a:r>
              <a:rPr lang="en-US" b="1" dirty="0"/>
              <a:t>four ecosystem services </a:t>
            </a:r>
            <a:r>
              <a:rPr lang="en-US" dirty="0"/>
              <a:t>impacted by AF’s?</a:t>
            </a:r>
          </a:p>
          <a:p>
            <a:pPr marL="342900" indent="-342900">
              <a:buFont typeface="+mj-lt"/>
              <a:buAutoNum type="arabicPeriod"/>
            </a:pPr>
            <a:r>
              <a:rPr lang="en-US" dirty="0"/>
              <a:t>Contrast how AF affects food </a:t>
            </a:r>
            <a:r>
              <a:rPr lang="en-US" b="1" dirty="0"/>
              <a:t>availability</a:t>
            </a:r>
            <a:r>
              <a:rPr lang="en-US" dirty="0"/>
              <a:t> and </a:t>
            </a:r>
            <a:r>
              <a:rPr lang="en-US" b="1" dirty="0"/>
              <a:t>access</a:t>
            </a:r>
            <a:r>
              <a:rPr lang="en-US" dirty="0"/>
              <a:t> and </a:t>
            </a:r>
            <a:r>
              <a:rPr lang="en-US" b="1" dirty="0"/>
              <a:t>stability</a:t>
            </a:r>
          </a:p>
          <a:p>
            <a:pPr marL="342900" indent="-342900">
              <a:buFont typeface="+mj-lt"/>
              <a:buAutoNum type="arabicPeriod"/>
            </a:pPr>
            <a:r>
              <a:rPr lang="en-US" dirty="0"/>
              <a:t>How does AF impact </a:t>
            </a:r>
            <a:r>
              <a:rPr lang="en-US" b="1" dirty="0"/>
              <a:t>infectious</a:t>
            </a:r>
            <a:r>
              <a:rPr lang="en-US" dirty="0"/>
              <a:t> diseases in humans? (p. 335-336)</a:t>
            </a:r>
          </a:p>
          <a:p>
            <a:pPr marL="342900" indent="-342900">
              <a:buFont typeface="+mj-lt"/>
              <a:buAutoNum type="arabicPeriod"/>
            </a:pPr>
            <a:r>
              <a:rPr lang="en-US" dirty="0"/>
              <a:t>How does AF impact </a:t>
            </a:r>
            <a:r>
              <a:rPr lang="en-US" b="1" dirty="0"/>
              <a:t>non-communicative</a:t>
            </a:r>
            <a:r>
              <a:rPr lang="en-US" dirty="0"/>
              <a:t> diseases in humans? (p. 336-338)</a:t>
            </a:r>
          </a:p>
          <a:p>
            <a:pPr marL="342900" indent="-342900">
              <a:buFont typeface="+mj-lt"/>
              <a:buAutoNum type="arabicPeriod"/>
            </a:pPr>
            <a:r>
              <a:rPr lang="en-US" dirty="0"/>
              <a:t>How does AF interact with human </a:t>
            </a:r>
            <a:r>
              <a:rPr lang="en-US" b="1" dirty="0"/>
              <a:t>migration</a:t>
            </a:r>
            <a:r>
              <a:rPr lang="en-US" dirty="0"/>
              <a:t>? (p. 337-338)</a:t>
            </a:r>
          </a:p>
          <a:p>
            <a:pPr marL="342900" indent="-342900">
              <a:buFont typeface="+mj-lt"/>
              <a:buAutoNum type="arabicPeriod"/>
            </a:pPr>
            <a:r>
              <a:rPr lang="en-US" dirty="0"/>
              <a:t>Discuss the 3 </a:t>
            </a:r>
            <a:r>
              <a:rPr lang="en-US" b="1" dirty="0"/>
              <a:t>drivers</a:t>
            </a:r>
            <a:r>
              <a:rPr lang="en-US" dirty="0"/>
              <a:t> of agroforestry (p. 338-340 “AF’s Outlook”)</a:t>
            </a:r>
          </a:p>
          <a:p>
            <a:pPr marL="342900" indent="-342900">
              <a:buFont typeface="+mj-lt"/>
              <a:buAutoNum type="arabicPeriod"/>
            </a:pPr>
            <a:endParaRPr lang="en-US" dirty="0"/>
          </a:p>
        </p:txBody>
      </p:sp>
    </p:spTree>
    <p:extLst>
      <p:ext uri="{BB962C8B-B14F-4D97-AF65-F5344CB8AC3E}">
        <p14:creationId xmlns:p14="http://schemas.microsoft.com/office/powerpoint/2010/main" val="2989852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54679-C51B-C847-8127-93D142135CD2}"/>
              </a:ext>
            </a:extLst>
          </p:cNvPr>
          <p:cNvPicPr>
            <a:picLocks noChangeAspect="1"/>
          </p:cNvPicPr>
          <p:nvPr/>
        </p:nvPicPr>
        <p:blipFill rotWithShape="1">
          <a:blip r:embed="rId2"/>
          <a:srcRect l="1704" r="54139" b="32942"/>
          <a:stretch/>
        </p:blipFill>
        <p:spPr>
          <a:xfrm>
            <a:off x="14460" y="-278781"/>
            <a:ext cx="9129540" cy="6701883"/>
          </a:xfrm>
          <a:prstGeom prst="rect">
            <a:avLst/>
          </a:prstGeom>
        </p:spPr>
      </p:pic>
      <p:sp>
        <p:nvSpPr>
          <p:cNvPr id="6" name="Rectangle 5">
            <a:extLst>
              <a:ext uri="{FF2B5EF4-FFF2-40B4-BE49-F238E27FC236}">
                <a16:creationId xmlns:a16="http://schemas.microsoft.com/office/drawing/2014/main" id="{69D4B437-B1D4-E940-B1FC-E64EF2897C1B}"/>
              </a:ext>
            </a:extLst>
          </p:cNvPr>
          <p:cNvSpPr/>
          <p:nvPr/>
        </p:nvSpPr>
        <p:spPr>
          <a:xfrm>
            <a:off x="490653" y="6423102"/>
            <a:ext cx="8374565" cy="307777"/>
          </a:xfrm>
          <a:prstGeom prst="rect">
            <a:avLst/>
          </a:prstGeom>
        </p:spPr>
        <p:txBody>
          <a:bodyPr wrap="square">
            <a:spAutoFit/>
          </a:bodyPr>
          <a:lstStyle/>
          <a:p>
            <a:r>
              <a:rPr lang="en-US" sz="1400" dirty="0"/>
              <a:t>https://</a:t>
            </a:r>
            <a:r>
              <a:rPr lang="en-US" sz="1400" dirty="0" err="1"/>
              <a:t>www.who.int</a:t>
            </a:r>
            <a:r>
              <a:rPr lang="en-US" sz="1400" dirty="0"/>
              <a:t>/publications/</a:t>
            </a:r>
            <a:r>
              <a:rPr lang="en-US" sz="1400" dirty="0" err="1"/>
              <a:t>i</a:t>
            </a:r>
            <a:r>
              <a:rPr lang="en-US" sz="1400" dirty="0"/>
              <a:t>/item/guidance-mainstreaming-biodiversity-for-nutrition-and-health</a:t>
            </a:r>
          </a:p>
        </p:txBody>
      </p:sp>
    </p:spTree>
    <p:extLst>
      <p:ext uri="{BB962C8B-B14F-4D97-AF65-F5344CB8AC3E}">
        <p14:creationId xmlns:p14="http://schemas.microsoft.com/office/powerpoint/2010/main" val="373538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985F5-F519-B04C-A0F2-D5AC424BFB97}"/>
              </a:ext>
            </a:extLst>
          </p:cNvPr>
          <p:cNvPicPr>
            <a:picLocks noChangeAspect="1"/>
          </p:cNvPicPr>
          <p:nvPr/>
        </p:nvPicPr>
        <p:blipFill rotWithShape="1">
          <a:blip r:embed="rId2"/>
          <a:srcRect t="7846"/>
          <a:stretch/>
        </p:blipFill>
        <p:spPr>
          <a:xfrm>
            <a:off x="5103549" y="0"/>
            <a:ext cx="4270525" cy="3556112"/>
          </a:xfrm>
          <a:prstGeom prst="rect">
            <a:avLst/>
          </a:prstGeom>
        </p:spPr>
      </p:pic>
      <p:sp>
        <p:nvSpPr>
          <p:cNvPr id="5" name="Rectangle 4">
            <a:extLst>
              <a:ext uri="{FF2B5EF4-FFF2-40B4-BE49-F238E27FC236}">
                <a16:creationId xmlns:a16="http://schemas.microsoft.com/office/drawing/2014/main" id="{BF3908FB-1BDE-0D4E-A6A1-B05AAF9CA505}"/>
              </a:ext>
            </a:extLst>
          </p:cNvPr>
          <p:cNvSpPr/>
          <p:nvPr/>
        </p:nvSpPr>
        <p:spPr>
          <a:xfrm>
            <a:off x="145910" y="3160901"/>
            <a:ext cx="8741235" cy="2831544"/>
          </a:xfrm>
          <a:prstGeom prst="rect">
            <a:avLst/>
          </a:prstGeom>
        </p:spPr>
        <p:txBody>
          <a:bodyPr wrap="square">
            <a:spAutoFit/>
          </a:bodyPr>
          <a:lstStyle/>
          <a:p>
            <a:endParaRPr lang="en-US" dirty="0"/>
          </a:p>
          <a:p>
            <a:r>
              <a:rPr lang="en-US" sz="1600" dirty="0"/>
              <a:t>3 ) </a:t>
            </a:r>
            <a:r>
              <a:rPr lang="en-US" sz="1600" b="1" dirty="0"/>
              <a:t>Integration</a:t>
            </a:r>
            <a:r>
              <a:rPr lang="en-US" sz="1600" dirty="0"/>
              <a:t>: Integrating biodiversity and nutrition into research and policy instruments, with due consideration for the social determinants of malnutrition and health.</a:t>
            </a:r>
          </a:p>
          <a:p>
            <a:endParaRPr lang="en-US" sz="1600" dirty="0"/>
          </a:p>
          <a:p>
            <a:r>
              <a:rPr lang="en-US" sz="1600" dirty="0"/>
              <a:t>4) </a:t>
            </a:r>
            <a:r>
              <a:rPr lang="en-US" sz="1600" b="1" dirty="0"/>
              <a:t>Conservation and wider use of biodiversity</a:t>
            </a:r>
            <a:r>
              <a:rPr lang="en-US" sz="1600" dirty="0"/>
              <a:t>: Into production landscapes and seascapes to support nutrition and health.</a:t>
            </a:r>
          </a:p>
          <a:p>
            <a:endParaRPr lang="en-US" sz="1600" dirty="0"/>
          </a:p>
          <a:p>
            <a:r>
              <a:rPr lang="en-US" sz="1600" dirty="0"/>
              <a:t>5) </a:t>
            </a:r>
            <a:r>
              <a:rPr lang="en-US" sz="1600" b="1" dirty="0"/>
              <a:t>Education and awareness-raising</a:t>
            </a:r>
            <a:r>
              <a:rPr lang="en-US" sz="1600" dirty="0"/>
              <a:t>: As well as communications, awareness raising and advocacy. </a:t>
            </a:r>
          </a:p>
          <a:p>
            <a:endParaRPr lang="en-US" sz="1600" dirty="0"/>
          </a:p>
          <a:p>
            <a:r>
              <a:rPr lang="en-US" sz="1600" dirty="0"/>
              <a:t>6) </a:t>
            </a:r>
            <a:r>
              <a:rPr lang="en-US" sz="1600" b="1" dirty="0"/>
              <a:t>Monitoring and evaluation</a:t>
            </a:r>
            <a:r>
              <a:rPr lang="en-US" sz="1600" dirty="0"/>
              <a:t>: Policy alignment and monitoring of progress against national, regional and SMART commitments and measuring progress toward global goals and objectives (e.g. SDGs).</a:t>
            </a:r>
          </a:p>
        </p:txBody>
      </p:sp>
      <p:sp>
        <p:nvSpPr>
          <p:cNvPr id="6" name="TextBox 5">
            <a:extLst>
              <a:ext uri="{FF2B5EF4-FFF2-40B4-BE49-F238E27FC236}">
                <a16:creationId xmlns:a16="http://schemas.microsoft.com/office/drawing/2014/main" id="{6A5D2E5C-EDFF-5642-A8F5-946B71C89968}"/>
              </a:ext>
            </a:extLst>
          </p:cNvPr>
          <p:cNvSpPr txBox="1"/>
          <p:nvPr/>
        </p:nvSpPr>
        <p:spPr>
          <a:xfrm>
            <a:off x="145910" y="89625"/>
            <a:ext cx="5964958" cy="954107"/>
          </a:xfrm>
          <a:prstGeom prst="rect">
            <a:avLst/>
          </a:prstGeom>
          <a:noFill/>
        </p:spPr>
        <p:txBody>
          <a:bodyPr wrap="square" rtlCol="0">
            <a:spAutoFit/>
          </a:bodyPr>
          <a:lstStyle/>
          <a:p>
            <a:r>
              <a:rPr lang="en-US" sz="2800" dirty="0"/>
              <a:t>Six Building Blocks for Mainstreaming Biodiversity for nutrition and health </a:t>
            </a:r>
          </a:p>
        </p:txBody>
      </p:sp>
      <p:sp>
        <p:nvSpPr>
          <p:cNvPr id="9" name="Rectangle 8">
            <a:extLst>
              <a:ext uri="{FF2B5EF4-FFF2-40B4-BE49-F238E27FC236}">
                <a16:creationId xmlns:a16="http://schemas.microsoft.com/office/drawing/2014/main" id="{7392025C-8385-BB47-B2E2-F7FC1A159D8D}"/>
              </a:ext>
            </a:extLst>
          </p:cNvPr>
          <p:cNvSpPr/>
          <p:nvPr/>
        </p:nvSpPr>
        <p:spPr>
          <a:xfrm>
            <a:off x="145910" y="1230847"/>
            <a:ext cx="5444568" cy="2062103"/>
          </a:xfrm>
          <a:prstGeom prst="rect">
            <a:avLst/>
          </a:prstGeom>
        </p:spPr>
        <p:txBody>
          <a:bodyPr wrap="square">
            <a:spAutoFit/>
          </a:bodyPr>
          <a:lstStyle/>
          <a:p>
            <a:r>
              <a:rPr lang="en-US" sz="1600" dirty="0"/>
              <a:t>1) </a:t>
            </a:r>
            <a:r>
              <a:rPr lang="en-US" sz="1600" b="1" dirty="0"/>
              <a:t>Knowledge development and co-production</a:t>
            </a:r>
            <a:r>
              <a:rPr lang="en-US" sz="1600" dirty="0"/>
              <a:t>: Through cross-sectoral scientific knowledge and enabling the co-production of knowledge. </a:t>
            </a:r>
          </a:p>
          <a:p>
            <a:endParaRPr lang="en-US" sz="1600" dirty="0"/>
          </a:p>
          <a:p>
            <a:r>
              <a:rPr lang="en-US" sz="1600" dirty="0"/>
              <a:t>2) </a:t>
            </a:r>
            <a:r>
              <a:rPr lang="en-US" sz="1600" b="1" dirty="0"/>
              <a:t>Enabling environment: </a:t>
            </a:r>
            <a:r>
              <a:rPr lang="en-US" sz="1600" dirty="0"/>
              <a:t>Through evidence-based policies and measures that empower and enable stakeholders to mainstream biodiversity in food systems and health systems, promote equity and accountability.</a:t>
            </a:r>
          </a:p>
        </p:txBody>
      </p:sp>
      <p:sp>
        <p:nvSpPr>
          <p:cNvPr id="11" name="Rectangle 10">
            <a:extLst>
              <a:ext uri="{FF2B5EF4-FFF2-40B4-BE49-F238E27FC236}">
                <a16:creationId xmlns:a16="http://schemas.microsoft.com/office/drawing/2014/main" id="{08884A25-B0D3-664E-8B3E-262DEA381F1B}"/>
              </a:ext>
            </a:extLst>
          </p:cNvPr>
          <p:cNvSpPr/>
          <p:nvPr/>
        </p:nvSpPr>
        <p:spPr>
          <a:xfrm>
            <a:off x="490653" y="6423102"/>
            <a:ext cx="8374565" cy="307777"/>
          </a:xfrm>
          <a:prstGeom prst="rect">
            <a:avLst/>
          </a:prstGeom>
        </p:spPr>
        <p:txBody>
          <a:bodyPr wrap="square">
            <a:spAutoFit/>
          </a:bodyPr>
          <a:lstStyle/>
          <a:p>
            <a:r>
              <a:rPr lang="en-US" sz="1400" dirty="0"/>
              <a:t>https://</a:t>
            </a:r>
            <a:r>
              <a:rPr lang="en-US" sz="1400" dirty="0" err="1"/>
              <a:t>www.who.int</a:t>
            </a:r>
            <a:r>
              <a:rPr lang="en-US" sz="1400" dirty="0"/>
              <a:t>/publications/</a:t>
            </a:r>
            <a:r>
              <a:rPr lang="en-US" sz="1400" dirty="0" err="1"/>
              <a:t>i</a:t>
            </a:r>
            <a:r>
              <a:rPr lang="en-US" sz="1400" dirty="0"/>
              <a:t>/item/guidance-mainstreaming-biodiversity-for-nutrition-and-health</a:t>
            </a:r>
          </a:p>
        </p:txBody>
      </p:sp>
    </p:spTree>
    <p:extLst>
      <p:ext uri="{BB962C8B-B14F-4D97-AF65-F5344CB8AC3E}">
        <p14:creationId xmlns:p14="http://schemas.microsoft.com/office/powerpoint/2010/main" val="763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EC030-EEDA-B04C-A7AE-7573FD1388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1951" b="7642"/>
          <a:stretch/>
        </p:blipFill>
        <p:spPr>
          <a:xfrm>
            <a:off x="2999679" y="113709"/>
            <a:ext cx="6024601" cy="6630581"/>
          </a:xfrm>
          <a:prstGeom prst="rect">
            <a:avLst/>
          </a:prstGeom>
        </p:spPr>
      </p:pic>
      <p:sp>
        <p:nvSpPr>
          <p:cNvPr id="3" name="Rectangle 2">
            <a:extLst>
              <a:ext uri="{FF2B5EF4-FFF2-40B4-BE49-F238E27FC236}">
                <a16:creationId xmlns:a16="http://schemas.microsoft.com/office/drawing/2014/main" id="{9CECB073-177A-BC48-953D-35CDF5766D79}"/>
              </a:ext>
            </a:extLst>
          </p:cNvPr>
          <p:cNvSpPr/>
          <p:nvPr/>
        </p:nvSpPr>
        <p:spPr>
          <a:xfrm>
            <a:off x="119720" y="686680"/>
            <a:ext cx="2595292" cy="1323439"/>
          </a:xfrm>
          <a:prstGeom prst="rect">
            <a:avLst/>
          </a:prstGeom>
        </p:spPr>
        <p:txBody>
          <a:bodyPr wrap="square">
            <a:spAutoFit/>
          </a:bodyPr>
          <a:lstStyle/>
          <a:p>
            <a:r>
              <a:rPr lang="en-US" sz="1600" dirty="0">
                <a:latin typeface="Helvetica" pitchFamily="2" charset="0"/>
              </a:rPr>
              <a:t>The various </a:t>
            </a:r>
            <a:r>
              <a:rPr lang="en-US" sz="1600" b="1" dirty="0">
                <a:latin typeface="Helvetica" pitchFamily="2" charset="0"/>
              </a:rPr>
              <a:t>interlinkages</a:t>
            </a:r>
            <a:r>
              <a:rPr lang="en-US" sz="1600" dirty="0">
                <a:latin typeface="Helvetica" pitchFamily="2" charset="0"/>
              </a:rPr>
              <a:t> between biodiversity</a:t>
            </a:r>
          </a:p>
          <a:p>
            <a:r>
              <a:rPr lang="en-US" sz="1600" dirty="0">
                <a:latin typeface="Helvetica" pitchFamily="2" charset="0"/>
              </a:rPr>
              <a:t>and human health and how </a:t>
            </a:r>
            <a:r>
              <a:rPr lang="en-US" sz="1600" b="1" dirty="0">
                <a:latin typeface="Helvetica" pitchFamily="2" charset="0"/>
              </a:rPr>
              <a:t>potential responses </a:t>
            </a:r>
            <a:r>
              <a:rPr lang="en-US" sz="1600" dirty="0">
                <a:latin typeface="Helvetica" pitchFamily="2" charset="0"/>
              </a:rPr>
              <a:t>of the health sector</a:t>
            </a:r>
            <a:endParaRPr lang="en-US" sz="1600" dirty="0">
              <a:effectLst/>
              <a:latin typeface="Helvetica" pitchFamily="2" charset="0"/>
            </a:endParaRPr>
          </a:p>
        </p:txBody>
      </p:sp>
      <p:pic>
        <p:nvPicPr>
          <p:cNvPr id="4" name="Picture 3">
            <a:extLst>
              <a:ext uri="{FF2B5EF4-FFF2-40B4-BE49-F238E27FC236}">
                <a16:creationId xmlns:a16="http://schemas.microsoft.com/office/drawing/2014/main" id="{0195537E-C2F2-F240-A26A-23673C80C2B2}"/>
              </a:ext>
            </a:extLst>
          </p:cNvPr>
          <p:cNvPicPr>
            <a:picLocks noChangeAspect="1"/>
          </p:cNvPicPr>
          <p:nvPr/>
        </p:nvPicPr>
        <p:blipFill>
          <a:blip r:embed="rId4"/>
          <a:stretch>
            <a:fillRect/>
          </a:stretch>
        </p:blipFill>
        <p:spPr>
          <a:xfrm>
            <a:off x="162853" y="2733962"/>
            <a:ext cx="2595292" cy="3287878"/>
          </a:xfrm>
          <a:prstGeom prst="rect">
            <a:avLst/>
          </a:prstGeom>
        </p:spPr>
      </p:pic>
      <p:sp>
        <p:nvSpPr>
          <p:cNvPr id="5" name="Rectangle 4">
            <a:extLst>
              <a:ext uri="{FF2B5EF4-FFF2-40B4-BE49-F238E27FC236}">
                <a16:creationId xmlns:a16="http://schemas.microsoft.com/office/drawing/2014/main" id="{9B4A85AD-42C2-7748-8949-1ABBA8E6B03A}"/>
              </a:ext>
            </a:extLst>
          </p:cNvPr>
          <p:cNvSpPr/>
          <p:nvPr/>
        </p:nvSpPr>
        <p:spPr>
          <a:xfrm>
            <a:off x="162853" y="6222562"/>
            <a:ext cx="2836826" cy="646331"/>
          </a:xfrm>
          <a:prstGeom prst="rect">
            <a:avLst/>
          </a:prstGeom>
        </p:spPr>
        <p:txBody>
          <a:bodyPr wrap="square">
            <a:spAutoFit/>
          </a:bodyPr>
          <a:lstStyle/>
          <a:p>
            <a:r>
              <a:rPr lang="en-US" sz="1200" dirty="0"/>
              <a:t>https://</a:t>
            </a:r>
            <a:r>
              <a:rPr lang="en-US" sz="1200" dirty="0" err="1"/>
              <a:t>www.who.int</a:t>
            </a:r>
            <a:r>
              <a:rPr lang="en-US" sz="1200" dirty="0"/>
              <a:t>/publications/</a:t>
            </a:r>
            <a:r>
              <a:rPr lang="en-US" sz="1200" dirty="0" err="1"/>
              <a:t>i</a:t>
            </a:r>
            <a:r>
              <a:rPr lang="en-US" sz="1200" dirty="0"/>
              <a:t>/item/guidance-mainstreaming-biodiversity-for-nutrition-and-health</a:t>
            </a:r>
          </a:p>
        </p:txBody>
      </p:sp>
    </p:spTree>
    <p:extLst>
      <p:ext uri="{BB962C8B-B14F-4D97-AF65-F5344CB8AC3E}">
        <p14:creationId xmlns:p14="http://schemas.microsoft.com/office/powerpoint/2010/main" val="876386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D705C-0589-FB43-8F1B-584CB66EAB8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1789" b="7641"/>
          <a:stretch/>
        </p:blipFill>
        <p:spPr>
          <a:xfrm>
            <a:off x="2990163" y="0"/>
            <a:ext cx="5993961" cy="6897876"/>
          </a:xfrm>
          <a:prstGeom prst="rect">
            <a:avLst/>
          </a:prstGeom>
        </p:spPr>
      </p:pic>
      <p:sp>
        <p:nvSpPr>
          <p:cNvPr id="3" name="Rectangle 2">
            <a:extLst>
              <a:ext uri="{FF2B5EF4-FFF2-40B4-BE49-F238E27FC236}">
                <a16:creationId xmlns:a16="http://schemas.microsoft.com/office/drawing/2014/main" id="{7586AD9E-573B-4D49-AA10-BFC9CBE4D445}"/>
              </a:ext>
            </a:extLst>
          </p:cNvPr>
          <p:cNvSpPr/>
          <p:nvPr/>
        </p:nvSpPr>
        <p:spPr>
          <a:xfrm>
            <a:off x="119720" y="686680"/>
            <a:ext cx="2400455" cy="1569660"/>
          </a:xfrm>
          <a:prstGeom prst="rect">
            <a:avLst/>
          </a:prstGeom>
        </p:spPr>
        <p:txBody>
          <a:bodyPr wrap="square">
            <a:spAutoFit/>
          </a:bodyPr>
          <a:lstStyle/>
          <a:p>
            <a:r>
              <a:rPr lang="en-US" sz="1600" dirty="0">
                <a:latin typeface="Helvetica" pitchFamily="2" charset="0"/>
              </a:rPr>
              <a:t>Examples of cross-cutting </a:t>
            </a:r>
            <a:r>
              <a:rPr lang="en-US" sz="1600" b="1" dirty="0">
                <a:latin typeface="Helvetica" pitchFamily="2" charset="0"/>
              </a:rPr>
              <a:t>indicators</a:t>
            </a:r>
            <a:r>
              <a:rPr lang="en-US" sz="1600" dirty="0">
                <a:latin typeface="Helvetica" pitchFamily="2" charset="0"/>
              </a:rPr>
              <a:t> for  assessing state of relationships between biodiversity</a:t>
            </a:r>
          </a:p>
          <a:p>
            <a:r>
              <a:rPr lang="en-US" sz="1600" dirty="0">
                <a:latin typeface="Helvetica" pitchFamily="2" charset="0"/>
              </a:rPr>
              <a:t>and human health.</a:t>
            </a:r>
            <a:endParaRPr lang="en-US" sz="1600" dirty="0">
              <a:effectLst/>
              <a:latin typeface="Helvetica" pitchFamily="2" charset="0"/>
            </a:endParaRPr>
          </a:p>
        </p:txBody>
      </p:sp>
      <p:pic>
        <p:nvPicPr>
          <p:cNvPr id="4" name="Picture 3">
            <a:extLst>
              <a:ext uri="{FF2B5EF4-FFF2-40B4-BE49-F238E27FC236}">
                <a16:creationId xmlns:a16="http://schemas.microsoft.com/office/drawing/2014/main" id="{ACF55DB3-33C1-AF4B-AD0E-6CEE40F43E24}"/>
              </a:ext>
            </a:extLst>
          </p:cNvPr>
          <p:cNvPicPr>
            <a:picLocks noChangeAspect="1"/>
          </p:cNvPicPr>
          <p:nvPr/>
        </p:nvPicPr>
        <p:blipFill>
          <a:blip r:embed="rId4"/>
          <a:stretch>
            <a:fillRect/>
          </a:stretch>
        </p:blipFill>
        <p:spPr>
          <a:xfrm>
            <a:off x="200722" y="2934684"/>
            <a:ext cx="2595292" cy="3287878"/>
          </a:xfrm>
          <a:prstGeom prst="rect">
            <a:avLst/>
          </a:prstGeom>
        </p:spPr>
      </p:pic>
      <p:sp>
        <p:nvSpPr>
          <p:cNvPr id="5" name="Rectangle 4">
            <a:extLst>
              <a:ext uri="{FF2B5EF4-FFF2-40B4-BE49-F238E27FC236}">
                <a16:creationId xmlns:a16="http://schemas.microsoft.com/office/drawing/2014/main" id="{35DB9E9E-CBDD-AD4E-B3DD-0AB3DFDF442A}"/>
              </a:ext>
            </a:extLst>
          </p:cNvPr>
          <p:cNvSpPr/>
          <p:nvPr/>
        </p:nvSpPr>
        <p:spPr>
          <a:xfrm>
            <a:off x="159876" y="6257836"/>
            <a:ext cx="3062826" cy="600164"/>
          </a:xfrm>
          <a:prstGeom prst="rect">
            <a:avLst/>
          </a:prstGeom>
        </p:spPr>
        <p:txBody>
          <a:bodyPr wrap="square">
            <a:spAutoFit/>
          </a:bodyPr>
          <a:lstStyle/>
          <a:p>
            <a:r>
              <a:rPr lang="en-US" sz="1100" dirty="0"/>
              <a:t>https://</a:t>
            </a:r>
            <a:r>
              <a:rPr lang="en-US" sz="1100" dirty="0" err="1"/>
              <a:t>www.who.int</a:t>
            </a:r>
            <a:r>
              <a:rPr lang="en-US" sz="1100" dirty="0"/>
              <a:t>/publications/</a:t>
            </a:r>
            <a:r>
              <a:rPr lang="en-US" sz="1100" dirty="0" err="1"/>
              <a:t>i</a:t>
            </a:r>
            <a:r>
              <a:rPr lang="en-US" sz="1100" dirty="0"/>
              <a:t>/item/guidance-mainstreaming-biodiversity-for-nutrition-and-health</a:t>
            </a:r>
          </a:p>
        </p:txBody>
      </p:sp>
    </p:spTree>
    <p:extLst>
      <p:ext uri="{BB962C8B-B14F-4D97-AF65-F5344CB8AC3E}">
        <p14:creationId xmlns:p14="http://schemas.microsoft.com/office/powerpoint/2010/main" val="304595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417094" y="352927"/>
            <a:ext cx="7940843" cy="646331"/>
          </a:xfrm>
          <a:prstGeom prst="rect">
            <a:avLst/>
          </a:prstGeom>
          <a:noFill/>
        </p:spPr>
        <p:txBody>
          <a:bodyPr wrap="square" rtlCol="0">
            <a:spAutoFit/>
          </a:bodyPr>
          <a:lstStyle/>
          <a:p>
            <a:endParaRPr lang="en-US" dirty="0"/>
          </a:p>
          <a:p>
            <a:endParaRPr lang="en-US" dirty="0"/>
          </a:p>
        </p:txBody>
      </p:sp>
      <p:graphicFrame>
        <p:nvGraphicFramePr>
          <p:cNvPr id="2" name="Table 1">
            <a:extLst>
              <a:ext uri="{FF2B5EF4-FFF2-40B4-BE49-F238E27FC236}">
                <a16:creationId xmlns:a16="http://schemas.microsoft.com/office/drawing/2014/main" id="{AEF7B117-744F-5646-884D-4C1FEC13E09A}"/>
              </a:ext>
            </a:extLst>
          </p:cNvPr>
          <p:cNvGraphicFramePr>
            <a:graphicFrameLocks noGrp="1"/>
          </p:cNvGraphicFramePr>
          <p:nvPr>
            <p:extLst>
              <p:ext uri="{D42A27DB-BD31-4B8C-83A1-F6EECF244321}">
                <p14:modId xmlns:p14="http://schemas.microsoft.com/office/powerpoint/2010/main" val="262925943"/>
              </p:ext>
            </p:extLst>
          </p:nvPr>
        </p:nvGraphicFramePr>
        <p:xfrm>
          <a:off x="786063" y="721895"/>
          <a:ext cx="7571874" cy="5783178"/>
        </p:xfrm>
        <a:graphic>
          <a:graphicData uri="http://schemas.openxmlformats.org/drawingml/2006/table">
            <a:tbl>
              <a:tblPr/>
              <a:tblGrid>
                <a:gridCol w="3225058">
                  <a:extLst>
                    <a:ext uri="{9D8B030D-6E8A-4147-A177-3AD203B41FA5}">
                      <a16:colId xmlns:a16="http://schemas.microsoft.com/office/drawing/2014/main" val="3430306374"/>
                    </a:ext>
                  </a:extLst>
                </a:gridCol>
                <a:gridCol w="4346816">
                  <a:extLst>
                    <a:ext uri="{9D8B030D-6E8A-4147-A177-3AD203B41FA5}">
                      <a16:colId xmlns:a16="http://schemas.microsoft.com/office/drawing/2014/main" val="3218288988"/>
                    </a:ext>
                  </a:extLst>
                </a:gridCol>
              </a:tblGrid>
              <a:tr h="1112150">
                <a:tc rowSpan="7">
                  <a:txBody>
                    <a:bodyPr/>
                    <a:lstStyle/>
                    <a:p>
                      <a:pPr algn="ctr" rtl="0" fontAlgn="ctr"/>
                      <a:r>
                        <a:rPr lang="en-US" sz="2400" b="0" dirty="0">
                          <a:effectLst/>
                          <a:latin typeface="Arial" panose="020B0604020202020204" pitchFamily="34" charset="0"/>
                        </a:rPr>
                        <a:t>Demonstrate understanding of the relationship between sustainable development and health</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r>
                        <a:rPr lang="en-US" sz="1400" b="0">
                          <a:effectLst/>
                          <a:latin typeface="Arial" panose="020B0604020202020204" pitchFamily="34" charset="0"/>
                        </a:rPr>
                        <a:t>Assess social and economic determinants of HIV health and their impact on access to and quality of health services and on differences in morbidity and mortality between and within different geographic areas.</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53058777"/>
                  </a:ext>
                </a:extLst>
              </a:tr>
              <a:tr h="444859">
                <a:tc vMerge="1">
                  <a:txBody>
                    <a:bodyPr/>
                    <a:lstStyle/>
                    <a:p>
                      <a:endParaRPr lang="en-US"/>
                    </a:p>
                  </a:txBody>
                  <a:tcPr/>
                </a:tc>
                <a:tc>
                  <a:txBody>
                    <a:bodyPr/>
                    <a:lstStyle/>
                    <a:p>
                      <a:pPr rtl="0" fontAlgn="t"/>
                      <a:r>
                        <a:rPr lang="en-US" sz="1400" b="0">
                          <a:effectLst/>
                          <a:latin typeface="Arial" panose="020B0604020202020204" pitchFamily="34" charset="0"/>
                        </a:rPr>
                        <a:t>Describe the relationship between food insecurity and poverty on HIV/AIDS prevention and treatment </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1132196"/>
                  </a:ext>
                </a:extLst>
              </a:tr>
              <a:tr h="667290">
                <a:tc vMerge="1">
                  <a:txBody>
                    <a:bodyPr/>
                    <a:lstStyle/>
                    <a:p>
                      <a:endParaRPr lang="en-US"/>
                    </a:p>
                  </a:txBody>
                  <a:tcPr/>
                </a:tc>
                <a:tc>
                  <a:txBody>
                    <a:bodyPr/>
                    <a:lstStyle/>
                    <a:p>
                      <a:pPr rtl="0" fontAlgn="t"/>
                      <a:r>
                        <a:rPr lang="en-US" sz="1400" b="0" dirty="0">
                          <a:effectLst/>
                          <a:latin typeface="Arial" panose="020B0604020202020204" pitchFamily="34" charset="0"/>
                        </a:rPr>
                        <a:t>Explain the role of climate change and sustainability in food security, nutrition and HIV health </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0254249"/>
                  </a:ext>
                </a:extLst>
              </a:tr>
              <a:tr h="1779440">
                <a:tc vMerge="1">
                  <a:txBody>
                    <a:bodyPr/>
                    <a:lstStyle/>
                    <a:p>
                      <a:endParaRPr lang="en-US"/>
                    </a:p>
                  </a:txBody>
                  <a:tcPr/>
                </a:tc>
                <a:tc>
                  <a:txBody>
                    <a:bodyPr/>
                    <a:lstStyle/>
                    <a:p>
                      <a:pPr rtl="0" fontAlgn="t"/>
                      <a:r>
                        <a:rPr lang="en-US" sz="1400" b="0" dirty="0">
                          <a:solidFill>
                            <a:schemeClr val="tx1"/>
                          </a:solidFill>
                          <a:effectLst/>
                          <a:latin typeface="Arial" panose="020B0604020202020204" pitchFamily="34" charset="0"/>
                        </a:rPr>
                        <a:t>Analyze knowledge of economic strengthening and food security interventions for HIV health. These include: 1) Conditional and unconditional cash transfers, microfinance and savings interventions) 2) Agriculture, agroforestry, and livestock interventions 3) Food supplementation and other food support interventions 4) Training and other livelihood interventions</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08121016"/>
                  </a:ext>
                </a:extLst>
              </a:tr>
              <a:tr h="667290">
                <a:tc vMerge="1">
                  <a:txBody>
                    <a:bodyPr/>
                    <a:lstStyle/>
                    <a:p>
                      <a:endParaRPr lang="en-US"/>
                    </a:p>
                  </a:txBody>
                  <a:tcPr/>
                </a:tc>
                <a:tc>
                  <a:txBody>
                    <a:bodyPr/>
                    <a:lstStyle/>
                    <a:p>
                      <a:pPr rtl="0" fontAlgn="t"/>
                      <a:r>
                        <a:rPr lang="en-US" sz="1400" b="0" i="0" dirty="0">
                          <a:solidFill>
                            <a:schemeClr val="tx1"/>
                          </a:solidFill>
                          <a:effectLst/>
                          <a:latin typeface="Arial" panose="020B0604020202020204" pitchFamily="34" charset="0"/>
                        </a:rPr>
                        <a:t>Discuss the role of women’s empowerment and gender transformative interventions as parts of S4DH approaches</a:t>
                      </a:r>
                      <a:endParaRPr lang="en-US" sz="1400" b="0" dirty="0">
                        <a:solidFill>
                          <a:schemeClr val="tx1"/>
                        </a:solidFill>
                        <a:effectLst/>
                        <a:latin typeface="Arial" panose="020B0604020202020204" pitchFamily="34" charset="0"/>
                      </a:endParaRP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00306323"/>
                  </a:ext>
                </a:extLst>
              </a:tr>
              <a:tr h="667290">
                <a:tc vMerge="1">
                  <a:txBody>
                    <a:bodyPr/>
                    <a:lstStyle/>
                    <a:p>
                      <a:endParaRPr lang="en-US"/>
                    </a:p>
                  </a:txBody>
                  <a:tcPr/>
                </a:tc>
                <a:tc>
                  <a:txBody>
                    <a:bodyPr/>
                    <a:lstStyle/>
                    <a:p>
                      <a:pPr rtl="0" fontAlgn="t"/>
                      <a:r>
                        <a:rPr lang="en-US" sz="1400" b="0" dirty="0">
                          <a:solidFill>
                            <a:schemeClr val="tx1"/>
                          </a:solidFill>
                          <a:effectLst/>
                          <a:latin typeface="Arial" panose="020B0604020202020204" pitchFamily="34" charset="0"/>
                        </a:rPr>
                        <a:t>Evaluate policies, development frameworks, and case studies of interventions designed to improve HIV health</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84974320"/>
                  </a:ext>
                </a:extLst>
              </a:tr>
              <a:tr h="444859">
                <a:tc vMerge="1">
                  <a:txBody>
                    <a:bodyPr/>
                    <a:lstStyle/>
                    <a:p>
                      <a:endParaRPr lang="en-US"/>
                    </a:p>
                  </a:txBody>
                  <a:tcPr/>
                </a:tc>
                <a:tc>
                  <a:txBody>
                    <a:bodyPr/>
                    <a:lstStyle/>
                    <a:p>
                      <a:pPr rtl="0" fontAlgn="t"/>
                      <a:r>
                        <a:rPr lang="en-US" sz="1400" b="0" dirty="0">
                          <a:solidFill>
                            <a:schemeClr val="tx1"/>
                          </a:solidFill>
                          <a:effectLst/>
                          <a:latin typeface="Arial" panose="020B0604020202020204" pitchFamily="34" charset="0"/>
                        </a:rPr>
                        <a:t>Integrate thinking and practice in different health settings for sustainable development</a:t>
                      </a:r>
                    </a:p>
                  </a:txBody>
                  <a:tcPr marL="28575" marR="28575"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453100"/>
                  </a:ext>
                </a:extLst>
              </a:tr>
            </a:tbl>
          </a:graphicData>
        </a:graphic>
      </p:graphicFrame>
      <p:sp>
        <p:nvSpPr>
          <p:cNvPr id="5" name="TextBox 4">
            <a:extLst>
              <a:ext uri="{FF2B5EF4-FFF2-40B4-BE49-F238E27FC236}">
                <a16:creationId xmlns:a16="http://schemas.microsoft.com/office/drawing/2014/main" id="{DC855FC8-5CEC-974D-8DB0-ED8AED4E196D}"/>
              </a:ext>
            </a:extLst>
          </p:cNvPr>
          <p:cNvSpPr txBox="1"/>
          <p:nvPr/>
        </p:nvSpPr>
        <p:spPr>
          <a:xfrm>
            <a:off x="2950006" y="168079"/>
            <a:ext cx="2637453" cy="461665"/>
          </a:xfrm>
          <a:prstGeom prst="rect">
            <a:avLst/>
          </a:prstGeom>
          <a:noFill/>
        </p:spPr>
        <p:txBody>
          <a:bodyPr wrap="none" rtlCol="0">
            <a:spAutoFit/>
          </a:bodyPr>
          <a:lstStyle/>
          <a:p>
            <a:r>
              <a:rPr lang="en-US" sz="2400" dirty="0"/>
              <a:t>Learning Objectives</a:t>
            </a:r>
          </a:p>
        </p:txBody>
      </p:sp>
      <p:sp>
        <p:nvSpPr>
          <p:cNvPr id="6" name="Oval 5">
            <a:extLst>
              <a:ext uri="{FF2B5EF4-FFF2-40B4-BE49-F238E27FC236}">
                <a16:creationId xmlns:a16="http://schemas.microsoft.com/office/drawing/2014/main" id="{6DC3BB29-4FFA-F540-AD89-AFC50CD04A2D}"/>
              </a:ext>
            </a:extLst>
          </p:cNvPr>
          <p:cNvSpPr/>
          <p:nvPr/>
        </p:nvSpPr>
        <p:spPr>
          <a:xfrm>
            <a:off x="3843581" y="2216258"/>
            <a:ext cx="4836831" cy="681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8F427E-3307-3B49-BF51-9E840BA36E33}"/>
              </a:ext>
            </a:extLst>
          </p:cNvPr>
          <p:cNvSpPr/>
          <p:nvPr/>
        </p:nvSpPr>
        <p:spPr>
          <a:xfrm>
            <a:off x="3705590" y="3719593"/>
            <a:ext cx="4836831" cy="3955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8DC827-5731-C94C-BE6C-700F106A07CC}"/>
              </a:ext>
            </a:extLst>
          </p:cNvPr>
          <p:cNvSpPr/>
          <p:nvPr/>
        </p:nvSpPr>
        <p:spPr>
          <a:xfrm>
            <a:off x="3613348" y="5905805"/>
            <a:ext cx="4836831" cy="681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919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hat Is Planetary Health? - Funding News Asia">
            <a:extLst>
              <a:ext uri="{FF2B5EF4-FFF2-40B4-BE49-F238E27FC236}">
                <a16:creationId xmlns:a16="http://schemas.microsoft.com/office/drawing/2014/main" id="{02F8D3E2-59BC-2348-ADF6-8C2DB11F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03" y="501804"/>
            <a:ext cx="5564876" cy="5553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E9D1F0-D125-F649-9F56-DF3AAAD45755}"/>
              </a:ext>
            </a:extLst>
          </p:cNvPr>
          <p:cNvSpPr txBox="1"/>
          <p:nvPr/>
        </p:nvSpPr>
        <p:spPr>
          <a:xfrm>
            <a:off x="6411951" y="1204331"/>
            <a:ext cx="2442117" cy="4401205"/>
          </a:xfrm>
          <a:prstGeom prst="rect">
            <a:avLst/>
          </a:prstGeom>
          <a:noFill/>
        </p:spPr>
        <p:txBody>
          <a:bodyPr wrap="square" rtlCol="0">
            <a:spAutoFit/>
          </a:bodyPr>
          <a:lstStyle/>
          <a:p>
            <a:r>
              <a:rPr lang="en-US" sz="2000" b="1" dirty="0"/>
              <a:t>“One Health” </a:t>
            </a:r>
            <a:r>
              <a:rPr lang="en-US" sz="2000" dirty="0"/>
              <a:t>brings in consideration of animals as well as humans. </a:t>
            </a:r>
            <a:r>
              <a:rPr lang="en-US" sz="2000" i="1" dirty="0"/>
              <a:t>Plants? No</a:t>
            </a:r>
            <a:r>
              <a:rPr lang="en-US" sz="2000" dirty="0"/>
              <a:t>.</a:t>
            </a:r>
          </a:p>
          <a:p>
            <a:endParaRPr lang="en-US" sz="2000" dirty="0"/>
          </a:p>
          <a:p>
            <a:r>
              <a:rPr lang="en-US" sz="2000" b="1" dirty="0"/>
              <a:t>“Planetary Health” </a:t>
            </a:r>
            <a:r>
              <a:rPr lang="en-US" sz="2000" dirty="0"/>
              <a:t>encompasses </a:t>
            </a:r>
            <a:r>
              <a:rPr lang="en-US" sz="2000" b="1" dirty="0"/>
              <a:t>plants, microbes</a:t>
            </a:r>
            <a:r>
              <a:rPr lang="en-US" sz="2000" dirty="0"/>
              <a:t> and ecosystems (</a:t>
            </a:r>
            <a:r>
              <a:rPr lang="en-US" sz="2000" b="1" dirty="0"/>
              <a:t>soils</a:t>
            </a:r>
            <a:r>
              <a:rPr lang="en-US" sz="2000" dirty="0"/>
              <a:t> and </a:t>
            </a:r>
            <a:r>
              <a:rPr lang="en-US" sz="2000" b="1" dirty="0"/>
              <a:t>aquatic</a:t>
            </a:r>
            <a:r>
              <a:rPr lang="en-US" sz="2000" dirty="0"/>
              <a:t>). </a:t>
            </a:r>
          </a:p>
          <a:p>
            <a:endParaRPr lang="en-US" sz="2000" dirty="0"/>
          </a:p>
          <a:p>
            <a:r>
              <a:rPr lang="en-US" sz="2000" dirty="0"/>
              <a:t>All biodiversity and ecosystem services are crucial part.</a:t>
            </a:r>
          </a:p>
        </p:txBody>
      </p:sp>
    </p:spTree>
    <p:extLst>
      <p:ext uri="{BB962C8B-B14F-4D97-AF65-F5344CB8AC3E}">
        <p14:creationId xmlns:p14="http://schemas.microsoft.com/office/powerpoint/2010/main" val="889905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601578" y="2081366"/>
            <a:ext cx="7940843" cy="2308324"/>
          </a:xfrm>
          <a:prstGeom prst="rect">
            <a:avLst/>
          </a:prstGeom>
          <a:noFill/>
        </p:spPr>
        <p:txBody>
          <a:bodyPr wrap="square" rtlCol="0">
            <a:spAutoFit/>
          </a:bodyPr>
          <a:lstStyle/>
          <a:p>
            <a:pPr algn="ctr"/>
            <a:endParaRPr lang="en-US" sz="2400" dirty="0"/>
          </a:p>
          <a:p>
            <a:pPr algn="ctr"/>
            <a:r>
              <a:rPr lang="en-US" sz="2400" dirty="0"/>
              <a:t>Is biodiversity ever seen as harmful to human health?</a:t>
            </a:r>
          </a:p>
          <a:p>
            <a:pPr algn="ctr"/>
            <a:endParaRPr lang="en-US" sz="2400" dirty="0"/>
          </a:p>
          <a:p>
            <a:pPr algn="ctr"/>
            <a:r>
              <a:rPr lang="en-US" sz="2400" dirty="0"/>
              <a:t>How does biodiversity relate to HIV?</a:t>
            </a:r>
          </a:p>
          <a:p>
            <a:pPr algn="ctr"/>
            <a:endParaRPr lang="en-US" sz="2400" dirty="0"/>
          </a:p>
          <a:p>
            <a:pPr algn="ctr"/>
            <a:endParaRPr lang="en-US" sz="2400" dirty="0"/>
          </a:p>
        </p:txBody>
      </p:sp>
    </p:spTree>
    <p:extLst>
      <p:ext uri="{BB962C8B-B14F-4D97-AF65-F5344CB8AC3E}">
        <p14:creationId xmlns:p14="http://schemas.microsoft.com/office/powerpoint/2010/main" val="2604544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34E4A-90A7-5942-AC65-3171272C39B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71"/>
          <a:stretch/>
        </p:blipFill>
        <p:spPr>
          <a:xfrm>
            <a:off x="533400" y="131240"/>
            <a:ext cx="8153400" cy="6764860"/>
          </a:xfrm>
          <a:prstGeom prst="rect">
            <a:avLst/>
          </a:prstGeom>
        </p:spPr>
      </p:pic>
      <p:sp>
        <p:nvSpPr>
          <p:cNvPr id="3" name="文本框 55">
            <a:extLst>
              <a:ext uri="{FF2B5EF4-FFF2-40B4-BE49-F238E27FC236}">
                <a16:creationId xmlns:a16="http://schemas.microsoft.com/office/drawing/2014/main" id="{E37DFB15-37BF-C645-BB84-FC869D410030}"/>
              </a:ext>
            </a:extLst>
          </p:cNvPr>
          <p:cNvSpPr txBox="1"/>
          <p:nvPr/>
        </p:nvSpPr>
        <p:spPr>
          <a:xfrm>
            <a:off x="723900" y="133526"/>
            <a:ext cx="7810500" cy="461665"/>
          </a:xfrm>
          <a:prstGeom prst="rect">
            <a:avLst/>
          </a:prstGeom>
          <a:solidFill>
            <a:schemeClr val="bg1"/>
          </a:solidFill>
        </p:spPr>
        <p:txBody>
          <a:bodyPr wrap="square" rtlCol="0">
            <a:spAutoFit/>
          </a:bodyPr>
          <a:lstStyle/>
          <a:p>
            <a:pPr algn="ctr"/>
            <a:r>
              <a:rPr lang="en-US" altLang="zh-CN" sz="2400" b="1" dirty="0">
                <a:latin typeface="+mj-lt"/>
              </a:rPr>
              <a:t>Stepping back: what makes a good indicator of biodiversity?</a:t>
            </a:r>
            <a:endParaRPr lang="zh-CN" altLang="en-US" sz="2400" b="1" dirty="0">
              <a:latin typeface="+mj-lt"/>
            </a:endParaRPr>
          </a:p>
        </p:txBody>
      </p:sp>
    </p:spTree>
    <p:extLst>
      <p:ext uri="{BB962C8B-B14F-4D97-AF65-F5344CB8AC3E}">
        <p14:creationId xmlns:p14="http://schemas.microsoft.com/office/powerpoint/2010/main" val="3215826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9DFA5C4-E927-2641-AF70-9871C02271D6}"/>
              </a:ext>
            </a:extLst>
          </p:cNvPr>
          <p:cNvGrpSpPr/>
          <p:nvPr/>
        </p:nvGrpSpPr>
        <p:grpSpPr>
          <a:xfrm>
            <a:off x="270496" y="342900"/>
            <a:ext cx="8603007" cy="6172200"/>
            <a:chOff x="270496" y="685800"/>
            <a:chExt cx="8603007" cy="6172200"/>
          </a:xfrm>
        </p:grpSpPr>
        <p:grpSp>
          <p:nvGrpSpPr>
            <p:cNvPr id="8" name="Group 7">
              <a:extLst>
                <a:ext uri="{FF2B5EF4-FFF2-40B4-BE49-F238E27FC236}">
                  <a16:creationId xmlns:a16="http://schemas.microsoft.com/office/drawing/2014/main" id="{AD78D67E-49C5-684E-B973-8D41067B9810}"/>
                </a:ext>
              </a:extLst>
            </p:cNvPr>
            <p:cNvGrpSpPr/>
            <p:nvPr/>
          </p:nvGrpSpPr>
          <p:grpSpPr>
            <a:xfrm>
              <a:off x="270496" y="685800"/>
              <a:ext cx="8603007" cy="6172200"/>
              <a:chOff x="270496" y="685800"/>
              <a:chExt cx="8603007" cy="6172200"/>
            </a:xfrm>
          </p:grpSpPr>
          <p:pic>
            <p:nvPicPr>
              <p:cNvPr id="6" name="Picture 5">
                <a:extLst>
                  <a:ext uri="{FF2B5EF4-FFF2-40B4-BE49-F238E27FC236}">
                    <a16:creationId xmlns:a16="http://schemas.microsoft.com/office/drawing/2014/main" id="{E893B21E-45E1-8E4D-97EF-F6D3C31DCEFF}"/>
                  </a:ext>
                </a:extLst>
              </p:cNvPr>
              <p:cNvPicPr>
                <a:picLocks noChangeAspect="1"/>
              </p:cNvPicPr>
              <p:nvPr/>
            </p:nvPicPr>
            <p:blipFill rotWithShape="1">
              <a:blip r:embed="rId2"/>
              <a:srcRect t="10000"/>
              <a:stretch/>
            </p:blipFill>
            <p:spPr>
              <a:xfrm>
                <a:off x="270496" y="685800"/>
                <a:ext cx="8603007" cy="6172200"/>
              </a:xfrm>
              <a:prstGeom prst="rect">
                <a:avLst/>
              </a:prstGeom>
              <a:ln>
                <a:noFill/>
              </a:ln>
            </p:spPr>
          </p:pic>
          <p:sp>
            <p:nvSpPr>
              <p:cNvPr id="7" name="TextBox 6">
                <a:extLst>
                  <a:ext uri="{FF2B5EF4-FFF2-40B4-BE49-F238E27FC236}">
                    <a16:creationId xmlns:a16="http://schemas.microsoft.com/office/drawing/2014/main" id="{5489EDAA-3917-5A4A-B664-2B3C380423E1}"/>
                  </a:ext>
                </a:extLst>
              </p:cNvPr>
              <p:cNvSpPr txBox="1"/>
              <p:nvPr/>
            </p:nvSpPr>
            <p:spPr>
              <a:xfrm>
                <a:off x="3810000" y="2514600"/>
                <a:ext cx="914400" cy="461665"/>
              </a:xfrm>
              <a:prstGeom prst="rect">
                <a:avLst/>
              </a:prstGeom>
              <a:solidFill>
                <a:srgbClr val="E5CCAF"/>
              </a:solidFill>
              <a:ln>
                <a:noFill/>
              </a:ln>
            </p:spPr>
            <p:txBody>
              <a:bodyPr wrap="square" rtlCol="0">
                <a:spAutoFit/>
              </a:bodyPr>
              <a:lstStyle/>
              <a:p>
                <a:endParaRPr lang="en-US" dirty="0"/>
              </a:p>
            </p:txBody>
          </p:sp>
        </p:grpSp>
        <p:sp>
          <p:nvSpPr>
            <p:cNvPr id="9" name="TextBox 8">
              <a:extLst>
                <a:ext uri="{FF2B5EF4-FFF2-40B4-BE49-F238E27FC236}">
                  <a16:creationId xmlns:a16="http://schemas.microsoft.com/office/drawing/2014/main" id="{8230756E-6CA4-8342-9CFF-C656C2D2B67D}"/>
                </a:ext>
              </a:extLst>
            </p:cNvPr>
            <p:cNvSpPr txBox="1"/>
            <p:nvPr/>
          </p:nvSpPr>
          <p:spPr>
            <a:xfrm>
              <a:off x="3729328" y="1828800"/>
              <a:ext cx="1075744" cy="307777"/>
            </a:xfrm>
            <a:prstGeom prst="rect">
              <a:avLst/>
            </a:prstGeom>
            <a:noFill/>
            <a:ln>
              <a:noFill/>
            </a:ln>
          </p:spPr>
          <p:txBody>
            <a:bodyPr wrap="none" rtlCol="0">
              <a:spAutoFit/>
            </a:bodyPr>
            <a:lstStyle/>
            <a:p>
              <a:r>
                <a:rPr lang="en-US" sz="1400" b="1" dirty="0">
                  <a:latin typeface="+mn-lt"/>
                </a:rPr>
                <a:t>“indicators”</a:t>
              </a:r>
            </a:p>
          </p:txBody>
        </p:sp>
        <p:sp>
          <p:nvSpPr>
            <p:cNvPr id="10" name="TextBox 9">
              <a:extLst>
                <a:ext uri="{FF2B5EF4-FFF2-40B4-BE49-F238E27FC236}">
                  <a16:creationId xmlns:a16="http://schemas.microsoft.com/office/drawing/2014/main" id="{C1426763-391A-A641-9B81-D8669F1F2098}"/>
                </a:ext>
              </a:extLst>
            </p:cNvPr>
            <p:cNvSpPr txBox="1"/>
            <p:nvPr/>
          </p:nvSpPr>
          <p:spPr>
            <a:xfrm>
              <a:off x="3729327" y="2514600"/>
              <a:ext cx="949299" cy="307777"/>
            </a:xfrm>
            <a:prstGeom prst="rect">
              <a:avLst/>
            </a:prstGeom>
            <a:noFill/>
            <a:ln>
              <a:noFill/>
            </a:ln>
          </p:spPr>
          <p:txBody>
            <a:bodyPr wrap="none" rtlCol="0">
              <a:spAutoFit/>
            </a:bodyPr>
            <a:lstStyle/>
            <a:p>
              <a:r>
                <a:rPr lang="en-US" sz="1400" b="1" dirty="0">
                  <a:latin typeface="+mn-lt"/>
                </a:rPr>
                <a:t>“Services”</a:t>
              </a:r>
            </a:p>
          </p:txBody>
        </p:sp>
      </p:grpSp>
      <p:sp>
        <p:nvSpPr>
          <p:cNvPr id="12" name="TextBox 11">
            <a:extLst>
              <a:ext uri="{FF2B5EF4-FFF2-40B4-BE49-F238E27FC236}">
                <a16:creationId xmlns:a16="http://schemas.microsoft.com/office/drawing/2014/main" id="{450EFCC3-58D7-FC45-804D-C0742091E440}"/>
              </a:ext>
            </a:extLst>
          </p:cNvPr>
          <p:cNvSpPr txBox="1"/>
          <p:nvPr/>
        </p:nvSpPr>
        <p:spPr>
          <a:xfrm>
            <a:off x="270496" y="-76200"/>
            <a:ext cx="8187704" cy="1815882"/>
          </a:xfrm>
          <a:prstGeom prst="rect">
            <a:avLst/>
          </a:prstGeom>
          <a:solidFill>
            <a:schemeClr val="bg1"/>
          </a:solidFill>
        </p:spPr>
        <p:txBody>
          <a:bodyPr wrap="square" rtlCol="0">
            <a:spAutoFit/>
          </a:bodyPr>
          <a:lstStyle/>
          <a:p>
            <a:endParaRPr lang="en-US" sz="2800" dirty="0">
              <a:latin typeface="+mn-lt"/>
            </a:endParaRPr>
          </a:p>
          <a:p>
            <a:r>
              <a:rPr lang="en-US" sz="2800" dirty="0"/>
              <a:t>Role of policy.</a:t>
            </a:r>
          </a:p>
          <a:p>
            <a:r>
              <a:rPr lang="en-US" sz="2800" dirty="0">
                <a:latin typeface="+mn-lt"/>
              </a:rPr>
              <a:t>Example: linking soil biodiversity to policies</a:t>
            </a:r>
          </a:p>
          <a:p>
            <a:endParaRPr lang="en-US" sz="2800" dirty="0">
              <a:latin typeface="+mn-lt"/>
            </a:endParaRPr>
          </a:p>
        </p:txBody>
      </p:sp>
    </p:spTree>
    <p:extLst>
      <p:ext uri="{BB962C8B-B14F-4D97-AF65-F5344CB8AC3E}">
        <p14:creationId xmlns:p14="http://schemas.microsoft.com/office/powerpoint/2010/main" val="882972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D3010-A1F5-BA4C-8996-25B7C53AF89A}"/>
              </a:ext>
            </a:extLst>
          </p:cNvPr>
          <p:cNvSpPr/>
          <p:nvPr/>
        </p:nvSpPr>
        <p:spPr>
          <a:xfrm>
            <a:off x="241443" y="5980836"/>
            <a:ext cx="4572000" cy="830997"/>
          </a:xfrm>
          <a:prstGeom prst="rect">
            <a:avLst/>
          </a:prstGeom>
        </p:spPr>
        <p:txBody>
          <a:bodyPr>
            <a:spAutoFit/>
          </a:bodyPr>
          <a:lstStyle/>
          <a:p>
            <a:r>
              <a:rPr lang="en-US" sz="1200" dirty="0"/>
              <a:t>Myers, S.S., </a:t>
            </a:r>
            <a:r>
              <a:rPr lang="en-US" sz="1200" dirty="0" err="1"/>
              <a:t>Gaffikin</a:t>
            </a:r>
            <a:r>
              <a:rPr lang="en-US" sz="1200" dirty="0"/>
              <a:t>, L., Golden, C.D., </a:t>
            </a:r>
            <a:r>
              <a:rPr lang="en-US" sz="1200" dirty="0" err="1"/>
              <a:t>Ostfeld</a:t>
            </a:r>
            <a:r>
              <a:rPr lang="en-US" sz="1200" dirty="0"/>
              <a:t>, R.S., Redford, K.H., Ricketts, T.H., Turner, W.R. and Osofsky, S.A., 2013. Human health impacts of ecosystem alteration. </a:t>
            </a:r>
            <a:r>
              <a:rPr lang="en-US" sz="1200" i="1" dirty="0"/>
              <a:t>Proceedings of the National Academy of Sciences</a:t>
            </a:r>
            <a:r>
              <a:rPr lang="en-US" sz="1200" dirty="0"/>
              <a:t>, </a:t>
            </a:r>
            <a:r>
              <a:rPr lang="en-US" sz="1200" i="1" dirty="0"/>
              <a:t>110</a:t>
            </a:r>
            <a:r>
              <a:rPr lang="en-US" sz="1200" dirty="0"/>
              <a:t>(47), pp.18753-18760.</a:t>
            </a:r>
          </a:p>
        </p:txBody>
      </p:sp>
      <p:pic>
        <p:nvPicPr>
          <p:cNvPr id="4" name="Picture 3">
            <a:extLst>
              <a:ext uri="{FF2B5EF4-FFF2-40B4-BE49-F238E27FC236}">
                <a16:creationId xmlns:a16="http://schemas.microsoft.com/office/drawing/2014/main" id="{E6A8BBC5-C5D1-CA4A-B5D9-6430C79983B6}"/>
              </a:ext>
            </a:extLst>
          </p:cNvPr>
          <p:cNvPicPr>
            <a:picLocks noChangeAspect="1"/>
          </p:cNvPicPr>
          <p:nvPr/>
        </p:nvPicPr>
        <p:blipFill rotWithShape="1">
          <a:blip r:embed="rId2"/>
          <a:srcRect l="18983" t="16231" r="38633" b="33350"/>
          <a:stretch/>
        </p:blipFill>
        <p:spPr>
          <a:xfrm>
            <a:off x="71918" y="226030"/>
            <a:ext cx="7921375" cy="5402083"/>
          </a:xfrm>
          <a:prstGeom prst="rect">
            <a:avLst/>
          </a:prstGeom>
        </p:spPr>
      </p:pic>
      <p:sp>
        <p:nvSpPr>
          <p:cNvPr id="5" name="TextBox 4">
            <a:extLst>
              <a:ext uri="{FF2B5EF4-FFF2-40B4-BE49-F238E27FC236}">
                <a16:creationId xmlns:a16="http://schemas.microsoft.com/office/drawing/2014/main" id="{7314E367-B3F3-C748-B285-2ACB4A40F6BF}"/>
              </a:ext>
            </a:extLst>
          </p:cNvPr>
          <p:cNvSpPr txBox="1"/>
          <p:nvPr/>
        </p:nvSpPr>
        <p:spPr>
          <a:xfrm>
            <a:off x="5775204" y="145969"/>
            <a:ext cx="3156923" cy="923330"/>
          </a:xfrm>
          <a:prstGeom prst="rect">
            <a:avLst/>
          </a:prstGeom>
          <a:noFill/>
        </p:spPr>
        <p:txBody>
          <a:bodyPr wrap="square" rtlCol="0">
            <a:spAutoFit/>
          </a:bodyPr>
          <a:lstStyle/>
          <a:p>
            <a:r>
              <a:rPr lang="en-US" dirty="0"/>
              <a:t>Layers of protection needed from individual to institutions to global</a:t>
            </a:r>
          </a:p>
        </p:txBody>
      </p:sp>
      <p:pic>
        <p:nvPicPr>
          <p:cNvPr id="3" name="Picture 2">
            <a:extLst>
              <a:ext uri="{FF2B5EF4-FFF2-40B4-BE49-F238E27FC236}">
                <a16:creationId xmlns:a16="http://schemas.microsoft.com/office/drawing/2014/main" id="{F390C757-DCCD-D249-A72D-FC0C17203AFB}"/>
              </a:ext>
            </a:extLst>
          </p:cNvPr>
          <p:cNvPicPr>
            <a:picLocks noChangeAspect="1"/>
          </p:cNvPicPr>
          <p:nvPr/>
        </p:nvPicPr>
        <p:blipFill rotWithShape="1">
          <a:blip r:embed="rId2"/>
          <a:srcRect l="61102" t="41242" r="18252" b="33761"/>
          <a:stretch/>
        </p:blipFill>
        <p:spPr>
          <a:xfrm>
            <a:off x="6616558" y="5103673"/>
            <a:ext cx="2527442" cy="1754327"/>
          </a:xfrm>
          <a:prstGeom prst="rect">
            <a:avLst/>
          </a:prstGeom>
        </p:spPr>
      </p:pic>
    </p:spTree>
    <p:extLst>
      <p:ext uri="{BB962C8B-B14F-4D97-AF65-F5344CB8AC3E}">
        <p14:creationId xmlns:p14="http://schemas.microsoft.com/office/powerpoint/2010/main" val="23769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3400CF5-30A2-A04A-9330-226D6581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6" y="711918"/>
            <a:ext cx="8788343" cy="50405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C093E8-1385-2048-A514-E263A219E658}"/>
              </a:ext>
            </a:extLst>
          </p:cNvPr>
          <p:cNvSpPr/>
          <p:nvPr/>
        </p:nvSpPr>
        <p:spPr>
          <a:xfrm>
            <a:off x="31684" y="6146082"/>
            <a:ext cx="9144000" cy="738664"/>
          </a:xfrm>
          <a:prstGeom prst="rect">
            <a:avLst/>
          </a:prstGeom>
        </p:spPr>
        <p:txBody>
          <a:bodyPr wrap="square">
            <a:spAutoFit/>
          </a:bodyPr>
          <a:lstStyle/>
          <a:p>
            <a:r>
              <a:rPr lang="en-US" sz="1400" dirty="0" err="1"/>
              <a:t>Marselle</a:t>
            </a:r>
            <a:r>
              <a:rPr lang="en-US" sz="1400" dirty="0"/>
              <a:t>, M.R., </a:t>
            </a:r>
            <a:r>
              <a:rPr lang="en-US" sz="1400" dirty="0" err="1"/>
              <a:t>Hartig</a:t>
            </a:r>
            <a:r>
              <a:rPr lang="en-US" sz="1400" dirty="0"/>
              <a:t>, T., Cox, D.T., de Bell, S., Knapp, S., Lindley, S., </a:t>
            </a:r>
            <a:r>
              <a:rPr lang="en-US" sz="1400" dirty="0" err="1"/>
              <a:t>Triguero</a:t>
            </a:r>
            <a:r>
              <a:rPr lang="en-US" sz="1400" dirty="0"/>
              <a:t>-Mas, M., </a:t>
            </a:r>
            <a:r>
              <a:rPr lang="en-US" sz="1400" dirty="0" err="1"/>
              <a:t>Böhning-Gaese</a:t>
            </a:r>
            <a:r>
              <a:rPr lang="en-US" sz="1400" dirty="0"/>
              <a:t>, K., </a:t>
            </a:r>
            <a:r>
              <a:rPr lang="en-US" sz="1400" dirty="0" err="1"/>
              <a:t>Braubach</a:t>
            </a:r>
            <a:r>
              <a:rPr lang="en-US" sz="1400" dirty="0"/>
              <a:t>, M., Cook, P.A. and de Vries, S., 2021. Pathways linking biodiversity to human health: A conceptual framework. </a:t>
            </a:r>
            <a:r>
              <a:rPr lang="en-US" sz="1400" i="1" dirty="0"/>
              <a:t>Environment International</a:t>
            </a:r>
            <a:r>
              <a:rPr lang="en-US" sz="1400" dirty="0"/>
              <a:t>, </a:t>
            </a:r>
            <a:r>
              <a:rPr lang="en-US" sz="1400" i="1" dirty="0"/>
              <a:t>150</a:t>
            </a:r>
            <a:r>
              <a:rPr lang="en-US" sz="1400" dirty="0"/>
              <a:t>, p.106420.</a:t>
            </a:r>
          </a:p>
        </p:txBody>
      </p:sp>
      <p:sp>
        <p:nvSpPr>
          <p:cNvPr id="6" name="TextBox 5">
            <a:extLst>
              <a:ext uri="{FF2B5EF4-FFF2-40B4-BE49-F238E27FC236}">
                <a16:creationId xmlns:a16="http://schemas.microsoft.com/office/drawing/2014/main" id="{86FAE437-E093-0A41-8F9C-4D02AF642934}"/>
              </a:ext>
            </a:extLst>
          </p:cNvPr>
          <p:cNvSpPr txBox="1"/>
          <p:nvPr/>
        </p:nvSpPr>
        <p:spPr>
          <a:xfrm>
            <a:off x="1542526" y="98824"/>
            <a:ext cx="6122317" cy="461665"/>
          </a:xfrm>
          <a:prstGeom prst="rect">
            <a:avLst/>
          </a:prstGeom>
          <a:noFill/>
        </p:spPr>
        <p:txBody>
          <a:bodyPr wrap="none" rtlCol="0">
            <a:spAutoFit/>
          </a:bodyPr>
          <a:lstStyle/>
          <a:p>
            <a:r>
              <a:rPr lang="en-US" sz="2400" dirty="0"/>
              <a:t>Pathways linking biodiversity and human health</a:t>
            </a:r>
          </a:p>
        </p:txBody>
      </p:sp>
    </p:spTree>
    <p:extLst>
      <p:ext uri="{BB962C8B-B14F-4D97-AF65-F5344CB8AC3E}">
        <p14:creationId xmlns:p14="http://schemas.microsoft.com/office/powerpoint/2010/main" val="1121718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052"/>
        <p:cNvGrpSpPr/>
        <p:nvPr/>
      </p:nvGrpSpPr>
      <p:grpSpPr>
        <a:xfrm>
          <a:off x="0" y="0"/>
          <a:ext cx="0" cy="0"/>
          <a:chOff x="0" y="0"/>
          <a:chExt cx="0" cy="0"/>
        </a:xfrm>
      </p:grpSpPr>
      <p:grpSp>
        <p:nvGrpSpPr>
          <p:cNvPr id="24" name="Group 23">
            <a:extLst>
              <a:ext uri="{FF2B5EF4-FFF2-40B4-BE49-F238E27FC236}">
                <a16:creationId xmlns:a16="http://schemas.microsoft.com/office/drawing/2014/main" id="{523AD30A-CEA5-0F40-A992-5687A90002FE}"/>
              </a:ext>
            </a:extLst>
          </p:cNvPr>
          <p:cNvGrpSpPr/>
          <p:nvPr/>
        </p:nvGrpSpPr>
        <p:grpSpPr>
          <a:xfrm>
            <a:off x="1355832" y="1269351"/>
            <a:ext cx="6383927" cy="4500421"/>
            <a:chOff x="1992791" y="605603"/>
            <a:chExt cx="9383042" cy="6614682"/>
          </a:xfrm>
        </p:grpSpPr>
        <p:grpSp>
          <p:nvGrpSpPr>
            <p:cNvPr id="21" name="Group 20">
              <a:extLst>
                <a:ext uri="{FF2B5EF4-FFF2-40B4-BE49-F238E27FC236}">
                  <a16:creationId xmlns:a16="http://schemas.microsoft.com/office/drawing/2014/main" id="{D709F57E-CAF7-044A-BB47-8B13F2A5F1D7}"/>
                </a:ext>
              </a:extLst>
            </p:cNvPr>
            <p:cNvGrpSpPr/>
            <p:nvPr/>
          </p:nvGrpSpPr>
          <p:grpSpPr>
            <a:xfrm>
              <a:off x="1992791" y="605603"/>
              <a:ext cx="9383042" cy="6614682"/>
              <a:chOff x="1992791" y="605603"/>
              <a:chExt cx="9383042" cy="6614682"/>
            </a:xfrm>
          </p:grpSpPr>
          <p:grpSp>
            <p:nvGrpSpPr>
              <p:cNvPr id="20" name="Group 19">
                <a:extLst>
                  <a:ext uri="{FF2B5EF4-FFF2-40B4-BE49-F238E27FC236}">
                    <a16:creationId xmlns:a16="http://schemas.microsoft.com/office/drawing/2014/main" id="{068AD49A-CE99-1C45-9ECD-1D04FDAB484B}"/>
                  </a:ext>
                </a:extLst>
              </p:cNvPr>
              <p:cNvGrpSpPr/>
              <p:nvPr/>
            </p:nvGrpSpPr>
            <p:grpSpPr>
              <a:xfrm>
                <a:off x="1992791" y="605603"/>
                <a:ext cx="9383042" cy="6614682"/>
                <a:chOff x="1992791" y="605603"/>
                <a:chExt cx="9383042" cy="6614682"/>
              </a:xfrm>
            </p:grpSpPr>
            <p:pic>
              <p:nvPicPr>
                <p:cNvPr id="1054" name="Shape 1054"/>
                <p:cNvPicPr preferRelativeResize="0"/>
                <p:nvPr/>
              </p:nvPicPr>
              <p:blipFill rotWithShape="1">
                <a:blip r:embed="rId3">
                  <a:alphaModFix/>
                </a:blip>
                <a:srcRect/>
                <a:stretch/>
              </p:blipFill>
              <p:spPr>
                <a:xfrm>
                  <a:off x="1992791" y="605603"/>
                  <a:ext cx="9383042" cy="6614682"/>
                </a:xfrm>
                <a:prstGeom prst="rect">
                  <a:avLst/>
                </a:prstGeom>
                <a:noFill/>
                <a:ln>
                  <a:noFill/>
                </a:ln>
              </p:spPr>
            </p:pic>
            <p:sp>
              <p:nvSpPr>
                <p:cNvPr id="19" name="Snip and Round Single Corner Rectangle 18">
                  <a:extLst>
                    <a:ext uri="{FF2B5EF4-FFF2-40B4-BE49-F238E27FC236}">
                      <a16:creationId xmlns:a16="http://schemas.microsoft.com/office/drawing/2014/main" id="{B180D3E4-8A0D-5B48-8FD3-A7FA04110D69}"/>
                    </a:ext>
                  </a:extLst>
                </p:cNvPr>
                <p:cNvSpPr/>
                <p:nvPr/>
              </p:nvSpPr>
              <p:spPr>
                <a:xfrm rot="3695436">
                  <a:off x="6985828" y="3072024"/>
                  <a:ext cx="1814291" cy="936813"/>
                </a:xfrm>
                <a:prstGeom prst="snipRoundRect">
                  <a:avLst>
                    <a:gd name="adj1" fmla="val 5000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3" name="Snip and Round Single Corner Rectangle 22">
                <a:extLst>
                  <a:ext uri="{FF2B5EF4-FFF2-40B4-BE49-F238E27FC236}">
                    <a16:creationId xmlns:a16="http://schemas.microsoft.com/office/drawing/2014/main" id="{E7F730FD-B559-D445-882A-E9CB21FECFF9}"/>
                  </a:ext>
                </a:extLst>
              </p:cNvPr>
              <p:cNvSpPr/>
              <p:nvPr/>
            </p:nvSpPr>
            <p:spPr>
              <a:xfrm rot="18100024">
                <a:off x="4398191" y="3049257"/>
                <a:ext cx="1814291" cy="936813"/>
              </a:xfrm>
              <a:prstGeom prst="snipRoundRect">
                <a:avLst>
                  <a:gd name="adj1" fmla="val 50000"/>
                  <a:gd name="adj2" fmla="val 34092"/>
                </a:avLst>
              </a:prstGeom>
              <a:solidFill>
                <a:srgbClr val="C7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2" name="TextBox 21">
              <a:extLst>
                <a:ext uri="{FF2B5EF4-FFF2-40B4-BE49-F238E27FC236}">
                  <a16:creationId xmlns:a16="http://schemas.microsoft.com/office/drawing/2014/main" id="{2D229FF5-22F3-084E-8911-1B71D7E4298A}"/>
                </a:ext>
              </a:extLst>
            </p:cNvPr>
            <p:cNvSpPr txBox="1"/>
            <p:nvPr/>
          </p:nvSpPr>
          <p:spPr>
            <a:xfrm>
              <a:off x="4612640" y="2939878"/>
              <a:ext cx="1361440" cy="1130918"/>
            </a:xfrm>
            <a:prstGeom prst="rect">
              <a:avLst/>
            </a:prstGeom>
            <a:noFill/>
          </p:spPr>
          <p:txBody>
            <a:bodyPr wrap="square" rtlCol="0">
              <a:spAutoFit/>
            </a:bodyPr>
            <a:lstStyle/>
            <a:p>
              <a:r>
                <a:rPr lang="en-US" sz="1100" b="1" dirty="0">
                  <a:latin typeface="Arial Narrow" panose="020B0604020202020204" pitchFamily="34" charset="0"/>
                  <a:cs typeface="Arial Narrow" panose="020B0604020202020204" pitchFamily="34" charset="0"/>
                </a:rPr>
                <a:t>Cultivation and comer-</a:t>
              </a:r>
              <a:r>
                <a:rPr lang="en-US" sz="1100" b="1" dirty="0" err="1">
                  <a:latin typeface="Arial Narrow" panose="020B0604020202020204" pitchFamily="34" charset="0"/>
                  <a:cs typeface="Arial Narrow" panose="020B0604020202020204" pitchFamily="34" charset="0"/>
                </a:rPr>
                <a:t>cialization</a:t>
              </a:r>
              <a:r>
                <a:rPr lang="en-US" sz="1100" b="1" dirty="0">
                  <a:latin typeface="Arial Narrow" panose="020B0604020202020204" pitchFamily="34" charset="0"/>
                  <a:cs typeface="Arial Narrow" panose="020B0604020202020204" pitchFamily="34" charset="0"/>
                </a:rPr>
                <a:t> of foods</a:t>
              </a:r>
            </a:p>
          </p:txBody>
        </p:sp>
        <p:sp>
          <p:nvSpPr>
            <p:cNvPr id="26" name="TextBox 25">
              <a:extLst>
                <a:ext uri="{FF2B5EF4-FFF2-40B4-BE49-F238E27FC236}">
                  <a16:creationId xmlns:a16="http://schemas.microsoft.com/office/drawing/2014/main" id="{EA9F0349-3810-484E-A0BC-09101B3E305C}"/>
                </a:ext>
              </a:extLst>
            </p:cNvPr>
            <p:cNvSpPr txBox="1"/>
            <p:nvPr/>
          </p:nvSpPr>
          <p:spPr>
            <a:xfrm>
              <a:off x="7424927" y="2985996"/>
              <a:ext cx="1361440" cy="882116"/>
            </a:xfrm>
            <a:prstGeom prst="rect">
              <a:avLst/>
            </a:prstGeom>
            <a:noFill/>
          </p:spPr>
          <p:txBody>
            <a:bodyPr wrap="square" rtlCol="0">
              <a:spAutoFit/>
            </a:bodyPr>
            <a:lstStyle/>
            <a:p>
              <a:r>
                <a:rPr lang="en-US" sz="1100" b="1" dirty="0">
                  <a:latin typeface="Arial Narrow" panose="020B0604020202020204" pitchFamily="34" charset="0"/>
                  <a:cs typeface="Arial Narrow" panose="020B0604020202020204" pitchFamily="34" charset="0"/>
                </a:rPr>
                <a:t>Recognition of different land uses</a:t>
              </a:r>
            </a:p>
          </p:txBody>
        </p:sp>
      </p:grpSp>
      <p:sp>
        <p:nvSpPr>
          <p:cNvPr id="1053" name="Shape 1053"/>
          <p:cNvSpPr txBox="1"/>
          <p:nvPr/>
        </p:nvSpPr>
        <p:spPr>
          <a:xfrm>
            <a:off x="358515" y="857318"/>
            <a:ext cx="8330202" cy="745708"/>
          </a:xfrm>
          <a:prstGeom prst="rect">
            <a:avLst/>
          </a:prstGeom>
          <a:noFill/>
          <a:ln>
            <a:noFill/>
          </a:ln>
        </p:spPr>
        <p:txBody>
          <a:bodyPr spcFirstLastPara="1" wrap="square" lIns="68574" tIns="34278" rIns="68574" bIns="34278" anchor="t" anchorCtr="0">
            <a:noAutofit/>
          </a:bodyPr>
          <a:lstStyle/>
          <a:p>
            <a:pPr algn="ctr">
              <a:lnSpc>
                <a:spcPct val="90000"/>
              </a:lnSpc>
              <a:buClr>
                <a:schemeClr val="dk1"/>
              </a:buClr>
              <a:buSzPts val="3300"/>
            </a:pPr>
            <a:r>
              <a:rPr lang="en" dirty="0">
                <a:solidFill>
                  <a:schemeClr val="dk1"/>
                </a:solidFill>
                <a:latin typeface="Calibri"/>
                <a:ea typeface="Calibri"/>
                <a:cs typeface="Calibri"/>
                <a:sym typeface="Calibri"/>
              </a:rPr>
              <a:t>Crucial to regenerate multifunctional agroecosystems </a:t>
            </a:r>
            <a:endParaRPr sz="900" dirty="0"/>
          </a:p>
        </p:txBody>
      </p:sp>
      <p:sp>
        <p:nvSpPr>
          <p:cNvPr id="4" name="Rectangle 3">
            <a:extLst>
              <a:ext uri="{FF2B5EF4-FFF2-40B4-BE49-F238E27FC236}">
                <a16:creationId xmlns:a16="http://schemas.microsoft.com/office/drawing/2014/main" id="{F16907AA-52B0-F046-9454-9F213BDB6C39}"/>
              </a:ext>
            </a:extLst>
          </p:cNvPr>
          <p:cNvSpPr/>
          <p:nvPr/>
        </p:nvSpPr>
        <p:spPr>
          <a:xfrm>
            <a:off x="6098264" y="1577104"/>
            <a:ext cx="1471878" cy="343620"/>
          </a:xfrm>
          <a:prstGeom prst="rect">
            <a:avLst/>
          </a:prstGeom>
        </p:spPr>
        <p:txBody>
          <a:bodyPr wrap="none">
            <a:spAutoFit/>
          </a:bodyPr>
          <a:lstStyle/>
          <a:p>
            <a:r>
              <a:rPr lang="en" sz="1633" b="1" dirty="0">
                <a:solidFill>
                  <a:schemeClr val="accent5">
                    <a:lumMod val="75000"/>
                  </a:schemeClr>
                </a:solidFill>
                <a:latin typeface="Calibri"/>
                <a:cs typeface="Calibri"/>
                <a:sym typeface="Calibri"/>
              </a:rPr>
              <a:t>(psychological)</a:t>
            </a:r>
            <a:endParaRPr lang="en-US" sz="1633" b="1" dirty="0">
              <a:solidFill>
                <a:schemeClr val="accent5">
                  <a:lumMod val="75000"/>
                </a:schemeClr>
              </a:solidFill>
            </a:endParaRPr>
          </a:p>
        </p:txBody>
      </p:sp>
      <p:sp>
        <p:nvSpPr>
          <p:cNvPr id="5" name="Oval 4">
            <a:extLst>
              <a:ext uri="{FF2B5EF4-FFF2-40B4-BE49-F238E27FC236}">
                <a16:creationId xmlns:a16="http://schemas.microsoft.com/office/drawing/2014/main" id="{E608D5C2-28A9-804F-BB59-790BC76F5AA4}"/>
              </a:ext>
            </a:extLst>
          </p:cNvPr>
          <p:cNvSpPr/>
          <p:nvPr/>
        </p:nvSpPr>
        <p:spPr>
          <a:xfrm>
            <a:off x="5975333" y="3765409"/>
            <a:ext cx="737874" cy="549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8" name="Straight Arrow Connector 7">
            <a:extLst>
              <a:ext uri="{FF2B5EF4-FFF2-40B4-BE49-F238E27FC236}">
                <a16:creationId xmlns:a16="http://schemas.microsoft.com/office/drawing/2014/main" id="{0F0F6B82-D399-544D-988D-3BCC9A9D57BE}"/>
              </a:ext>
            </a:extLst>
          </p:cNvPr>
          <p:cNvCxnSpPr>
            <a:cxnSpLocks/>
          </p:cNvCxnSpPr>
          <p:nvPr/>
        </p:nvCxnSpPr>
        <p:spPr>
          <a:xfrm flipH="1">
            <a:off x="6221290" y="4107822"/>
            <a:ext cx="124426" cy="592871"/>
          </a:xfrm>
          <a:prstGeom prst="straightConnector1">
            <a:avLst/>
          </a:prstGeom>
          <a:ln w="3810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DF86A836-9C64-7D4E-8BCB-2D6D45FD740A}"/>
              </a:ext>
            </a:extLst>
          </p:cNvPr>
          <p:cNvCxnSpPr>
            <a:cxnSpLocks/>
          </p:cNvCxnSpPr>
          <p:nvPr/>
        </p:nvCxnSpPr>
        <p:spPr>
          <a:xfrm flipH="1">
            <a:off x="5744325" y="4092389"/>
            <a:ext cx="353939" cy="222809"/>
          </a:xfrm>
          <a:prstGeom prst="straightConnector1">
            <a:avLst/>
          </a:prstGeom>
          <a:ln w="3810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6E7F2979-4101-8244-98B9-DEAD610E28F0}"/>
              </a:ext>
            </a:extLst>
          </p:cNvPr>
          <p:cNvCxnSpPr>
            <a:cxnSpLocks/>
          </p:cNvCxnSpPr>
          <p:nvPr/>
        </p:nvCxnSpPr>
        <p:spPr>
          <a:xfrm flipH="1">
            <a:off x="5626811" y="4107822"/>
            <a:ext cx="594479" cy="1049099"/>
          </a:xfrm>
          <a:prstGeom prst="straightConnector1">
            <a:avLst/>
          </a:prstGeom>
          <a:ln w="3810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C7ECD690-4DCE-3442-AFEF-90F4F565474A}"/>
              </a:ext>
            </a:extLst>
          </p:cNvPr>
          <p:cNvSpPr txBox="1"/>
          <p:nvPr/>
        </p:nvSpPr>
        <p:spPr>
          <a:xfrm>
            <a:off x="6098264" y="6112185"/>
            <a:ext cx="2720553" cy="301749"/>
          </a:xfrm>
          <a:prstGeom prst="rect">
            <a:avLst/>
          </a:prstGeom>
          <a:noFill/>
        </p:spPr>
        <p:txBody>
          <a:bodyPr wrap="none" rtlCol="0">
            <a:spAutoFit/>
          </a:bodyPr>
          <a:lstStyle/>
          <a:p>
            <a:r>
              <a:rPr lang="en-US" sz="1361" dirty="0"/>
              <a:t>(adapted from FAO IAASTD  2009)</a:t>
            </a:r>
          </a:p>
        </p:txBody>
      </p:sp>
      <p:sp>
        <p:nvSpPr>
          <p:cNvPr id="28" name="Rectangle 27">
            <a:extLst>
              <a:ext uri="{FF2B5EF4-FFF2-40B4-BE49-F238E27FC236}">
                <a16:creationId xmlns:a16="http://schemas.microsoft.com/office/drawing/2014/main" id="{C5DCDB46-507C-1F44-944D-C21DA40F7031}"/>
              </a:ext>
            </a:extLst>
          </p:cNvPr>
          <p:cNvSpPr/>
          <p:nvPr/>
        </p:nvSpPr>
        <p:spPr>
          <a:xfrm>
            <a:off x="6647240" y="1927368"/>
            <a:ext cx="2218927" cy="1348831"/>
          </a:xfrm>
          <a:prstGeom prst="rect">
            <a:avLst/>
          </a:prstGeom>
          <a:solidFill>
            <a:schemeClr val="accent1">
              <a:lumMod val="20000"/>
              <a:lumOff val="80000"/>
            </a:schemeClr>
          </a:solidFill>
        </p:spPr>
        <p:txBody>
          <a:bodyPr wrap="square">
            <a:spAutoFit/>
          </a:bodyPr>
          <a:lstStyle/>
          <a:p>
            <a:pPr>
              <a:lnSpc>
                <a:spcPct val="100000"/>
              </a:lnSpc>
            </a:pPr>
            <a:r>
              <a:rPr lang="en-US" sz="1361" dirty="0"/>
              <a:t>Progress requires extensive and challenging relationship building and partnerships; soil scientists can play important roles.</a:t>
            </a:r>
          </a:p>
          <a:p>
            <a:pPr>
              <a:lnSpc>
                <a:spcPct val="100000"/>
              </a:lnSpc>
            </a:pPr>
            <a:endParaRPr lang="en-US" sz="1361" dirty="0"/>
          </a:p>
        </p:txBody>
      </p:sp>
    </p:spTree>
    <p:extLst>
      <p:ext uri="{BB962C8B-B14F-4D97-AF65-F5344CB8AC3E}">
        <p14:creationId xmlns:p14="http://schemas.microsoft.com/office/powerpoint/2010/main" val="35893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7DDB5-6252-A24A-B6DC-A19BEDCB0DA7}"/>
              </a:ext>
            </a:extLst>
          </p:cNvPr>
          <p:cNvPicPr>
            <a:picLocks noChangeAspect="1"/>
          </p:cNvPicPr>
          <p:nvPr/>
        </p:nvPicPr>
        <p:blipFill>
          <a:blip r:embed="rId2"/>
          <a:stretch>
            <a:fillRect/>
          </a:stretch>
        </p:blipFill>
        <p:spPr>
          <a:xfrm>
            <a:off x="0" y="1000238"/>
            <a:ext cx="9144000" cy="5344806"/>
          </a:xfrm>
          <a:prstGeom prst="rect">
            <a:avLst/>
          </a:prstGeom>
        </p:spPr>
      </p:pic>
    </p:spTree>
    <p:extLst>
      <p:ext uri="{BB962C8B-B14F-4D97-AF65-F5344CB8AC3E}">
        <p14:creationId xmlns:p14="http://schemas.microsoft.com/office/powerpoint/2010/main" val="59321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417094" y="2438581"/>
            <a:ext cx="7940843" cy="2677656"/>
          </a:xfrm>
          <a:prstGeom prst="rect">
            <a:avLst/>
          </a:prstGeom>
          <a:noFill/>
        </p:spPr>
        <p:txBody>
          <a:bodyPr wrap="square" rtlCol="0">
            <a:spAutoFit/>
          </a:bodyPr>
          <a:lstStyle/>
          <a:p>
            <a:pPr algn="ctr"/>
            <a:r>
              <a:rPr lang="en-US" sz="2400" dirty="0"/>
              <a:t>Reflection</a:t>
            </a:r>
          </a:p>
          <a:p>
            <a:pPr algn="ctr"/>
            <a:endParaRPr lang="en-US" sz="2400" dirty="0"/>
          </a:p>
          <a:p>
            <a:pPr algn="ctr"/>
            <a:r>
              <a:rPr lang="en-US" sz="2400" dirty="0"/>
              <a:t>Share an example of a relationship between human health and biodiversity that you have observed/experienced personally</a:t>
            </a:r>
            <a:br>
              <a:rPr lang="en-US" sz="2400" dirty="0"/>
            </a:br>
            <a:endParaRPr lang="en-US" sz="2400" dirty="0"/>
          </a:p>
          <a:p>
            <a:pPr algn="ctr"/>
            <a:endParaRPr lang="en-US" sz="2400" dirty="0"/>
          </a:p>
        </p:txBody>
      </p:sp>
    </p:spTree>
    <p:extLst>
      <p:ext uri="{BB962C8B-B14F-4D97-AF65-F5344CB8AC3E}">
        <p14:creationId xmlns:p14="http://schemas.microsoft.com/office/powerpoint/2010/main" val="227681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5F5B7-2C3B-8049-B038-51677267DBF6}"/>
              </a:ext>
            </a:extLst>
          </p:cNvPr>
          <p:cNvSpPr txBox="1"/>
          <p:nvPr/>
        </p:nvSpPr>
        <p:spPr>
          <a:xfrm>
            <a:off x="334900" y="856361"/>
            <a:ext cx="7940843" cy="4801314"/>
          </a:xfrm>
          <a:prstGeom prst="rect">
            <a:avLst/>
          </a:prstGeom>
          <a:noFill/>
        </p:spPr>
        <p:txBody>
          <a:bodyPr wrap="square" rtlCol="0">
            <a:spAutoFit/>
          </a:bodyPr>
          <a:lstStyle/>
          <a:p>
            <a:pPr algn="ctr"/>
            <a:r>
              <a:rPr lang="en-US" sz="2000" dirty="0"/>
              <a:t>Definitions of Biodiversity and Ecosystem Services</a:t>
            </a:r>
          </a:p>
          <a:p>
            <a:pPr algn="ctr"/>
            <a:endParaRPr lang="en-US" dirty="0"/>
          </a:p>
          <a:p>
            <a:pPr algn="ctr"/>
            <a:r>
              <a:rPr lang="en-US" dirty="0"/>
              <a:t>Poll:  What is best definition of biodiversity?</a:t>
            </a:r>
          </a:p>
          <a:p>
            <a:pPr algn="ctr"/>
            <a:endParaRPr lang="en-US" dirty="0"/>
          </a:p>
          <a:p>
            <a:pPr algn="ctr"/>
            <a:endParaRPr lang="en-US" dirty="0"/>
          </a:p>
          <a:p>
            <a:r>
              <a:rPr lang="en-US" dirty="0"/>
              <a:t>Biodiversity is the variability among living organisms from all sources, including terrestrial, marine, and other aquatic ecosystems and the ecological complexes of which they are part; this includes diversity within species, between species, and of ecosystems (UN Convention on Biodiversity)</a:t>
            </a:r>
          </a:p>
          <a:p>
            <a:endParaRPr lang="en-US" dirty="0"/>
          </a:p>
          <a:p>
            <a:r>
              <a:rPr lang="ja-JP" altLang="en-US">
                <a:latin typeface="Calibri" panose="020F0502020204030204" pitchFamily="34" charset="0"/>
              </a:rPr>
              <a:t>“</a:t>
            </a:r>
            <a:r>
              <a:rPr lang="en-US" altLang="ja-JP" dirty="0">
                <a:solidFill>
                  <a:srgbClr val="000000"/>
                </a:solidFill>
                <a:latin typeface="Calibri" panose="020F0502020204030204" pitchFamily="34" charset="0"/>
              </a:rPr>
              <a:t>Biodiversity" is totality of genes, species and ecosystems of a region.  Presents unified view of traditional </a:t>
            </a:r>
            <a:r>
              <a:rPr lang="en-US" altLang="ja-JP" i="1" dirty="0">
                <a:solidFill>
                  <a:srgbClr val="000000"/>
                </a:solidFill>
                <a:latin typeface="Calibri" panose="020F0502020204030204" pitchFamily="34" charset="0"/>
              </a:rPr>
              <a:t>levels at which biological variation</a:t>
            </a:r>
            <a:r>
              <a:rPr lang="en-US" altLang="ja-JP" dirty="0">
                <a:solidFill>
                  <a:srgbClr val="000000"/>
                </a:solidFill>
                <a:latin typeface="Calibri" panose="020F0502020204030204" pitchFamily="34" charset="0"/>
              </a:rPr>
              <a:t> is identified: species, ecosystems, morphology, genetic diversity. Now molecular diversity too.</a:t>
            </a:r>
          </a:p>
          <a:p>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2881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3"/>
        <p:cNvGrpSpPr/>
        <p:nvPr/>
      </p:nvGrpSpPr>
      <p:grpSpPr>
        <a:xfrm>
          <a:off x="0" y="0"/>
          <a:ext cx="0" cy="0"/>
          <a:chOff x="0" y="0"/>
          <a:chExt cx="0" cy="0"/>
        </a:xfrm>
      </p:grpSpPr>
      <p:pic>
        <p:nvPicPr>
          <p:cNvPr id="2" name="Picture 1" descr="linkages-between-ecosystem-services-and-human-well-being_83bb.jpg"/>
          <p:cNvPicPr>
            <a:picLocks noChangeAspect="1"/>
          </p:cNvPicPr>
          <p:nvPr/>
        </p:nvPicPr>
        <p:blipFill rotWithShape="1">
          <a:blip r:embed="rId3">
            <a:extLst>
              <a:ext uri="{28A0092B-C50C-407E-A947-70E740481C1C}">
                <a14:useLocalDpi xmlns:a14="http://schemas.microsoft.com/office/drawing/2010/main" val="0"/>
              </a:ext>
            </a:extLst>
          </a:blip>
          <a:srcRect b="22762"/>
          <a:stretch/>
        </p:blipFill>
        <p:spPr>
          <a:xfrm>
            <a:off x="197111" y="1458929"/>
            <a:ext cx="8731131" cy="4943953"/>
          </a:xfrm>
          <a:prstGeom prst="rect">
            <a:avLst/>
          </a:prstGeom>
        </p:spPr>
      </p:pic>
      <p:sp>
        <p:nvSpPr>
          <p:cNvPr id="6" name="TextBox 5">
            <a:extLst>
              <a:ext uri="{FF2B5EF4-FFF2-40B4-BE49-F238E27FC236}">
                <a16:creationId xmlns:a16="http://schemas.microsoft.com/office/drawing/2014/main" id="{779E695D-A1BC-DA48-A6E6-336D319D1366}"/>
              </a:ext>
            </a:extLst>
          </p:cNvPr>
          <p:cNvSpPr txBox="1"/>
          <p:nvPr/>
        </p:nvSpPr>
        <p:spPr>
          <a:xfrm>
            <a:off x="1607671" y="101175"/>
            <a:ext cx="5928674" cy="1015663"/>
          </a:xfrm>
          <a:prstGeom prst="rect">
            <a:avLst/>
          </a:prstGeom>
          <a:noFill/>
        </p:spPr>
        <p:txBody>
          <a:bodyPr wrap="none" rtlCol="0">
            <a:spAutoFit/>
          </a:bodyPr>
          <a:lstStyle/>
          <a:p>
            <a:pPr algn="ctr"/>
            <a:r>
              <a:rPr lang="en-US" sz="2000" dirty="0"/>
              <a:t>Ecosystem Services (ES) are the other part of the story. </a:t>
            </a:r>
          </a:p>
          <a:p>
            <a:pPr algn="ctr"/>
            <a:r>
              <a:rPr lang="en-US" sz="2000" dirty="0"/>
              <a:t>Relation of  ES to Human Well-Being </a:t>
            </a:r>
          </a:p>
          <a:p>
            <a:pPr algn="ctr"/>
            <a:r>
              <a:rPr lang="en-US" i="1" dirty="0"/>
              <a:t>(from </a:t>
            </a:r>
            <a:r>
              <a:rPr lang="en-US" i="1" dirty="0" err="1"/>
              <a:t>Millenium</a:t>
            </a:r>
            <a:r>
              <a:rPr lang="en-US" i="1" dirty="0"/>
              <a:t> Ecosystem Assessment)</a:t>
            </a:r>
          </a:p>
        </p:txBody>
      </p:sp>
      <p:sp>
        <p:nvSpPr>
          <p:cNvPr id="8" name="Rectangle 7">
            <a:extLst>
              <a:ext uri="{FF2B5EF4-FFF2-40B4-BE49-F238E27FC236}">
                <a16:creationId xmlns:a16="http://schemas.microsoft.com/office/drawing/2014/main" id="{2A487480-2014-104B-BB03-4D8897F14E84}"/>
              </a:ext>
            </a:extLst>
          </p:cNvPr>
          <p:cNvSpPr/>
          <p:nvPr/>
        </p:nvSpPr>
        <p:spPr>
          <a:xfrm>
            <a:off x="197111" y="1202076"/>
            <a:ext cx="4991338" cy="537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Bio</a:t>
            </a:r>
          </a:p>
        </p:txBody>
      </p:sp>
      <p:sp>
        <p:nvSpPr>
          <p:cNvPr id="9" name="TextBox 8">
            <a:extLst>
              <a:ext uri="{FF2B5EF4-FFF2-40B4-BE49-F238E27FC236}">
                <a16:creationId xmlns:a16="http://schemas.microsoft.com/office/drawing/2014/main" id="{154729A3-657F-0A45-865F-5C779BA1B62B}"/>
              </a:ext>
            </a:extLst>
          </p:cNvPr>
          <p:cNvSpPr txBox="1"/>
          <p:nvPr/>
        </p:nvSpPr>
        <p:spPr>
          <a:xfrm>
            <a:off x="84437" y="6313851"/>
            <a:ext cx="8858131" cy="461665"/>
          </a:xfrm>
          <a:prstGeom prst="rect">
            <a:avLst/>
          </a:prstGeom>
          <a:noFill/>
        </p:spPr>
        <p:txBody>
          <a:bodyPr wrap="none" rtlCol="0">
            <a:spAutoFit/>
          </a:bodyPr>
          <a:lstStyle/>
          <a:p>
            <a:r>
              <a:rPr lang="en-US" sz="2400" dirty="0"/>
              <a:t>Biodiversity underpins and is driving force of many ecosystem services</a:t>
            </a:r>
          </a:p>
        </p:txBody>
      </p:sp>
    </p:spTree>
    <p:extLst>
      <p:ext uri="{BB962C8B-B14F-4D97-AF65-F5344CB8AC3E}">
        <p14:creationId xmlns:p14="http://schemas.microsoft.com/office/powerpoint/2010/main" val="148232998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E59050B7-BE1D-9F46-BDC0-448DD9583A76}"/>
              </a:ext>
            </a:extLst>
          </p:cNvPr>
          <p:cNvSpPr>
            <a:spLocks noGrp="1"/>
          </p:cNvSpPr>
          <p:nvPr>
            <p:ph type="title"/>
          </p:nvPr>
        </p:nvSpPr>
        <p:spPr>
          <a:xfrm>
            <a:off x="457200" y="0"/>
            <a:ext cx="8229600" cy="1143000"/>
          </a:xfrm>
        </p:spPr>
        <p:txBody>
          <a:bodyPr/>
          <a:lstStyle/>
          <a:p>
            <a:pPr algn="ctr"/>
            <a:r>
              <a:rPr lang="en-US" altLang="en-US" sz="4000" dirty="0">
                <a:ea typeface="ＭＳ Ｐゴシック" panose="020B0600070205080204" pitchFamily="34" charset="-128"/>
              </a:rPr>
              <a:t>Ecosystem services</a:t>
            </a:r>
          </a:p>
        </p:txBody>
      </p:sp>
      <p:sp>
        <p:nvSpPr>
          <p:cNvPr id="5" name="TextBox 4">
            <a:extLst>
              <a:ext uri="{FF2B5EF4-FFF2-40B4-BE49-F238E27FC236}">
                <a16:creationId xmlns:a16="http://schemas.microsoft.com/office/drawing/2014/main" id="{A5BF5D1C-B207-7F45-842C-F150B3557C07}"/>
              </a:ext>
            </a:extLst>
          </p:cNvPr>
          <p:cNvSpPr txBox="1">
            <a:spLocks noChangeArrowheads="1"/>
          </p:cNvSpPr>
          <p:nvPr/>
        </p:nvSpPr>
        <p:spPr bwMode="auto">
          <a:xfrm>
            <a:off x="330200" y="1417638"/>
            <a:ext cx="2540000" cy="2554287"/>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sz="2000" b="1" dirty="0">
                <a:solidFill>
                  <a:schemeClr val="dk1"/>
                </a:solidFill>
                <a:latin typeface="+mn-lt"/>
                <a:ea typeface="+mn-ea"/>
              </a:rPr>
              <a:t>Provisioning</a:t>
            </a:r>
          </a:p>
          <a:p>
            <a:pPr algn="ctr">
              <a:defRPr/>
            </a:pPr>
            <a:endParaRPr lang="en-US" sz="2000" dirty="0">
              <a:solidFill>
                <a:schemeClr val="dk1"/>
              </a:solidFill>
              <a:latin typeface="+mn-lt"/>
              <a:ea typeface="+mn-ea"/>
            </a:endParaRPr>
          </a:p>
          <a:p>
            <a:pPr algn="ctr">
              <a:defRPr/>
            </a:pPr>
            <a:r>
              <a:rPr lang="en-US" sz="2000" dirty="0">
                <a:solidFill>
                  <a:schemeClr val="dk1"/>
                </a:solidFill>
                <a:latin typeface="+mn-lt"/>
                <a:ea typeface="+mn-ea"/>
              </a:rPr>
              <a:t>Food production</a:t>
            </a:r>
          </a:p>
          <a:p>
            <a:pPr algn="ctr">
              <a:defRPr/>
            </a:pPr>
            <a:r>
              <a:rPr lang="en-US" sz="2000" dirty="0">
                <a:solidFill>
                  <a:schemeClr val="dk1"/>
                </a:solidFill>
                <a:latin typeface="+mn-lt"/>
                <a:ea typeface="+mn-ea"/>
              </a:rPr>
              <a:t>Fresh water availability </a:t>
            </a:r>
          </a:p>
          <a:p>
            <a:pPr algn="ctr">
              <a:defRPr/>
            </a:pPr>
            <a:r>
              <a:rPr lang="en-US" sz="2000" dirty="0">
                <a:solidFill>
                  <a:schemeClr val="dk1"/>
                </a:solidFill>
                <a:latin typeface="+mn-lt"/>
                <a:ea typeface="+mn-ea"/>
              </a:rPr>
              <a:t>Fuel wood production</a:t>
            </a:r>
          </a:p>
          <a:p>
            <a:pPr algn="ctr">
              <a:defRPr/>
            </a:pPr>
            <a:r>
              <a:rPr lang="en-US" sz="2000" dirty="0" err="1">
                <a:solidFill>
                  <a:schemeClr val="dk1"/>
                </a:solidFill>
                <a:latin typeface="+mn-lt"/>
                <a:ea typeface="+mn-ea"/>
              </a:rPr>
              <a:t>Biochemicals</a:t>
            </a:r>
            <a:endParaRPr lang="en-US" sz="2000" dirty="0">
              <a:solidFill>
                <a:schemeClr val="dk1"/>
              </a:solidFill>
              <a:latin typeface="+mn-lt"/>
              <a:ea typeface="+mn-ea"/>
            </a:endParaRPr>
          </a:p>
          <a:p>
            <a:pPr algn="ctr">
              <a:defRPr/>
            </a:pPr>
            <a:r>
              <a:rPr lang="en-US" sz="2000" dirty="0">
                <a:solidFill>
                  <a:schemeClr val="dk1"/>
                </a:solidFill>
                <a:latin typeface="+mn-lt"/>
                <a:ea typeface="+mn-ea"/>
              </a:rPr>
              <a:t>Genetic resources</a:t>
            </a:r>
          </a:p>
        </p:txBody>
      </p:sp>
      <p:sp>
        <p:nvSpPr>
          <p:cNvPr id="6" name="TextBox 5">
            <a:extLst>
              <a:ext uri="{FF2B5EF4-FFF2-40B4-BE49-F238E27FC236}">
                <a16:creationId xmlns:a16="http://schemas.microsoft.com/office/drawing/2014/main" id="{1574A0D8-4808-DB42-AB70-704A90E0DFBD}"/>
              </a:ext>
            </a:extLst>
          </p:cNvPr>
          <p:cNvSpPr txBox="1">
            <a:spLocks noChangeArrowheads="1"/>
          </p:cNvSpPr>
          <p:nvPr/>
        </p:nvSpPr>
        <p:spPr bwMode="auto">
          <a:xfrm>
            <a:off x="3411538" y="1417638"/>
            <a:ext cx="2524125" cy="200025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sz="2000" b="1" dirty="0">
                <a:solidFill>
                  <a:schemeClr val="dk1"/>
                </a:solidFill>
                <a:latin typeface="+mn-lt"/>
                <a:ea typeface="+mn-ea"/>
              </a:rPr>
              <a:t>Regulating</a:t>
            </a:r>
          </a:p>
          <a:p>
            <a:pPr algn="ctr">
              <a:defRPr/>
            </a:pPr>
            <a:endParaRPr lang="en-US" sz="2000" b="1" dirty="0">
              <a:solidFill>
                <a:schemeClr val="dk1"/>
              </a:solidFill>
              <a:latin typeface="+mn-lt"/>
              <a:ea typeface="+mn-ea"/>
            </a:endParaRPr>
          </a:p>
          <a:p>
            <a:pPr algn="ctr">
              <a:defRPr/>
            </a:pPr>
            <a:r>
              <a:rPr lang="en-US" sz="2000" dirty="0">
                <a:solidFill>
                  <a:schemeClr val="dk1"/>
                </a:solidFill>
                <a:latin typeface="+mn-lt"/>
                <a:ea typeface="+mn-ea"/>
              </a:rPr>
              <a:t>Climatic regulation</a:t>
            </a:r>
          </a:p>
          <a:p>
            <a:pPr algn="ctr">
              <a:defRPr/>
            </a:pPr>
            <a:r>
              <a:rPr lang="en-US" sz="2000" dirty="0">
                <a:solidFill>
                  <a:schemeClr val="dk1"/>
                </a:solidFill>
                <a:latin typeface="+mn-lt"/>
                <a:ea typeface="+mn-ea"/>
              </a:rPr>
              <a:t>Disease regulation</a:t>
            </a:r>
          </a:p>
          <a:p>
            <a:pPr algn="ctr">
              <a:defRPr/>
            </a:pPr>
            <a:r>
              <a:rPr lang="en-US" sz="2000" dirty="0">
                <a:solidFill>
                  <a:schemeClr val="dk1"/>
                </a:solidFill>
                <a:latin typeface="+mn-lt"/>
                <a:ea typeface="+mn-ea"/>
              </a:rPr>
              <a:t>Flood regulation</a:t>
            </a:r>
          </a:p>
          <a:p>
            <a:pPr algn="ctr">
              <a:defRPr/>
            </a:pPr>
            <a:r>
              <a:rPr lang="en-US" sz="2000" dirty="0">
                <a:solidFill>
                  <a:schemeClr val="dk1"/>
                </a:solidFill>
                <a:latin typeface="+mn-lt"/>
                <a:ea typeface="+mn-ea"/>
              </a:rPr>
              <a:t>Detoxification</a:t>
            </a:r>
          </a:p>
        </p:txBody>
      </p:sp>
      <p:sp>
        <p:nvSpPr>
          <p:cNvPr id="7" name="TextBox 6">
            <a:extLst>
              <a:ext uri="{FF2B5EF4-FFF2-40B4-BE49-F238E27FC236}">
                <a16:creationId xmlns:a16="http://schemas.microsoft.com/office/drawing/2014/main" id="{B275E706-3852-C242-B3B4-4DDC401421A0}"/>
              </a:ext>
            </a:extLst>
          </p:cNvPr>
          <p:cNvSpPr txBox="1">
            <a:spLocks noChangeArrowheads="1"/>
          </p:cNvSpPr>
          <p:nvPr/>
        </p:nvSpPr>
        <p:spPr bwMode="auto">
          <a:xfrm>
            <a:off x="6324600" y="1417638"/>
            <a:ext cx="2362200" cy="2924175"/>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sz="2000" b="1" dirty="0">
                <a:solidFill>
                  <a:schemeClr val="dk1"/>
                </a:solidFill>
                <a:latin typeface="+mn-lt"/>
                <a:ea typeface="+mn-ea"/>
              </a:rPr>
              <a:t>Cultural</a:t>
            </a:r>
          </a:p>
          <a:p>
            <a:pPr algn="ctr">
              <a:defRPr/>
            </a:pPr>
            <a:endParaRPr lang="en-US" sz="2000" dirty="0">
              <a:solidFill>
                <a:schemeClr val="dk1"/>
              </a:solidFill>
              <a:latin typeface="+mn-lt"/>
              <a:ea typeface="+mn-ea"/>
            </a:endParaRPr>
          </a:p>
          <a:p>
            <a:pPr algn="ctr">
              <a:defRPr/>
            </a:pPr>
            <a:r>
              <a:rPr lang="en-US" sz="2000" dirty="0">
                <a:solidFill>
                  <a:schemeClr val="dk1"/>
                </a:solidFill>
                <a:latin typeface="+mn-lt"/>
                <a:ea typeface="+mn-ea"/>
              </a:rPr>
              <a:t>Spiritual</a:t>
            </a:r>
          </a:p>
          <a:p>
            <a:pPr algn="ctr">
              <a:defRPr/>
            </a:pPr>
            <a:r>
              <a:rPr lang="en-US" sz="2000" dirty="0">
                <a:solidFill>
                  <a:schemeClr val="dk1"/>
                </a:solidFill>
                <a:latin typeface="+mn-lt"/>
                <a:ea typeface="+mn-ea"/>
              </a:rPr>
              <a:t>Recreational</a:t>
            </a:r>
          </a:p>
          <a:p>
            <a:pPr algn="ctr">
              <a:defRPr/>
            </a:pPr>
            <a:r>
              <a:rPr lang="en-US" sz="2000" dirty="0">
                <a:solidFill>
                  <a:schemeClr val="dk1"/>
                </a:solidFill>
                <a:latin typeface="+mn-lt"/>
                <a:ea typeface="+mn-ea"/>
              </a:rPr>
              <a:t>Aesthetic</a:t>
            </a:r>
          </a:p>
          <a:p>
            <a:pPr algn="ctr">
              <a:defRPr/>
            </a:pPr>
            <a:r>
              <a:rPr lang="en-US" sz="2000" dirty="0">
                <a:solidFill>
                  <a:schemeClr val="dk1"/>
                </a:solidFill>
                <a:latin typeface="+mn-lt"/>
                <a:ea typeface="+mn-ea"/>
              </a:rPr>
              <a:t>Inspirational </a:t>
            </a:r>
          </a:p>
          <a:p>
            <a:pPr algn="ctr">
              <a:defRPr/>
            </a:pPr>
            <a:r>
              <a:rPr lang="en-US" sz="2000" dirty="0">
                <a:solidFill>
                  <a:schemeClr val="dk1"/>
                </a:solidFill>
                <a:latin typeface="+mn-lt"/>
                <a:ea typeface="+mn-ea"/>
              </a:rPr>
              <a:t>Educational</a:t>
            </a:r>
          </a:p>
          <a:p>
            <a:pPr algn="ctr">
              <a:defRPr/>
            </a:pPr>
            <a:r>
              <a:rPr lang="en-US" sz="2000" dirty="0">
                <a:solidFill>
                  <a:schemeClr val="dk1"/>
                </a:solidFill>
                <a:latin typeface="+mn-lt"/>
                <a:ea typeface="+mn-ea"/>
              </a:rPr>
              <a:t>Communal </a:t>
            </a:r>
          </a:p>
          <a:p>
            <a:pPr algn="ctr">
              <a:defRPr/>
            </a:pPr>
            <a:r>
              <a:rPr lang="en-US" sz="2000" dirty="0">
                <a:solidFill>
                  <a:schemeClr val="dk1"/>
                </a:solidFill>
                <a:latin typeface="+mn-lt"/>
                <a:ea typeface="+mn-ea"/>
              </a:rPr>
              <a:t>Symbolic</a:t>
            </a:r>
          </a:p>
        </p:txBody>
      </p:sp>
      <p:sp>
        <p:nvSpPr>
          <p:cNvPr id="8" name="TextBox 7">
            <a:extLst>
              <a:ext uri="{FF2B5EF4-FFF2-40B4-BE49-F238E27FC236}">
                <a16:creationId xmlns:a16="http://schemas.microsoft.com/office/drawing/2014/main" id="{CC62B617-2293-344B-9ED3-C27F84025A6B}"/>
              </a:ext>
            </a:extLst>
          </p:cNvPr>
          <p:cNvSpPr txBox="1">
            <a:spLocks noChangeArrowheads="1"/>
          </p:cNvSpPr>
          <p:nvPr/>
        </p:nvSpPr>
        <p:spPr bwMode="auto">
          <a:xfrm>
            <a:off x="457200" y="4531561"/>
            <a:ext cx="8110537" cy="1630362"/>
          </a:xfrm>
          <a:prstGeom prst="rect">
            <a:avLst/>
          </a:prstGeom>
          <a:solidFill>
            <a:schemeClr val="accent5">
              <a:lumMod val="20000"/>
              <a:lumOff val="80000"/>
            </a:schemeClr>
          </a:solidFill>
          <a:ln w="9525">
            <a:solidFill>
              <a:schemeClr val="tx1"/>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sz="2000" b="1" dirty="0">
                <a:solidFill>
                  <a:schemeClr val="dk1"/>
                </a:solidFill>
                <a:latin typeface="+mn-lt"/>
                <a:ea typeface="+mn-ea"/>
              </a:rPr>
              <a:t>Supporting</a:t>
            </a:r>
          </a:p>
          <a:p>
            <a:pPr algn="ctr">
              <a:defRPr/>
            </a:pPr>
            <a:endParaRPr lang="en-US" sz="2000" b="1" dirty="0">
              <a:solidFill>
                <a:schemeClr val="dk1"/>
              </a:solidFill>
              <a:latin typeface="+mn-lt"/>
              <a:ea typeface="+mn-ea"/>
            </a:endParaRPr>
          </a:p>
          <a:p>
            <a:pPr algn="ctr">
              <a:defRPr/>
            </a:pPr>
            <a:r>
              <a:rPr lang="en-US" sz="2000" dirty="0">
                <a:solidFill>
                  <a:schemeClr val="dk1"/>
                </a:solidFill>
                <a:latin typeface="+mn-lt"/>
                <a:ea typeface="+mn-ea"/>
              </a:rPr>
              <a:t>Soil formation </a:t>
            </a:r>
          </a:p>
          <a:p>
            <a:pPr algn="ctr">
              <a:defRPr/>
            </a:pPr>
            <a:r>
              <a:rPr lang="en-US" sz="2000" dirty="0">
                <a:solidFill>
                  <a:schemeClr val="dk1"/>
                </a:solidFill>
                <a:latin typeface="+mn-lt"/>
                <a:ea typeface="+mn-ea"/>
              </a:rPr>
              <a:t>Nutrient Cycling </a:t>
            </a:r>
          </a:p>
          <a:p>
            <a:pPr algn="ctr">
              <a:defRPr/>
            </a:pPr>
            <a:r>
              <a:rPr lang="en-US" sz="2000" dirty="0">
                <a:solidFill>
                  <a:schemeClr val="dk1"/>
                </a:solidFill>
                <a:latin typeface="+mn-lt"/>
                <a:ea typeface="+mn-ea"/>
              </a:rPr>
              <a:t>Primary production</a:t>
            </a:r>
          </a:p>
        </p:txBody>
      </p:sp>
      <p:sp>
        <p:nvSpPr>
          <p:cNvPr id="2" name="TextBox 1">
            <a:extLst>
              <a:ext uri="{FF2B5EF4-FFF2-40B4-BE49-F238E27FC236}">
                <a16:creationId xmlns:a16="http://schemas.microsoft.com/office/drawing/2014/main" id="{B92970E1-D59D-7440-BCEE-45E13CB7E450}"/>
              </a:ext>
            </a:extLst>
          </p:cNvPr>
          <p:cNvSpPr txBox="1"/>
          <p:nvPr/>
        </p:nvSpPr>
        <p:spPr>
          <a:xfrm>
            <a:off x="58777" y="6352227"/>
            <a:ext cx="9026445" cy="369332"/>
          </a:xfrm>
          <a:prstGeom prst="rect">
            <a:avLst/>
          </a:prstGeom>
          <a:noFill/>
        </p:spPr>
        <p:txBody>
          <a:bodyPr wrap="none" rtlCol="0">
            <a:spAutoFit/>
          </a:bodyPr>
          <a:lstStyle/>
          <a:p>
            <a:r>
              <a:rPr lang="en-US" dirty="0"/>
              <a:t>Critique: Good focus on environment but less so on humans and how biodiversity is integrated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6"/>
        <p:cNvGrpSpPr/>
        <p:nvPr/>
      </p:nvGrpSpPr>
      <p:grpSpPr>
        <a:xfrm>
          <a:off x="0" y="0"/>
          <a:ext cx="0" cy="0"/>
          <a:chOff x="0" y="0"/>
          <a:chExt cx="0" cy="0"/>
        </a:xfrm>
      </p:grpSpPr>
      <p:sp>
        <p:nvSpPr>
          <p:cNvPr id="58" name="Shape 58"/>
          <p:cNvSpPr>
            <a:spLocks/>
          </p:cNvSpPr>
          <p:nvPr/>
        </p:nvSpPr>
        <p:spPr>
          <a:xfrm>
            <a:off x="158353" y="1080001"/>
            <a:ext cx="8780164" cy="5516008"/>
          </a:xfrm>
          <a:prstGeom prst="rect">
            <a:avLst/>
          </a:prstGeom>
          <a:blipFill>
            <a:blip r:embed="rId3"/>
            <a:stretch>
              <a:fillRect/>
            </a:stretch>
          </a:blipFill>
        </p:spPr>
      </p:sp>
      <p:sp>
        <p:nvSpPr>
          <p:cNvPr id="4" name="Slide Number Placeholder 3"/>
          <p:cNvSpPr>
            <a:spLocks noGrp="1"/>
          </p:cNvSpPr>
          <p:nvPr>
            <p:ph type="sldNum" sz="quarter" idx="12"/>
          </p:nvPr>
        </p:nvSpPr>
        <p:spPr/>
        <p:txBody>
          <a:bodyPr/>
          <a:lstStyle/>
          <a:p>
            <a:fld id="{B818E3A8-9D77-481E-AD69-AEE260291361}" type="slidenum">
              <a:rPr lang="en-US" smtClean="0">
                <a:uFillTx/>
              </a:rPr>
              <a:pPr/>
              <a:t>8</a:t>
            </a:fld>
            <a:endParaRPr lang="en-US">
              <a:uFillTx/>
            </a:endParaRPr>
          </a:p>
        </p:txBody>
      </p:sp>
      <p:sp>
        <p:nvSpPr>
          <p:cNvPr id="2" name="Title 1"/>
          <p:cNvSpPr>
            <a:spLocks noGrp="1"/>
          </p:cNvSpPr>
          <p:nvPr>
            <p:ph type="title"/>
          </p:nvPr>
        </p:nvSpPr>
        <p:spPr/>
        <p:txBody>
          <a:bodyPr>
            <a:noAutofit/>
          </a:bodyPr>
          <a:lstStyle/>
          <a:p>
            <a:pPr algn="ctr"/>
            <a:r>
              <a:rPr lang="en-US" sz="3200" dirty="0"/>
              <a:t>Different ecosystems and the services they provide</a:t>
            </a:r>
          </a:p>
        </p:txBody>
      </p:sp>
    </p:spTree>
    <p:extLst>
      <p:ext uri="{BB962C8B-B14F-4D97-AF65-F5344CB8AC3E}">
        <p14:creationId xmlns:p14="http://schemas.microsoft.com/office/powerpoint/2010/main" val="1267622417"/>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B293-C572-5B4F-92F3-3A2E3EDC5CAB}"/>
              </a:ext>
            </a:extLst>
          </p:cNvPr>
          <p:cNvSpPr>
            <a:spLocks noGrp="1"/>
          </p:cNvSpPr>
          <p:nvPr>
            <p:ph type="ctrTitle"/>
          </p:nvPr>
        </p:nvSpPr>
        <p:spPr>
          <a:xfrm>
            <a:off x="875806" y="818985"/>
            <a:ext cx="7772400" cy="2387600"/>
          </a:xfrm>
        </p:spPr>
        <p:txBody>
          <a:bodyPr/>
          <a:lstStyle/>
          <a:p>
            <a:endParaRPr lang="en-US"/>
          </a:p>
        </p:txBody>
      </p:sp>
      <p:sp>
        <p:nvSpPr>
          <p:cNvPr id="3" name="Subtitle 2">
            <a:extLst>
              <a:ext uri="{FF2B5EF4-FFF2-40B4-BE49-F238E27FC236}">
                <a16:creationId xmlns:a16="http://schemas.microsoft.com/office/drawing/2014/main" id="{298904A7-4AB6-BC44-A20D-7C99820C9444}"/>
              </a:ext>
            </a:extLst>
          </p:cNvPr>
          <p:cNvSpPr>
            <a:spLocks noGrp="1"/>
          </p:cNvSpPr>
          <p:nvPr>
            <p:ph type="subTitle" idx="1"/>
          </p:nvPr>
        </p:nvSpPr>
        <p:spPr>
          <a:xfrm>
            <a:off x="1333006" y="3298660"/>
            <a:ext cx="6858000" cy="1655762"/>
          </a:xfrm>
        </p:spPr>
        <p:txBody>
          <a:bodyPr/>
          <a:lstStyle/>
          <a:p>
            <a:endParaRPr lang="en-US"/>
          </a:p>
        </p:txBody>
      </p:sp>
      <p:grpSp>
        <p:nvGrpSpPr>
          <p:cNvPr id="7" name="Group 6">
            <a:extLst>
              <a:ext uri="{FF2B5EF4-FFF2-40B4-BE49-F238E27FC236}">
                <a16:creationId xmlns:a16="http://schemas.microsoft.com/office/drawing/2014/main" id="{E7B9FC9B-620D-A245-82BE-358BBC517382}"/>
              </a:ext>
            </a:extLst>
          </p:cNvPr>
          <p:cNvGrpSpPr/>
          <p:nvPr/>
        </p:nvGrpSpPr>
        <p:grpSpPr>
          <a:xfrm>
            <a:off x="-3060" y="0"/>
            <a:ext cx="9144000" cy="6413170"/>
            <a:chOff x="192146" y="0"/>
            <a:chExt cx="9144000" cy="6413170"/>
          </a:xfrm>
        </p:grpSpPr>
        <p:pic>
          <p:nvPicPr>
            <p:cNvPr id="4" name="Picture 3">
              <a:extLst>
                <a:ext uri="{FF2B5EF4-FFF2-40B4-BE49-F238E27FC236}">
                  <a16:creationId xmlns:a16="http://schemas.microsoft.com/office/drawing/2014/main" id="{704F5B52-0308-594A-AB60-345B2EA61C82}"/>
                </a:ext>
              </a:extLst>
            </p:cNvPr>
            <p:cNvPicPr>
              <a:picLocks noChangeAspect="1"/>
            </p:cNvPicPr>
            <p:nvPr/>
          </p:nvPicPr>
          <p:blipFill>
            <a:blip r:embed="rId2"/>
            <a:stretch>
              <a:fillRect/>
            </a:stretch>
          </p:blipFill>
          <p:spPr>
            <a:xfrm>
              <a:off x="192146" y="0"/>
              <a:ext cx="9144000" cy="6413170"/>
            </a:xfrm>
            <a:prstGeom prst="rect">
              <a:avLst/>
            </a:prstGeom>
          </p:spPr>
        </p:pic>
        <p:pic>
          <p:nvPicPr>
            <p:cNvPr id="5" name="Picture 4">
              <a:extLst>
                <a:ext uri="{FF2B5EF4-FFF2-40B4-BE49-F238E27FC236}">
                  <a16:creationId xmlns:a16="http://schemas.microsoft.com/office/drawing/2014/main" id="{CF5684FE-CEA0-BC4B-85A9-467AFA3C9542}"/>
                </a:ext>
              </a:extLst>
            </p:cNvPr>
            <p:cNvPicPr>
              <a:picLocks noChangeAspect="1"/>
            </p:cNvPicPr>
            <p:nvPr/>
          </p:nvPicPr>
          <p:blipFill rotWithShape="1">
            <a:blip r:embed="rId2"/>
            <a:srcRect r="50540" b="589"/>
            <a:stretch/>
          </p:blipFill>
          <p:spPr>
            <a:xfrm>
              <a:off x="294880" y="0"/>
              <a:ext cx="4522653" cy="6375400"/>
            </a:xfrm>
            <a:prstGeom prst="rect">
              <a:avLst/>
            </a:prstGeom>
          </p:spPr>
        </p:pic>
      </p:grpSp>
    </p:spTree>
    <p:extLst>
      <p:ext uri="{BB962C8B-B14F-4D97-AF65-F5344CB8AC3E}">
        <p14:creationId xmlns:p14="http://schemas.microsoft.com/office/powerpoint/2010/main" val="1010268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9673</TotalTime>
  <Words>2540</Words>
  <Application>Microsoft Macintosh PowerPoint</Application>
  <PresentationFormat>On-screen Show (4:3)</PresentationFormat>
  <Paragraphs>266</Paragraphs>
  <Slides>37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Narrow</vt:lpstr>
      <vt:lpstr>Calibri</vt:lpstr>
      <vt:lpstr>Calibri Light</vt:lpstr>
      <vt:lpstr>Helvetica</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Ecosystem services</vt:lpstr>
      <vt:lpstr>Different ecosystems and the services they provide</vt:lpstr>
      <vt:lpstr>PowerPoint Presentation</vt:lpstr>
      <vt:lpstr>PowerPoint Presentation</vt:lpstr>
      <vt:lpstr>Climate Change and Human Health</vt:lpstr>
      <vt:lpstr>PowerPoint Presentation</vt:lpstr>
      <vt:lpstr>PowerPoint Presentation</vt:lpstr>
      <vt:lpstr>PowerPoint Presentation</vt:lpstr>
      <vt:lpstr>Biodiversity and agroecosystems</vt:lpstr>
      <vt:lpstr>    Examine this image</vt:lpstr>
      <vt:lpstr>PowerPoint Presentation</vt:lpstr>
      <vt:lpstr>PowerPoint Presentation</vt:lpstr>
      <vt:lpstr>PowerPoint Presentation</vt:lpstr>
      <vt:lpstr>PowerPoint Presentation</vt:lpstr>
      <vt:lpstr>PowerPoint Presentation</vt:lpstr>
      <vt:lpstr>PowerPoint Presentation</vt:lpstr>
      <vt:lpstr>Example--Health Impact Pathway and interventions: local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Scow</dc:creator>
  <cp:lastModifiedBy>Kate Scow</cp:lastModifiedBy>
  <cp:revision>70</cp:revision>
  <dcterms:created xsi:type="dcterms:W3CDTF">2021-07-22T22:39:16Z</dcterms:created>
  <dcterms:modified xsi:type="dcterms:W3CDTF">2021-07-29T15:53:10Z</dcterms:modified>
</cp:coreProperties>
</file>